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94" r:id="rId2"/>
    <p:sldMasterId id="2147483744" r:id="rId3"/>
  </p:sldMasterIdLst>
  <p:notesMasterIdLst>
    <p:notesMasterId r:id="rId228"/>
  </p:notesMasterIdLst>
  <p:sldIdLst>
    <p:sldId id="308" r:id="rId4"/>
    <p:sldId id="309" r:id="rId5"/>
    <p:sldId id="962" r:id="rId6"/>
    <p:sldId id="1049" r:id="rId7"/>
    <p:sldId id="893" r:id="rId8"/>
    <p:sldId id="894" r:id="rId9"/>
    <p:sldId id="895" r:id="rId10"/>
    <p:sldId id="896" r:id="rId11"/>
    <p:sldId id="897" r:id="rId12"/>
    <p:sldId id="898" r:id="rId13"/>
    <p:sldId id="899" r:id="rId14"/>
    <p:sldId id="909" r:id="rId15"/>
    <p:sldId id="901" r:id="rId16"/>
    <p:sldId id="914" r:id="rId17"/>
    <p:sldId id="908" r:id="rId18"/>
    <p:sldId id="910" r:id="rId19"/>
    <p:sldId id="904" r:id="rId20"/>
    <p:sldId id="911" r:id="rId21"/>
    <p:sldId id="912" r:id="rId22"/>
    <p:sldId id="913" r:id="rId23"/>
    <p:sldId id="916" r:id="rId24"/>
    <p:sldId id="917" r:id="rId25"/>
    <p:sldId id="933" r:id="rId26"/>
    <p:sldId id="919" r:id="rId27"/>
    <p:sldId id="920" r:id="rId28"/>
    <p:sldId id="921" r:id="rId29"/>
    <p:sldId id="922" r:id="rId30"/>
    <p:sldId id="923" r:id="rId31"/>
    <p:sldId id="947" r:id="rId32"/>
    <p:sldId id="946" r:id="rId33"/>
    <p:sldId id="939" r:id="rId34"/>
    <p:sldId id="940" r:id="rId35"/>
    <p:sldId id="941" r:id="rId36"/>
    <p:sldId id="942" r:id="rId37"/>
    <p:sldId id="943" r:id="rId38"/>
    <p:sldId id="934" r:id="rId39"/>
    <p:sldId id="924" r:id="rId40"/>
    <p:sldId id="935" r:id="rId41"/>
    <p:sldId id="936" r:id="rId42"/>
    <p:sldId id="937" r:id="rId43"/>
    <p:sldId id="938" r:id="rId44"/>
    <p:sldId id="944" r:id="rId45"/>
    <p:sldId id="945" r:id="rId46"/>
    <p:sldId id="948" r:id="rId47"/>
    <p:sldId id="949" r:id="rId48"/>
    <p:sldId id="950" r:id="rId49"/>
    <p:sldId id="951" r:id="rId50"/>
    <p:sldId id="952" r:id="rId51"/>
    <p:sldId id="955" r:id="rId52"/>
    <p:sldId id="954" r:id="rId53"/>
    <p:sldId id="957" r:id="rId54"/>
    <p:sldId id="961" r:id="rId55"/>
    <p:sldId id="958" r:id="rId56"/>
    <p:sldId id="959" r:id="rId57"/>
    <p:sldId id="960" r:id="rId58"/>
    <p:sldId id="965" r:id="rId59"/>
    <p:sldId id="964" r:id="rId60"/>
    <p:sldId id="963" r:id="rId61"/>
    <p:sldId id="966" r:id="rId62"/>
    <p:sldId id="967" r:id="rId63"/>
    <p:sldId id="969" r:id="rId64"/>
    <p:sldId id="970" r:id="rId65"/>
    <p:sldId id="973" r:id="rId66"/>
    <p:sldId id="974" r:id="rId67"/>
    <p:sldId id="968" r:id="rId68"/>
    <p:sldId id="971" r:id="rId69"/>
    <p:sldId id="975" r:id="rId70"/>
    <p:sldId id="976" r:id="rId71"/>
    <p:sldId id="972" r:id="rId72"/>
    <p:sldId id="977" r:id="rId73"/>
    <p:sldId id="978" r:id="rId74"/>
    <p:sldId id="979" r:id="rId75"/>
    <p:sldId id="982" r:id="rId76"/>
    <p:sldId id="980" r:id="rId77"/>
    <p:sldId id="981" r:id="rId78"/>
    <p:sldId id="983" r:id="rId79"/>
    <p:sldId id="984" r:id="rId80"/>
    <p:sldId id="985" r:id="rId81"/>
    <p:sldId id="986" r:id="rId82"/>
    <p:sldId id="992" r:id="rId83"/>
    <p:sldId id="988" r:id="rId84"/>
    <p:sldId id="991" r:id="rId85"/>
    <p:sldId id="993" r:id="rId86"/>
    <p:sldId id="994" r:id="rId87"/>
    <p:sldId id="995" r:id="rId88"/>
    <p:sldId id="990" r:id="rId89"/>
    <p:sldId id="989" r:id="rId90"/>
    <p:sldId id="987" r:id="rId91"/>
    <p:sldId id="996" r:id="rId92"/>
    <p:sldId id="999" r:id="rId93"/>
    <p:sldId id="998" r:id="rId94"/>
    <p:sldId id="997" r:id="rId95"/>
    <p:sldId id="1000" r:id="rId96"/>
    <p:sldId id="1001" r:id="rId97"/>
    <p:sldId id="1003" r:id="rId98"/>
    <p:sldId id="1009" r:id="rId99"/>
    <p:sldId id="1011" r:id="rId100"/>
    <p:sldId id="1010" r:id="rId101"/>
    <p:sldId id="1012" r:id="rId102"/>
    <p:sldId id="1013" r:id="rId103"/>
    <p:sldId id="1014" r:id="rId104"/>
    <p:sldId id="1004" r:id="rId105"/>
    <p:sldId id="1045" r:id="rId106"/>
    <p:sldId id="1046" r:id="rId107"/>
    <p:sldId id="1047" r:id="rId108"/>
    <p:sldId id="1048" r:id="rId109"/>
    <p:sldId id="1015" r:id="rId110"/>
    <p:sldId id="1016" r:id="rId111"/>
    <p:sldId id="1017" r:id="rId112"/>
    <p:sldId id="1018" r:id="rId113"/>
    <p:sldId id="1019" r:id="rId114"/>
    <p:sldId id="1020" r:id="rId115"/>
    <p:sldId id="1021" r:id="rId116"/>
    <p:sldId id="1022" r:id="rId117"/>
    <p:sldId id="1023" r:id="rId118"/>
    <p:sldId id="1025" r:id="rId119"/>
    <p:sldId id="1039" r:id="rId120"/>
    <p:sldId id="1027" r:id="rId121"/>
    <p:sldId id="1028" r:id="rId122"/>
    <p:sldId id="1040" r:id="rId123"/>
    <p:sldId id="1041" r:id="rId124"/>
    <p:sldId id="1032" r:id="rId125"/>
    <p:sldId id="1033" r:id="rId126"/>
    <p:sldId id="1034" r:id="rId127"/>
    <p:sldId id="1035" r:id="rId128"/>
    <p:sldId id="1036" r:id="rId129"/>
    <p:sldId id="1037" r:id="rId130"/>
    <p:sldId id="1050" r:id="rId131"/>
    <p:sldId id="1051" r:id="rId132"/>
    <p:sldId id="1052" r:id="rId133"/>
    <p:sldId id="1053" r:id="rId134"/>
    <p:sldId id="1054" r:id="rId135"/>
    <p:sldId id="1055" r:id="rId136"/>
    <p:sldId id="1056" r:id="rId137"/>
    <p:sldId id="1057" r:id="rId138"/>
    <p:sldId id="1058" r:id="rId139"/>
    <p:sldId id="1059" r:id="rId140"/>
    <p:sldId id="1060" r:id="rId141"/>
    <p:sldId id="1061" r:id="rId142"/>
    <p:sldId id="1062" r:id="rId143"/>
    <p:sldId id="1063" r:id="rId144"/>
    <p:sldId id="1064" r:id="rId145"/>
    <p:sldId id="1065" r:id="rId146"/>
    <p:sldId id="1066" r:id="rId147"/>
    <p:sldId id="1067" r:id="rId148"/>
    <p:sldId id="1068" r:id="rId149"/>
    <p:sldId id="1069" r:id="rId150"/>
    <p:sldId id="1070" r:id="rId151"/>
    <p:sldId id="1071" r:id="rId152"/>
    <p:sldId id="1072" r:id="rId153"/>
    <p:sldId id="1073" r:id="rId154"/>
    <p:sldId id="1074" r:id="rId155"/>
    <p:sldId id="1075" r:id="rId156"/>
    <p:sldId id="1076" r:id="rId157"/>
    <p:sldId id="1077" r:id="rId158"/>
    <p:sldId id="1078" r:id="rId159"/>
    <p:sldId id="1079" r:id="rId160"/>
    <p:sldId id="1080" r:id="rId161"/>
    <p:sldId id="1081" r:id="rId162"/>
    <p:sldId id="1082" r:id="rId163"/>
    <p:sldId id="1083" r:id="rId164"/>
    <p:sldId id="1084" r:id="rId165"/>
    <p:sldId id="1085" r:id="rId166"/>
    <p:sldId id="1086" r:id="rId167"/>
    <p:sldId id="1087" r:id="rId168"/>
    <p:sldId id="1088" r:id="rId169"/>
    <p:sldId id="1089" r:id="rId170"/>
    <p:sldId id="1090" r:id="rId171"/>
    <p:sldId id="1091" r:id="rId172"/>
    <p:sldId id="1092" r:id="rId173"/>
    <p:sldId id="1093" r:id="rId174"/>
    <p:sldId id="1094" r:id="rId175"/>
    <p:sldId id="1095" r:id="rId176"/>
    <p:sldId id="1096" r:id="rId177"/>
    <p:sldId id="1097" r:id="rId178"/>
    <p:sldId id="1098" r:id="rId179"/>
    <p:sldId id="1099" r:id="rId180"/>
    <p:sldId id="1100" r:id="rId181"/>
    <p:sldId id="1101" r:id="rId182"/>
    <p:sldId id="1102" r:id="rId183"/>
    <p:sldId id="1103" r:id="rId184"/>
    <p:sldId id="1104" r:id="rId185"/>
    <p:sldId id="1105" r:id="rId186"/>
    <p:sldId id="1106" r:id="rId187"/>
    <p:sldId id="1107" r:id="rId188"/>
    <p:sldId id="1108" r:id="rId189"/>
    <p:sldId id="1109" r:id="rId190"/>
    <p:sldId id="1110" r:id="rId191"/>
    <p:sldId id="1111" r:id="rId192"/>
    <p:sldId id="1112" r:id="rId193"/>
    <p:sldId id="1113" r:id="rId194"/>
    <p:sldId id="1114" r:id="rId195"/>
    <p:sldId id="1115" r:id="rId196"/>
    <p:sldId id="1116" r:id="rId197"/>
    <p:sldId id="1117" r:id="rId198"/>
    <p:sldId id="1118" r:id="rId199"/>
    <p:sldId id="1119" r:id="rId200"/>
    <p:sldId id="1120" r:id="rId201"/>
    <p:sldId id="1121" r:id="rId202"/>
    <p:sldId id="1122" r:id="rId203"/>
    <p:sldId id="1123" r:id="rId204"/>
    <p:sldId id="1124" r:id="rId205"/>
    <p:sldId id="1125" r:id="rId206"/>
    <p:sldId id="1126" r:id="rId207"/>
    <p:sldId id="1127" r:id="rId208"/>
    <p:sldId id="1128" r:id="rId209"/>
    <p:sldId id="1129" r:id="rId210"/>
    <p:sldId id="1130" r:id="rId211"/>
    <p:sldId id="1131" r:id="rId212"/>
    <p:sldId id="1132" r:id="rId213"/>
    <p:sldId id="1133" r:id="rId214"/>
    <p:sldId id="1134" r:id="rId215"/>
    <p:sldId id="1135" r:id="rId216"/>
    <p:sldId id="1136" r:id="rId217"/>
    <p:sldId id="1137" r:id="rId218"/>
    <p:sldId id="1138" r:id="rId219"/>
    <p:sldId id="1139" r:id="rId220"/>
    <p:sldId id="1140" r:id="rId221"/>
    <p:sldId id="1141" r:id="rId222"/>
    <p:sldId id="1142" r:id="rId223"/>
    <p:sldId id="1143" r:id="rId224"/>
    <p:sldId id="1144" r:id="rId225"/>
    <p:sldId id="1145" r:id="rId226"/>
    <p:sldId id="1038" r:id="rId227"/>
  </p:sldIdLst>
  <p:sldSz cx="12190413" cy="6859588"/>
  <p:notesSz cx="6858000" cy="9144000"/>
  <p:defaultTextStyle>
    <a:defPPr>
      <a:defRPr lang="zh-CN"/>
    </a:defPPr>
    <a:lvl1pPr marL="0" algn="l" defTabSz="1172121" rtl="0" eaLnBrk="1" latinLnBrk="0" hangingPunct="1">
      <a:defRPr sz="2300" kern="1200">
        <a:solidFill>
          <a:schemeClr val="tx1"/>
        </a:solidFill>
        <a:latin typeface="+mn-lt"/>
        <a:ea typeface="+mn-ea"/>
        <a:cs typeface="+mn-cs"/>
      </a:defRPr>
    </a:lvl1pPr>
    <a:lvl2pPr marL="586060" algn="l" defTabSz="1172121" rtl="0" eaLnBrk="1" latinLnBrk="0" hangingPunct="1">
      <a:defRPr sz="2300" kern="1200">
        <a:solidFill>
          <a:schemeClr val="tx1"/>
        </a:solidFill>
        <a:latin typeface="+mn-lt"/>
        <a:ea typeface="+mn-ea"/>
        <a:cs typeface="+mn-cs"/>
      </a:defRPr>
    </a:lvl2pPr>
    <a:lvl3pPr marL="1172121" algn="l" defTabSz="1172121" rtl="0" eaLnBrk="1" latinLnBrk="0" hangingPunct="1">
      <a:defRPr sz="2300" kern="1200">
        <a:solidFill>
          <a:schemeClr val="tx1"/>
        </a:solidFill>
        <a:latin typeface="+mn-lt"/>
        <a:ea typeface="+mn-ea"/>
        <a:cs typeface="+mn-cs"/>
      </a:defRPr>
    </a:lvl3pPr>
    <a:lvl4pPr marL="1758180" algn="l" defTabSz="1172121" rtl="0" eaLnBrk="1" latinLnBrk="0" hangingPunct="1">
      <a:defRPr sz="2300" kern="1200">
        <a:solidFill>
          <a:schemeClr val="tx1"/>
        </a:solidFill>
        <a:latin typeface="+mn-lt"/>
        <a:ea typeface="+mn-ea"/>
        <a:cs typeface="+mn-cs"/>
      </a:defRPr>
    </a:lvl4pPr>
    <a:lvl5pPr marL="2344241" algn="l" defTabSz="1172121" rtl="0" eaLnBrk="1" latinLnBrk="0" hangingPunct="1">
      <a:defRPr sz="2300" kern="1200">
        <a:solidFill>
          <a:schemeClr val="tx1"/>
        </a:solidFill>
        <a:latin typeface="+mn-lt"/>
        <a:ea typeface="+mn-ea"/>
        <a:cs typeface="+mn-cs"/>
      </a:defRPr>
    </a:lvl5pPr>
    <a:lvl6pPr marL="2930299" algn="l" defTabSz="1172121" rtl="0" eaLnBrk="1" latinLnBrk="0" hangingPunct="1">
      <a:defRPr sz="2300" kern="1200">
        <a:solidFill>
          <a:schemeClr val="tx1"/>
        </a:solidFill>
        <a:latin typeface="+mn-lt"/>
        <a:ea typeface="+mn-ea"/>
        <a:cs typeface="+mn-cs"/>
      </a:defRPr>
    </a:lvl6pPr>
    <a:lvl7pPr marL="3516359" algn="l" defTabSz="1172121" rtl="0" eaLnBrk="1" latinLnBrk="0" hangingPunct="1">
      <a:defRPr sz="2300" kern="1200">
        <a:solidFill>
          <a:schemeClr val="tx1"/>
        </a:solidFill>
        <a:latin typeface="+mn-lt"/>
        <a:ea typeface="+mn-ea"/>
        <a:cs typeface="+mn-cs"/>
      </a:defRPr>
    </a:lvl7pPr>
    <a:lvl8pPr marL="4102421" algn="l" defTabSz="1172121" rtl="0" eaLnBrk="1" latinLnBrk="0" hangingPunct="1">
      <a:defRPr sz="2300" kern="1200">
        <a:solidFill>
          <a:schemeClr val="tx1"/>
        </a:solidFill>
        <a:latin typeface="+mn-lt"/>
        <a:ea typeface="+mn-ea"/>
        <a:cs typeface="+mn-cs"/>
      </a:defRPr>
    </a:lvl8pPr>
    <a:lvl9pPr marL="4688482" algn="l" defTabSz="1172121" rtl="0" eaLnBrk="1" latinLnBrk="0" hangingPunct="1">
      <a:defRPr sz="2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4839" autoAdjust="0"/>
    <p:restoredTop sz="96721" autoAdjust="0"/>
  </p:normalViewPr>
  <p:slideViewPr>
    <p:cSldViewPr>
      <p:cViewPr>
        <p:scale>
          <a:sx n="80" d="100"/>
          <a:sy n="80" d="100"/>
        </p:scale>
        <p:origin x="-2532" y="-744"/>
      </p:cViewPr>
      <p:guideLst>
        <p:guide orient="horz" pos="2161"/>
        <p:guide pos="3840"/>
      </p:guideLst>
    </p:cSldViewPr>
  </p:slideViewPr>
  <p:notesTextViewPr>
    <p:cViewPr>
      <p:scale>
        <a:sx n="1" d="1"/>
        <a:sy n="1" d="1"/>
      </p:scale>
      <p:origin x="0" y="0"/>
    </p:cViewPr>
  </p:notesTextViewPr>
  <p:sorterViewPr>
    <p:cViewPr>
      <p:scale>
        <a:sx n="140" d="100"/>
        <a:sy n="140" d="100"/>
      </p:scale>
      <p:origin x="0" y="64242"/>
    </p:cViewPr>
  </p:sorterViewPr>
  <p:notesViewPr>
    <p:cSldViewPr>
      <p:cViewPr varScale="1">
        <p:scale>
          <a:sx n="83" d="100"/>
          <a:sy n="83" d="100"/>
        </p:scale>
        <p:origin x="-574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27" Type="http://schemas.openxmlformats.org/officeDocument/2006/relationships/slide" Target="slides/slide224.xml"/><Relationship Id="rId201" Type="http://schemas.openxmlformats.org/officeDocument/2006/relationships/slide" Target="slides/slide198.xml"/><Relationship Id="rId222" Type="http://schemas.openxmlformats.org/officeDocument/2006/relationships/slide" Target="slides/slide219.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presProps" Target="presProps.xml"/><Relationship Id="rId19" Type="http://schemas.openxmlformats.org/officeDocument/2006/relationships/slide" Target="slides/slide16.xml"/><Relationship Id="rId224" Type="http://schemas.openxmlformats.org/officeDocument/2006/relationships/slide" Target="slides/slide221.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viewProps" Target="viewProp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231" Type="http://schemas.openxmlformats.org/officeDocument/2006/relationships/theme" Target="theme/theme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93.emf"/><Relationship Id="rId1" Type="http://schemas.openxmlformats.org/officeDocument/2006/relationships/image" Target="../media/image92.emf"/><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image" Target="../media/image11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image" Target="../media/image113.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4" Type="http://schemas.openxmlformats.org/officeDocument/2006/relationships/image" Target="../media/image120.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image" Target="../media/image127.emf"/><Relationship Id="rId4" Type="http://schemas.openxmlformats.org/officeDocument/2006/relationships/image" Target="../media/image130.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emf"/><Relationship Id="rId4" Type="http://schemas.openxmlformats.org/officeDocument/2006/relationships/image" Target="../media/image139.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0.emf"/><Relationship Id="rId1" Type="http://schemas.openxmlformats.org/officeDocument/2006/relationships/image" Target="../media/image139.emf"/><Relationship Id="rId4" Type="http://schemas.openxmlformats.org/officeDocument/2006/relationships/image" Target="../media/image142.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image" Target="../media/image143.emf"/><Relationship Id="rId5" Type="http://schemas.openxmlformats.org/officeDocument/2006/relationships/image" Target="../media/image147.emf"/><Relationship Id="rId4" Type="http://schemas.openxmlformats.org/officeDocument/2006/relationships/image" Target="../media/image14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wmf"/></Relationships>
</file>

<file path=ppt/ink/ink1.xml><?xml version="1.0" encoding="utf-8"?>
<inkml:ink xmlns:inkml="http://www.w3.org/2003/InkML">
  <inkml:definitions>
    <inkml:context xml:id="ctx0">
      <inkml:inkSource xml:id="inkSrc0">
        <inkml:traceFormat>
          <inkml:channel name="X" type="integer" max="2560" units="cm"/>
          <inkml:channel name="Y" type="integer" max="1080" units="cm"/>
        </inkml:traceFormat>
        <inkml:channelProperties>
          <inkml:channelProperty channel="X" name="resolution" value="36.57143" units="1/cm"/>
          <inkml:channelProperty channel="Y" name="resolution" value="34.83871" units="1/cm"/>
        </inkml:channelProperties>
      </inkml:inkSource>
      <inkml:timestamp xml:id="ts0" timeString="2020-05-07T04:45:05.217"/>
    </inkml:context>
    <inkml:brush xml:id="br0">
      <inkml:brushProperty name="width" value="0.05292" units="cm"/>
      <inkml:brushProperty name="height" value="0.05292" units="cm"/>
      <inkml:brushProperty name="color" value="#FF0000"/>
    </inkml:brush>
  </inkml:definitions>
  <inkml:trace contextRef="#ctx0" brushRef="#br0">5540 9068,'0'18,"-18"0,18-1,-18-17,18 18,0 0,-17-18,17 17,0 1,-18-18,0 0,18 18,0-1,-17-17,17 18,-18-18,18 18,0-1,-18 1,36-36,0 18,-18-17,17 17,1 0,-18-18,18 18,-1 0,-17-18,18 18,0-17,-1 17,1 0,17 0,-17 0,-18-18,17 18,1 0,0 0,-1 0,1 0,-18-18,-18 18,1-17,-1-1,0 18,18-18,-17 18,-1 0,1 0,-1 0,0 0,1 0,17-17,0 34,-18 1,18 0,-18-18,18 17,0 1,-17-18,17 18,0-36,0 0,17 1,1 17,0 0,-1 0,1 0,0 0,-1 0,1 0,-1 0</inkml:trace>
  <inkml:trace contextRef="#ctx0" brushRef="#br0" timeOffset="3471.8642">8204 9051,'0'17,"0"1,0 0,0-1,0 1,0 0,0 17,0-17,0-1,0 1,0 0,0-1,0 1,0-1,17-17,-17-17,18 17,-18-35,18 35,-1 0,-17-18,18 0,-1 1,1-1,0 0,-18 1,17 17,-17-18,18 18,0-18,-1 1,-17-1,18 0,-36 18,1 0,-1 0,0 0,1 0,-1 0,0 0,1 0,-1 0,1 0,-1 0,0 0,1 0</inkml:trace>
  <inkml:trace contextRef="#ctx0" brushRef="#br0" timeOffset="5418.3273">10868 9139,'17'0,"1"0,0 18,-18-1,17-17,-17 18,18-18,-18 18,18-18,-18 17,17 1,1 0,-1-18,1 17,0 1,-1-18,-17 17,18-17,0 0,-18 18,17-18,-17-18,18 1,-18-1,18 1,-18-1,0 0,0 1,17 17,-17-18,0 0,0 1,0-1,0 0</inkml:trace>
  <inkml:trace contextRef="#ctx0" brushRef="#br0" timeOffset="5451.2284">11185 9121,'0'-17</inkml:trace>
  <inkml:trace contextRef="#ctx0" brushRef="#br0" timeOffset="6266.1879">11185 9033,'0'-17,"18"17,-36 0,-17 0,17 0,1 0,-1 0,0 0,1 17,-1-17,0 0,1 0,-1 0,1 0,-1 0,18 18,-18-18,1 17,-1-17,0 18,1-18,-1 0,18 18,-18-18</inkml:trace>
  <inkml:trace contextRef="#ctx0" brushRef="#br0" timeOffset="8073.2532">13743 9280,'18'0,"0"0,-1 0,-17 18,18-18,0 0,-1 0,36 0,-17 17,34-17,-52 18,35-18,-36 0,1 0,0 0,-1 0,1 0,0 0,-18-18,0 1,0-1,17 18,-17-17,0-1,0 0,0 1,0-1,0 0,0 1,0-1</inkml:trace>
  <inkml:trace contextRef="#ctx0" brushRef="#br0" timeOffset="9575.2058">14202 8998,'0'-35,"0"17,0 0,0 1,0-1,0 0,-17 36,-1 17,-17 1,17-19,0 1,1 0,-1-18,18 17,-18-17,18 18,-17-18,17 17,-18-17,18 18,-18-18,1 18,17-1,-18-17,1 18,17 0,-18-18,0 0,18 17,-17 1,17 0,-18-18,18 17,-18-17,1 18,17 0,-18-1,0 1,1-18,17 17</inkml:trace>
  <inkml:trace contextRef="#ctx0" brushRef="#br0" timeOffset="11888.179">3599 12121,'0'17,"0"1,0 0,0 17,0-17,0 17,0-17,0-1,0 1,0-1,0 1,0 0,0-1,0 1,0 0,0-1,0 1,0 0,0-1,0 1,0 0,0-1,0 1,0-1,0 1,0 0,18-18,-1-36,18 19,-17-1,0 1,17-19,-17 36,17-17,-17-1,17 0,0 1,-17 17,-1-18,1 18,-18-18,18 18,-1-17,1 17,-18-18,18 0,-1 1,1 17,-18-18,18 18,-1 0,-17-17,18 17</inkml:trace>
  <inkml:trace contextRef="#ctx0" brushRef="#br0" timeOffset="13559.1233">5840 12368,'17'0,"-17"17,18-17,-18 18,35 0,-17-1,17 19,-17-19,-18 1,17-18,1 18,0-1,-18 1,17-1,1 1,0 0,-1-1,1 1,-1-18,-17 18,18-1,0-17,-1 0,-17-17,18-1,-18-17,18 17,-1-17,-17 17,18-35,-18 36,18-1,-1-17,-17 17,18 0,0 1,-18-1,17 0,-17 1,0-18,18 35,-18-18,0 0,17 18,-17-17,18-1</inkml:trace>
  <inkml:trace contextRef="#ctx0" brushRef="#br0" timeOffset="15340.0301">8063 12280,'17'17,"-17"1,18-1,-1 1,-17 0,18-1,-18 1,0 0,18-1,-1 19,1-19,-18 1,0 0,18-18,-18 17,0 1,17-18,1-18,0 1,-1-19,-17 19,18-19,-1 1,1 17,0-17,-18 0,35 17,-17-17,-1 17,1 1,0-1,-1 18,-17-18,0 1,0-1,18 18,-18-18,18 18</inkml:trace>
  <inkml:trace contextRef="#ctx0" brushRef="#br0" timeOffset="17079.9798">10303 12280,'0'17,"0"1,0-1,0 1,18 0,-18 17,0-17,0-1,0 1,0 0,0-1,0 1,17 0,-17 17,0-18,0 1,18 17,-18-17,18-18,-18-18,17 1,-17-19,0 19,18 17,-18-35,18 35,-1-36,1 19,-18-1,0 0,18 18,-1-17,-17-1,18 18,-18-18,17 18,-17-17,18-1,0 18,-18-18,17 18</inkml:trace>
  <inkml:trace contextRef="#ctx0" brushRef="#br0" timeOffset="18863.6374">11926 12421,'18'0,"-18"17,18-17,-18 18,17-18,-17 18,35-1,-17 1,0-18,-18 18,17-18,-17 17,18-17,-18 18,0-1,18-17,-18 18,17-18,1 0,-18 18,18-18,-1-18,-17 0,18 1,0-1,-18 1,0-1,0 0,0 1,17 17,-17-18,0 0,0 1,0-1,0 0,0 1,18-1,-18 0,0 1,0-1</inkml:trace>
  <inkml:trace contextRef="#ctx0" brushRef="#br0" timeOffset="20455.6211">13743 12474,'18'0,"0"0,-1 0,1 0,0 17,-1-17,1 0,0 18,-1 0,1-18,17 17,-17-17,-1 18,1-18,-18 17,18-17,-1 18,-17-36,0 1,0-1,0 1,0-1,0 0,0 1,0-19,0 19,0-1,0 0,0 1,0-1,0-17,0 17,0 1</inkml:trace>
  <inkml:trace contextRef="#ctx0" brushRef="#br0" timeOffset="22526.7622">15861 12403,'0'18,"17"-1,1 1,0 0,-1-1,1 1,-1 0,1-18,-18 17,18 1,-1-18,-17 17,18-17,-18 18,0-36,0 1,0-1,0 1,0-1,18 18,-18-18,0 1,0-1,0 0,0 1,0-1,0 0,0 1,17-1,-17 0,0 1,0-1,0 1,0-1</inkml:trace>
  <inkml:trace contextRef="#ctx0" brushRef="#br0" timeOffset="24577.5671">5451 15667,'18'0,"-18"18,0-1,0 19,18-1,-18 35,0-52,0 35,0-35,0 17,0-17,0-1,0 1,0-1,0 1,0 0,0-1,0 1,0-36,17 1,-17-1,18 18,0-35,-18 0,17 17,1 0,0-17,-1 35,1-35,-1 17,1 0,0 18,-1-35,1 35,0 0,-1-18,1 18,0-17,-1 17</inkml:trace>
  <inkml:trace contextRef="#ctx0" brushRef="#br0" timeOffset="26351.7394">7374 15826,'18'0,"0"0,17 0,-35 17,18 1,-1-18,1 18,0-1,-18 1,17-18,1 0,-18 18,18-1,-18 1,17-18,-17 18,18-18,-1 17,1 1,0-1,-1-17,-17 18,18-18,0 0,-1 18,1-18,0 0,-1 0,-17-18,18 0,-18 1,0-18,0 17,0 0,18 18,-18-17,0-1,0 0,0 1,0-1,0-17,0 17,0 0,0 1,0-1,0-35,0 36,0-1,0 0,0 1,0-1,0 0,0 1,0-1,0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FDC29E-25C7-49B5-BAFC-417295D47C88}"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ADA4E6-DBF2-4B22-AEBC-299FDD4ED234}" type="slidenum">
              <a:rPr lang="zh-CN" altLang="en-US" smtClean="0"/>
              <a:t>‹#›</a:t>
            </a:fld>
            <a:endParaRPr lang="zh-CN" altLang="en-US"/>
          </a:p>
        </p:txBody>
      </p:sp>
    </p:spTree>
    <p:extLst>
      <p:ext uri="{BB962C8B-B14F-4D97-AF65-F5344CB8AC3E}">
        <p14:creationId xmlns:p14="http://schemas.microsoft.com/office/powerpoint/2010/main" val="1839171503"/>
      </p:ext>
    </p:extLst>
  </p:cSld>
  <p:clrMap bg1="lt1" tx1="dk1" bg2="lt2" tx2="dk2" accent1="accent1" accent2="accent2" accent3="accent3" accent4="accent4" accent5="accent5" accent6="accent6" hlink="hlink" folHlink="folHlink"/>
  <p:notesStyle>
    <a:lvl1pPr marL="0" algn="l" defTabSz="1172121" rtl="0" eaLnBrk="1" latinLnBrk="0" hangingPunct="1">
      <a:defRPr sz="1500" kern="1200">
        <a:solidFill>
          <a:schemeClr val="tx1"/>
        </a:solidFill>
        <a:latin typeface="+mn-lt"/>
        <a:ea typeface="+mn-ea"/>
        <a:cs typeface="+mn-cs"/>
      </a:defRPr>
    </a:lvl1pPr>
    <a:lvl2pPr marL="586060" algn="l" defTabSz="1172121" rtl="0" eaLnBrk="1" latinLnBrk="0" hangingPunct="1">
      <a:defRPr sz="1500" kern="1200">
        <a:solidFill>
          <a:schemeClr val="tx1"/>
        </a:solidFill>
        <a:latin typeface="+mn-lt"/>
        <a:ea typeface="+mn-ea"/>
        <a:cs typeface="+mn-cs"/>
      </a:defRPr>
    </a:lvl2pPr>
    <a:lvl3pPr marL="1172121" algn="l" defTabSz="1172121" rtl="0" eaLnBrk="1" latinLnBrk="0" hangingPunct="1">
      <a:defRPr sz="1500" kern="1200">
        <a:solidFill>
          <a:schemeClr val="tx1"/>
        </a:solidFill>
        <a:latin typeface="+mn-lt"/>
        <a:ea typeface="+mn-ea"/>
        <a:cs typeface="+mn-cs"/>
      </a:defRPr>
    </a:lvl3pPr>
    <a:lvl4pPr marL="1758180" algn="l" defTabSz="1172121" rtl="0" eaLnBrk="1" latinLnBrk="0" hangingPunct="1">
      <a:defRPr sz="1500" kern="1200">
        <a:solidFill>
          <a:schemeClr val="tx1"/>
        </a:solidFill>
        <a:latin typeface="+mn-lt"/>
        <a:ea typeface="+mn-ea"/>
        <a:cs typeface="+mn-cs"/>
      </a:defRPr>
    </a:lvl4pPr>
    <a:lvl5pPr marL="2344241" algn="l" defTabSz="1172121" rtl="0" eaLnBrk="1" latinLnBrk="0" hangingPunct="1">
      <a:defRPr sz="1500" kern="1200">
        <a:solidFill>
          <a:schemeClr val="tx1"/>
        </a:solidFill>
        <a:latin typeface="+mn-lt"/>
        <a:ea typeface="+mn-ea"/>
        <a:cs typeface="+mn-cs"/>
      </a:defRPr>
    </a:lvl5pPr>
    <a:lvl6pPr marL="2930299" algn="l" defTabSz="1172121" rtl="0" eaLnBrk="1" latinLnBrk="0" hangingPunct="1">
      <a:defRPr sz="1500" kern="1200">
        <a:solidFill>
          <a:schemeClr val="tx1"/>
        </a:solidFill>
        <a:latin typeface="+mn-lt"/>
        <a:ea typeface="+mn-ea"/>
        <a:cs typeface="+mn-cs"/>
      </a:defRPr>
    </a:lvl6pPr>
    <a:lvl7pPr marL="3516359" algn="l" defTabSz="1172121" rtl="0" eaLnBrk="1" latinLnBrk="0" hangingPunct="1">
      <a:defRPr sz="1500" kern="1200">
        <a:solidFill>
          <a:schemeClr val="tx1"/>
        </a:solidFill>
        <a:latin typeface="+mn-lt"/>
        <a:ea typeface="+mn-ea"/>
        <a:cs typeface="+mn-cs"/>
      </a:defRPr>
    </a:lvl7pPr>
    <a:lvl8pPr marL="4102421" algn="l" defTabSz="1172121" rtl="0" eaLnBrk="1" latinLnBrk="0" hangingPunct="1">
      <a:defRPr sz="1500" kern="1200">
        <a:solidFill>
          <a:schemeClr val="tx1"/>
        </a:solidFill>
        <a:latin typeface="+mn-lt"/>
        <a:ea typeface="+mn-ea"/>
        <a:cs typeface="+mn-cs"/>
      </a:defRPr>
    </a:lvl8pPr>
    <a:lvl9pPr marL="4688482" algn="l" defTabSz="117212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D9212E-F1E6-4A02-81C2-141CE84568CF}" type="slidenum">
              <a:rPr kumimoji="1" lang="en-US" altLang="zh-CN">
                <a:latin typeface="Arial" charset="0"/>
              </a:rPr>
              <a:pPr fontAlgn="base">
                <a:spcBef>
                  <a:spcPct val="0"/>
                </a:spcBef>
                <a:spcAft>
                  <a:spcPct val="0"/>
                </a:spcAft>
                <a:defRPr/>
              </a:pPr>
              <a:t>103</a:t>
            </a:fld>
            <a:endParaRPr kumimoji="1" lang="en-US" altLang="zh-CN">
              <a:latin typeface="Arial" charset="0"/>
            </a:endParaRPr>
          </a:p>
        </p:txBody>
      </p:sp>
      <p:sp>
        <p:nvSpPr>
          <p:cNvPr id="125954" name="Rectangle 2"/>
          <p:cNvSpPr>
            <a:spLocks noGrp="1" noRot="1" noChangeAspect="1" noChangeArrowheads="1" noTextEdit="1"/>
          </p:cNvSpPr>
          <p:nvPr>
            <p:ph type="sldImg"/>
          </p:nvPr>
        </p:nvSpPr>
        <p:spPr bwMode="auto">
          <a:xfrm>
            <a:off x="687388" y="1143000"/>
            <a:ext cx="5483225" cy="3086100"/>
          </a:xfrm>
          <a:noFill/>
          <a:ln>
            <a:solidFill>
              <a:srgbClr val="000000"/>
            </a:solidFill>
            <a:miter lim="800000"/>
            <a:headEnd/>
            <a:tailEnd/>
          </a:ln>
        </p:spPr>
      </p:sp>
      <p:sp>
        <p:nvSpPr>
          <p:cNvPr id="1259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0" y="1335158"/>
            <a:ext cx="11971036" cy="3607155"/>
          </a:xfrm>
          <a:prstGeom prst="rect">
            <a:avLst/>
          </a:prstGeom>
          <a:pattFill prst="pct5">
            <a:fgClr>
              <a:schemeClr val="bg1">
                <a:lumMod val="75000"/>
              </a:schemeClr>
            </a:fgClr>
            <a:bgClr>
              <a:schemeClr val="bg1"/>
            </a:bgClr>
          </a:pattFill>
          <a:effectLst>
            <a:reflection blurRad="12700" stA="30000" endPos="36000" dir="5400000" sy="-100000" algn="bl" rotWithShape="0"/>
          </a:effectLst>
        </p:spPr>
      </p:pic>
      <p:sp>
        <p:nvSpPr>
          <p:cNvPr id="3" name="日期占位符 2"/>
          <p:cNvSpPr>
            <a:spLocks noGrp="1"/>
          </p:cNvSpPr>
          <p:nvPr>
            <p:ph type="dt" sz="half" idx="10"/>
          </p:nvPr>
        </p:nvSpPr>
        <p:spPr>
          <a:xfrm>
            <a:off x="609521" y="6363696"/>
            <a:ext cx="2844430" cy="365210"/>
          </a:xfrm>
        </p:spPr>
        <p:txBody>
          <a:bodyPr/>
          <a:lstStyle/>
          <a:p>
            <a:fld id="{A50C5AAE-0B16-46AE-9118-13DD8FB9120E}" type="datetimeFigureOut">
              <a:rPr lang="zh-CN" altLang="en-US" smtClean="0">
                <a:solidFill>
                  <a:prstClr val="black">
                    <a:tint val="75000"/>
                  </a:prstClr>
                </a:solidFill>
              </a:rPr>
              <a:pPr/>
              <a:t>2020/6/10</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062" y="6363696"/>
            <a:ext cx="3860297" cy="365210"/>
          </a:xfrm>
        </p:spPr>
        <p:txBody>
          <a:bodyPr/>
          <a:lstStyle/>
          <a:p>
            <a:endParaRPr lang="zh-CN" altLang="en-US">
              <a:solidFill>
                <a:prstClr val="black">
                  <a:tint val="75000"/>
                </a:prstClr>
              </a:solidFill>
            </a:endParaRPr>
          </a:p>
        </p:txBody>
      </p:sp>
      <p:sp>
        <p:nvSpPr>
          <p:cNvPr id="6" name="矩形 5"/>
          <p:cNvSpPr/>
          <p:nvPr/>
        </p:nvSpPr>
        <p:spPr>
          <a:xfrm>
            <a:off x="4" y="0"/>
            <a:ext cx="12190413" cy="1052980"/>
          </a:xfrm>
          <a:prstGeom prst="rect">
            <a:avLst/>
          </a:prstGeom>
          <a:gradFill flip="none" rotWithShape="1">
            <a:gsLst>
              <a:gs pos="0">
                <a:srgbClr val="6A1E1C"/>
              </a:gs>
              <a:gs pos="0">
                <a:schemeClr val="accent2">
                  <a:lumMod val="75000"/>
                  <a:shade val="30000"/>
                  <a:satMod val="115000"/>
                </a:schemeClr>
              </a:gs>
              <a:gs pos="32000">
                <a:schemeClr val="accent2">
                  <a:lumMod val="75000"/>
                  <a:shade val="100000"/>
                  <a:satMod val="115000"/>
                </a:schemeClr>
              </a:gs>
            </a:gsLst>
            <a:lin ang="0" scaled="1"/>
            <a:tileRect/>
          </a:gradFill>
          <a:ln>
            <a:solidFill>
              <a:srgbClr val="C00000"/>
            </a:solidFill>
          </a:ln>
        </p:spPr>
        <p:style>
          <a:lnRef idx="1">
            <a:schemeClr val="accent2"/>
          </a:lnRef>
          <a:fillRef idx="3">
            <a:schemeClr val="accent2"/>
          </a:fillRef>
          <a:effectRef idx="2">
            <a:schemeClr val="accent2"/>
          </a:effectRef>
          <a:fontRef idx="minor">
            <a:schemeClr val="lt1"/>
          </a:fontRef>
        </p:style>
        <p:txBody>
          <a:bodyPr lIns="117211" tIns="58605" rIns="117211" bIns="58605" rtlCol="0" anchor="ctr"/>
          <a:lstStyle/>
          <a:p>
            <a:pPr algn="ctr"/>
            <a:r>
              <a:rPr lang="zh-CN" altLang="en-US" sz="4100" dirty="0">
                <a:solidFill>
                  <a:prstClr val="white"/>
                </a:solidFill>
              </a:rPr>
              <a:t>        计算机科学与技术学院</a:t>
            </a:r>
            <a:endParaRPr lang="zh-CN" altLang="en-US" sz="3100" dirty="0">
              <a:solidFill>
                <a:prstClr val="white"/>
              </a:solidFill>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323" y="61250"/>
            <a:ext cx="1247976" cy="93048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7297" y="266395"/>
            <a:ext cx="2207957" cy="520209"/>
          </a:xfrm>
          <a:prstGeom prst="rect">
            <a:avLst/>
          </a:prstGeom>
        </p:spPr>
      </p:pic>
      <p:sp>
        <p:nvSpPr>
          <p:cNvPr id="11" name="矩形 10"/>
          <p:cNvSpPr/>
          <p:nvPr/>
        </p:nvSpPr>
        <p:spPr>
          <a:xfrm flipV="1">
            <a:off x="2224" y="6201920"/>
            <a:ext cx="12190413" cy="657001"/>
          </a:xfrm>
          <a:prstGeom prst="rect">
            <a:avLst/>
          </a:prstGeom>
          <a:pattFill prst="pct20">
            <a:fgClr>
              <a:schemeClr val="bg1">
                <a:lumMod val="50000"/>
              </a:schemeClr>
            </a:fgClr>
            <a:bgClr>
              <a:schemeClr val="bg1">
                <a:lumMod val="65000"/>
              </a:schemeClr>
            </a:bgClr>
          </a:pattFill>
          <a:ln>
            <a:noFill/>
          </a:ln>
          <a:scene3d>
            <a:camera prst="orthographicFront">
              <a:rot lat="0" lon="0" rev="10799999"/>
            </a:camera>
            <a:lightRig rig="threePt" dir="t"/>
          </a:scene3d>
          <a:sp3d/>
        </p:spPr>
        <p:style>
          <a:lnRef idx="1">
            <a:schemeClr val="accent2"/>
          </a:lnRef>
          <a:fillRef idx="3">
            <a:schemeClr val="accent2"/>
          </a:fillRef>
          <a:effectRef idx="2">
            <a:schemeClr val="accent2"/>
          </a:effectRef>
          <a:fontRef idx="minor">
            <a:schemeClr val="lt1"/>
          </a:fontRef>
        </p:style>
        <p:txBody>
          <a:bodyPr lIns="117211" tIns="58605" rIns="117211" bIns="58605" rtlCol="0" anchor="ctr"/>
          <a:lstStyle/>
          <a:p>
            <a:pPr algn="ctr"/>
            <a:endParaRPr lang="zh-CN" altLang="en-US">
              <a:solidFill>
                <a:prstClr val="black"/>
              </a:solidFill>
            </a:endParaRPr>
          </a:p>
        </p:txBody>
      </p:sp>
      <p:sp>
        <p:nvSpPr>
          <p:cNvPr id="15" name="矩形 14"/>
          <p:cNvSpPr/>
          <p:nvPr/>
        </p:nvSpPr>
        <p:spPr>
          <a:xfrm>
            <a:off x="2224" y="1146692"/>
            <a:ext cx="12190413" cy="5185777"/>
          </a:xfrm>
          <a:prstGeom prst="rect">
            <a:avLst/>
          </a:prstGeom>
          <a:gradFill flip="none" rotWithShape="1">
            <a:gsLst>
              <a:gs pos="43000">
                <a:schemeClr val="bg1">
                  <a:alpha val="65000"/>
                </a:schemeClr>
              </a:gs>
              <a:gs pos="0">
                <a:schemeClr val="tx2">
                  <a:lumMod val="40000"/>
                  <a:lumOff val="60000"/>
                  <a:alpha val="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lIns="117211" tIns="58605" rIns="117211" bIns="58605" rtlCol="0" anchor="ctr"/>
          <a:lstStyle/>
          <a:p>
            <a:pPr algn="ctr"/>
            <a:endParaRPr lang="zh-CN" altLang="en-US" b="1" dirty="0">
              <a:solidFill>
                <a:prstClr val="white"/>
              </a:solidFill>
              <a:effectLst>
                <a:outerShdw blurRad="38100" dist="38100" dir="2700000" algn="tl">
                  <a:srgbClr val="000000">
                    <a:alpha val="43137"/>
                  </a:srgbClr>
                </a:outerShdw>
              </a:effectLst>
            </a:endParaRPr>
          </a:p>
        </p:txBody>
      </p:sp>
      <p:sp>
        <p:nvSpPr>
          <p:cNvPr id="7" name="矩形 6"/>
          <p:cNvSpPr/>
          <p:nvPr/>
        </p:nvSpPr>
        <p:spPr>
          <a:xfrm flipV="1">
            <a:off x="4" y="1052980"/>
            <a:ext cx="12190413" cy="216074"/>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lIns="117211" tIns="58605" rIns="117211" bIns="58605" rtlCol="0" anchor="ctr"/>
          <a:lstStyle/>
          <a:p>
            <a:pPr algn="ctr"/>
            <a:endParaRPr lang="zh-CN" altLang="en-US">
              <a:solidFill>
                <a:prstClr val="white"/>
              </a:solidFill>
            </a:endParaRPr>
          </a:p>
        </p:txBody>
      </p:sp>
      <p:sp>
        <p:nvSpPr>
          <p:cNvPr id="16" name="内容占位符 22"/>
          <p:cNvSpPr>
            <a:spLocks noGrp="1"/>
          </p:cNvSpPr>
          <p:nvPr>
            <p:ph sz="quarter" idx="13"/>
          </p:nvPr>
        </p:nvSpPr>
        <p:spPr>
          <a:xfrm>
            <a:off x="1391303" y="2133350"/>
            <a:ext cx="9407821" cy="1944666"/>
          </a:xfrm>
        </p:spPr>
        <p:txBody>
          <a:bodyPr anchor="ctr">
            <a:normAutofit/>
          </a:bodyPr>
          <a:lstStyle>
            <a:lvl1pPr marL="0" indent="0" algn="ctr">
              <a:buNone/>
              <a:defRPr sz="7700" b="0">
                <a:solidFill>
                  <a:srgbClr val="E21D08"/>
                </a:solidFill>
                <a:effectLst/>
                <a:latin typeface="华文新魏" panose="02010800040101010101" pitchFamily="2" charset="-122"/>
                <a:ea typeface="华文新魏" panose="02010800040101010101" pitchFamily="2" charset="-122"/>
              </a:defRPr>
            </a:lvl1pPr>
          </a:lstStyle>
          <a:p>
            <a:pPr lvl="0"/>
            <a:r>
              <a:rPr lang="zh-CN" altLang="en-US" smtClean="0"/>
              <a:t>单击此处编辑母版文本样式</a:t>
            </a:r>
          </a:p>
        </p:txBody>
      </p:sp>
      <p:sp>
        <p:nvSpPr>
          <p:cNvPr id="17" name="内容占位符 24"/>
          <p:cNvSpPr>
            <a:spLocks noGrp="1"/>
          </p:cNvSpPr>
          <p:nvPr>
            <p:ph sz="quarter" idx="14"/>
          </p:nvPr>
        </p:nvSpPr>
        <p:spPr>
          <a:xfrm>
            <a:off x="2783065" y="4293603"/>
            <a:ext cx="6624304" cy="1604008"/>
          </a:xfrm>
        </p:spPr>
        <p:txBody>
          <a:bodyPr anchor="ctr">
            <a:normAutofit/>
          </a:bodyPr>
          <a:lstStyle>
            <a:lvl1pPr marL="0" indent="0" algn="ctr">
              <a:buNone/>
              <a:defRPr sz="4600" b="1">
                <a:solidFill>
                  <a:srgbClr val="E21D08"/>
                </a:solidFill>
                <a:effectLst/>
                <a:latin typeface="+mj-lt"/>
                <a:ea typeface="楷体" panose="02010609060101010101" pitchFamily="49" charset="-122"/>
              </a:defRPr>
            </a:lvl1pPr>
          </a:lstStyle>
          <a:p>
            <a:pPr lvl="0"/>
            <a:r>
              <a:rPr lang="zh-CN" altLang="en-US" smtClean="0"/>
              <a:t>单击此处编辑母版文本样式</a:t>
            </a:r>
          </a:p>
        </p:txBody>
      </p:sp>
      <p:sp>
        <p:nvSpPr>
          <p:cNvPr id="18" name="TextBox 17"/>
          <p:cNvSpPr txBox="1"/>
          <p:nvPr userDrawn="1"/>
        </p:nvSpPr>
        <p:spPr>
          <a:xfrm>
            <a:off x="223771" y="1096200"/>
            <a:ext cx="495541" cy="5099347"/>
          </a:xfrm>
          <a:prstGeom prst="rect">
            <a:avLst/>
          </a:prstGeom>
          <a:gradFill flip="none" rotWithShape="1">
            <a:gsLst>
              <a:gs pos="0">
                <a:srgbClr val="8F2222">
                  <a:tint val="66000"/>
                  <a:satMod val="160000"/>
                </a:srgbClr>
              </a:gs>
              <a:gs pos="50000">
                <a:srgbClr val="8F2222">
                  <a:tint val="44500"/>
                  <a:satMod val="160000"/>
                </a:srgbClr>
              </a:gs>
              <a:gs pos="100000">
                <a:srgbClr val="8F2222">
                  <a:tint val="23500"/>
                  <a:satMod val="160000"/>
                </a:srgbClr>
              </a:gs>
            </a:gsLst>
            <a:lin ang="10800000" scaled="1"/>
            <a:tileRect/>
          </a:gradFill>
          <a:ln>
            <a:noFill/>
          </a:ln>
        </p:spPr>
        <p:txBody>
          <a:bodyPr vert="eaVert" wrap="none" lIns="117211" tIns="58605" rIns="117211" bIns="58605" anchor="ctr"/>
          <a:lstStyle>
            <a:defPPr>
              <a:defRPr lang="zh-CN"/>
            </a:defPPr>
            <a:lvl1pPr>
              <a:defRPr i="1">
                <a:latin typeface="Calibri" panose="020F0502020204030204" pitchFamily="34" charset="0"/>
                <a:ea typeface="宋体" panose="02010600030101010101" pitchFamily="2" charset="-122"/>
              </a:defRPr>
            </a:lvl1pPr>
            <a:lvl2pPr marL="742950" indent="-285750">
              <a:defRPr i="1">
                <a:latin typeface="Arial" panose="020B0604020202020204" pitchFamily="34" charset="0"/>
                <a:ea typeface="宋体" panose="02010600030101010101" pitchFamily="2" charset="-122"/>
              </a:defRPr>
            </a:lvl2pPr>
            <a:lvl3pPr marL="1143000" indent="-228600">
              <a:defRPr i="1">
                <a:latin typeface="Arial" panose="020B0604020202020204" pitchFamily="34" charset="0"/>
                <a:ea typeface="宋体" panose="02010600030101010101" pitchFamily="2" charset="-122"/>
              </a:defRPr>
            </a:lvl3pPr>
            <a:lvl4pPr marL="1600200" indent="-228600">
              <a:defRPr i="1">
                <a:latin typeface="Arial" panose="020B0604020202020204" pitchFamily="34" charset="0"/>
                <a:ea typeface="宋体" panose="02010600030101010101" pitchFamily="2" charset="-122"/>
              </a:defRPr>
            </a:lvl4pPr>
            <a:lvl5pPr marL="2057400" indent="-228600">
              <a:defRPr i="1">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latin typeface="Arial" panose="020B0604020202020204" pitchFamily="34" charset="0"/>
                <a:ea typeface="宋体" panose="02010600030101010101" pitchFamily="2" charset="-122"/>
              </a:defRPr>
            </a:lvl9pPr>
          </a:lstStyle>
          <a:p>
            <a:r>
              <a:rPr lang="zh-CN" altLang="en-US" i="0" dirty="0">
                <a:solidFill>
                  <a:prstClr val="white"/>
                </a:solidFill>
              </a:rPr>
              <a:t>数据结构（</a:t>
            </a:r>
            <a:r>
              <a:rPr lang="en-US" altLang="zh-CN" i="0" dirty="0">
                <a:solidFill>
                  <a:prstClr val="white"/>
                </a:solidFill>
              </a:rPr>
              <a:t>Python</a:t>
            </a:r>
            <a:r>
              <a:rPr lang="zh-CN" altLang="en-US" i="0" dirty="0">
                <a:solidFill>
                  <a:prstClr val="white"/>
                </a:solidFill>
              </a:rPr>
              <a:t>语言版）</a:t>
            </a:r>
          </a:p>
        </p:txBody>
      </p:sp>
    </p:spTree>
    <p:extLst>
      <p:ext uri="{BB962C8B-B14F-4D97-AF65-F5344CB8AC3E}">
        <p14:creationId xmlns:p14="http://schemas.microsoft.com/office/powerpoint/2010/main" val="25989065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1F308D-9DC3-4ED5-87E8-6C13F32D16A8}"/>
              </a:ext>
            </a:extLst>
          </p:cNvPr>
          <p:cNvSpPr>
            <a:spLocks noGrp="1"/>
          </p:cNvSpPr>
          <p:nvPr>
            <p:ph type="ctrTitle"/>
          </p:nvPr>
        </p:nvSpPr>
        <p:spPr>
          <a:xfrm>
            <a:off x="1523802" y="1122627"/>
            <a:ext cx="9142810" cy="2388153"/>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51FC25AF-28AD-48C3-BCCC-A4F21143095B}"/>
              </a:ext>
            </a:extLst>
          </p:cNvPr>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F54B1F11-8636-40C4-BD4F-07C75D93E48D}"/>
              </a:ext>
            </a:extLst>
          </p:cNvPr>
          <p:cNvSpPr>
            <a:spLocks noGrp="1"/>
          </p:cNvSpPr>
          <p:nvPr>
            <p:ph type="dt" sz="half" idx="10"/>
          </p:nvPr>
        </p:nvSpPr>
        <p:spPr/>
        <p:txBody>
          <a:bodyPr/>
          <a:lstStyle/>
          <a:p>
            <a:fld id="{180853F6-C344-4A74-B0AD-C9F669B56F54}"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4A379D80-F66B-40F5-A1D3-9DF6CCDFBBF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110DCF04-F1DE-4F34-B0F0-80BC164F5B16}"/>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0481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A8B122D-4763-4C8F-9DB2-C558FC442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16D67CA-2417-4F10-8A66-0582FC4DAB0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5D7842B-9B1F-4FA1-9BBD-C5A39F9E9FF8}"/>
              </a:ext>
            </a:extLst>
          </p:cNvPr>
          <p:cNvSpPr>
            <a:spLocks noGrp="1"/>
          </p:cNvSpPr>
          <p:nvPr>
            <p:ph type="dt" sz="half" idx="10"/>
          </p:nvPr>
        </p:nvSpPr>
        <p:spPr/>
        <p:txBody>
          <a:bodyPr/>
          <a:lstStyle/>
          <a:p>
            <a:fld id="{A9032EB4-D7ED-4C32-AF39-44D2DCB1B407}"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8698BD1B-0E43-4479-AF3F-C8AD839C28B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0106280B-5FD7-4C92-9A33-35FF4280CCA9}"/>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3195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3B2E755-07F0-4D99-B5A0-51D5025DCB59}"/>
              </a:ext>
            </a:extLst>
          </p:cNvPr>
          <p:cNvSpPr>
            <a:spLocks noGrp="1"/>
          </p:cNvSpPr>
          <p:nvPr>
            <p:ph type="title"/>
          </p:nvPr>
        </p:nvSpPr>
        <p:spPr>
          <a:xfrm>
            <a:off x="831747" y="1710160"/>
            <a:ext cx="10514231" cy="2853398"/>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198186E0-5710-41DB-ABAE-284AD53DA32E}"/>
              </a:ext>
            </a:extLst>
          </p:cNvPr>
          <p:cNvSpPr>
            <a:spLocks noGrp="1"/>
          </p:cNvSpPr>
          <p:nvPr>
            <p:ph type="body" idx="1"/>
          </p:nvPr>
        </p:nvSpPr>
        <p:spPr>
          <a:xfrm>
            <a:off x="831747" y="4590552"/>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6EFE9C03-67D1-408E-9FB4-18D4EB989B73}"/>
              </a:ext>
            </a:extLst>
          </p:cNvPr>
          <p:cNvSpPr>
            <a:spLocks noGrp="1"/>
          </p:cNvSpPr>
          <p:nvPr>
            <p:ph type="dt" sz="half" idx="10"/>
          </p:nvPr>
        </p:nvSpPr>
        <p:spPr/>
        <p:txBody>
          <a:bodyPr/>
          <a:lstStyle/>
          <a:p>
            <a:fld id="{BC067AF0-75AD-42C0-9C88-997C3E2ED9CC}"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2202B6CF-D08D-49CC-9882-F997235A884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8A58EA9F-511E-4786-861E-B5308D2AE8AC}"/>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2191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F1E2CE0-E055-4A87-B16D-0683DE3EF2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EBF67956-6E32-4A99-B268-C05F178C6C69}"/>
              </a:ext>
            </a:extLst>
          </p:cNvPr>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DA24FFA8-A1C4-44C7-B2B3-B3040A7122C8}"/>
              </a:ext>
            </a:extLst>
          </p:cNvPr>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8F0564BA-BCE7-4873-9710-22CC7D68B327}"/>
              </a:ext>
            </a:extLst>
          </p:cNvPr>
          <p:cNvSpPr>
            <a:spLocks noGrp="1"/>
          </p:cNvSpPr>
          <p:nvPr>
            <p:ph type="dt" sz="half" idx="10"/>
          </p:nvPr>
        </p:nvSpPr>
        <p:spPr/>
        <p:txBody>
          <a:bodyPr/>
          <a:lstStyle/>
          <a:p>
            <a:fld id="{98DAA0D3-6AF2-493F-BD10-25E89AE944DD}"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AB5BA9AA-E168-43A4-9E8D-072A51BAAF5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D2B496F4-4610-4819-9D0E-781C3E2AA6B2}"/>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2064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56EE343-D343-4C3D-8518-8B9F792B3454}"/>
              </a:ext>
            </a:extLst>
          </p:cNvPr>
          <p:cNvSpPr>
            <a:spLocks noGrp="1"/>
          </p:cNvSpPr>
          <p:nvPr>
            <p:ph type="title"/>
          </p:nvPr>
        </p:nvSpPr>
        <p:spPr>
          <a:xfrm>
            <a:off x="839683" y="365214"/>
            <a:ext cx="10514231" cy="1325870"/>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3053810D-7719-4754-A4E6-46CE45CFFA10}"/>
              </a:ext>
            </a:extLst>
          </p:cNvPr>
          <p:cNvSpPr>
            <a:spLocks noGrp="1"/>
          </p:cNvSpPr>
          <p:nvPr>
            <p:ph type="body" idx="1"/>
          </p:nvPr>
        </p:nvSpPr>
        <p:spPr>
          <a:xfrm>
            <a:off x="839684"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CB19894E-A763-4DBA-BF3B-ADCEBA38F371}"/>
              </a:ext>
            </a:extLst>
          </p:cNvPr>
          <p:cNvSpPr>
            <a:spLocks noGrp="1"/>
          </p:cNvSpPr>
          <p:nvPr>
            <p:ph sz="half" idx="2"/>
          </p:nvPr>
        </p:nvSpPr>
        <p:spPr>
          <a:xfrm>
            <a:off x="839684" y="2505655"/>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F8E2DC39-ED6E-42C3-B95A-0570BD9B634C}"/>
              </a:ext>
            </a:extLst>
          </p:cNvPr>
          <p:cNvSpPr>
            <a:spLocks noGrp="1"/>
          </p:cNvSpPr>
          <p:nvPr>
            <p:ph type="body" sz="quarter" idx="3"/>
          </p:nvPr>
        </p:nvSpPr>
        <p:spPr>
          <a:xfrm>
            <a:off x="6171404"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DF965E55-4D67-48E5-9B1B-BEED892DDDB5}"/>
              </a:ext>
            </a:extLst>
          </p:cNvPr>
          <p:cNvSpPr>
            <a:spLocks noGrp="1"/>
          </p:cNvSpPr>
          <p:nvPr>
            <p:ph sz="quarter" idx="4"/>
          </p:nvPr>
        </p:nvSpPr>
        <p:spPr>
          <a:xfrm>
            <a:off x="6171404" y="2505655"/>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2187678B-1BD3-45DA-B68B-D8E32BC7D02A}"/>
              </a:ext>
            </a:extLst>
          </p:cNvPr>
          <p:cNvSpPr>
            <a:spLocks noGrp="1"/>
          </p:cNvSpPr>
          <p:nvPr>
            <p:ph type="dt" sz="half" idx="10"/>
          </p:nvPr>
        </p:nvSpPr>
        <p:spPr/>
        <p:txBody>
          <a:bodyPr/>
          <a:lstStyle/>
          <a:p>
            <a:fld id="{6A8F0AA9-3946-4683-A653-DE6411993CF6}"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B829EDE1-3DF0-42A6-AF6D-E2E322D0878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1B56A0E5-DF39-4B91-B557-30839961C3AB}"/>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4892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C64893-6A56-4051-A707-0842F3A2BE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33ABEBF7-592E-4F1C-A3BF-4A673E168CDC}"/>
              </a:ext>
            </a:extLst>
          </p:cNvPr>
          <p:cNvSpPr>
            <a:spLocks noGrp="1"/>
          </p:cNvSpPr>
          <p:nvPr>
            <p:ph type="dt" sz="half" idx="10"/>
          </p:nvPr>
        </p:nvSpPr>
        <p:spPr/>
        <p:txBody>
          <a:bodyPr/>
          <a:lstStyle/>
          <a:p>
            <a:fld id="{7E0D4DE8-A0BC-445C-9519-9B8D5427AF4C}"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C4416FF5-33B7-4A6A-8032-C21635BAD23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AF3B255D-ABA1-47CF-B2BA-10D8F3419073}"/>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96374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DF3773B1-1527-43B9-875E-342ED119581C}"/>
              </a:ext>
            </a:extLst>
          </p:cNvPr>
          <p:cNvSpPr>
            <a:spLocks noGrp="1"/>
          </p:cNvSpPr>
          <p:nvPr>
            <p:ph type="dt" sz="half" idx="10"/>
          </p:nvPr>
        </p:nvSpPr>
        <p:spPr/>
        <p:txBody>
          <a:bodyPr/>
          <a:lstStyle/>
          <a:p>
            <a:fld id="{AE0B03EC-077C-49C3-80B0-2E78D84EB005}"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B1AE1A67-EB58-4F69-88EC-AAF243A7CDC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223C791E-E14C-4C19-8462-5634D36965ED}"/>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91120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6E58E74-37C5-4F00-B50A-B17634183817}"/>
              </a:ext>
            </a:extLst>
          </p:cNvPr>
          <p:cNvSpPr>
            <a:spLocks noGrp="1"/>
          </p:cNvSpPr>
          <p:nvPr>
            <p:ph type="title"/>
          </p:nvPr>
        </p:nvSpPr>
        <p:spPr>
          <a:xfrm>
            <a:off x="839683" y="457310"/>
            <a:ext cx="3931725" cy="1600571"/>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DA855715-F2D3-46F3-848F-BB55539985F8}"/>
              </a:ext>
            </a:extLst>
          </p:cNvPr>
          <p:cNvSpPr>
            <a:spLocks noGrp="1"/>
          </p:cNvSpPr>
          <p:nvPr>
            <p:ph idx="1"/>
          </p:nvPr>
        </p:nvSpPr>
        <p:spPr>
          <a:xfrm>
            <a:off x="5182513" y="98768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48B4F9DF-4C05-4E7B-8F8B-D0989B13B644}"/>
              </a:ext>
            </a:extLst>
          </p:cNvPr>
          <p:cNvSpPr>
            <a:spLocks noGrp="1"/>
          </p:cNvSpPr>
          <p:nvPr>
            <p:ph type="body" sz="half" idx="2"/>
          </p:nvPr>
        </p:nvSpPr>
        <p:spPr>
          <a:xfrm>
            <a:off x="839683"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5F61ADC2-772E-4627-AB2F-19F720AC7803}"/>
              </a:ext>
            </a:extLst>
          </p:cNvPr>
          <p:cNvSpPr>
            <a:spLocks noGrp="1"/>
          </p:cNvSpPr>
          <p:nvPr>
            <p:ph type="dt" sz="half" idx="10"/>
          </p:nvPr>
        </p:nvSpPr>
        <p:spPr/>
        <p:txBody>
          <a:bodyPr/>
          <a:lstStyle/>
          <a:p>
            <a:fld id="{F31661BD-87E3-42C5-85E5-9A45E431BFDB}"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D8E987EE-3E61-4401-AF51-033EBCA204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3D9E3087-C356-432E-9D44-D46F1A14BD1A}"/>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0159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33B4EA9-FC88-4612-ADBD-40A0851F6FE8}"/>
              </a:ext>
            </a:extLst>
          </p:cNvPr>
          <p:cNvSpPr>
            <a:spLocks noGrp="1"/>
          </p:cNvSpPr>
          <p:nvPr>
            <p:ph type="title"/>
          </p:nvPr>
        </p:nvSpPr>
        <p:spPr>
          <a:xfrm>
            <a:off x="839683" y="457310"/>
            <a:ext cx="3931725" cy="1600571"/>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90A7733-B70C-435B-BABE-922B9F798D62}"/>
              </a:ext>
            </a:extLst>
          </p:cNvPr>
          <p:cNvSpPr>
            <a:spLocks noGrp="1"/>
          </p:cNvSpPr>
          <p:nvPr>
            <p:ph type="pic" idx="1"/>
          </p:nvPr>
        </p:nvSpPr>
        <p:spPr>
          <a:xfrm>
            <a:off x="5182513" y="98768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107FFA74-F1AC-4483-B048-EE6B5370343C}"/>
              </a:ext>
            </a:extLst>
          </p:cNvPr>
          <p:cNvSpPr>
            <a:spLocks noGrp="1"/>
          </p:cNvSpPr>
          <p:nvPr>
            <p:ph type="body" sz="half" idx="2"/>
          </p:nvPr>
        </p:nvSpPr>
        <p:spPr>
          <a:xfrm>
            <a:off x="839683"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EE9E2050-7B6B-446D-BAF0-4D5369337B54}"/>
              </a:ext>
            </a:extLst>
          </p:cNvPr>
          <p:cNvSpPr>
            <a:spLocks noGrp="1"/>
          </p:cNvSpPr>
          <p:nvPr>
            <p:ph type="dt" sz="half" idx="10"/>
          </p:nvPr>
        </p:nvSpPr>
        <p:spPr/>
        <p:txBody>
          <a:bodyPr/>
          <a:lstStyle/>
          <a:p>
            <a:fld id="{7353632B-31B0-431D-A575-48F48B76FE16}"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77E76BC2-8779-4F42-8D17-B6CFEEBA1DB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4C8C7C8E-C1CF-450B-B6FF-35EB851D79C4}"/>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2907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3B0B94A-ECDC-46DF-B92E-16BC3AA76D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C5227FD3-4712-49B6-87EE-7C828125967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8B894F7-07DD-4242-9DD9-4E4FE9570AE7}"/>
              </a:ext>
            </a:extLst>
          </p:cNvPr>
          <p:cNvSpPr>
            <a:spLocks noGrp="1"/>
          </p:cNvSpPr>
          <p:nvPr>
            <p:ph type="dt" sz="half" idx="10"/>
          </p:nvPr>
        </p:nvSpPr>
        <p:spPr/>
        <p:txBody>
          <a:bodyPr/>
          <a:lstStyle/>
          <a:p>
            <a:fld id="{2D0D66A5-42A7-494A-9010-EDD21DD219E4}"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C259E8E-BA25-4B62-A2A2-8AE25F6FDED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CEB36833-4B94-43B2-984E-7E076AFF068A}"/>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18229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标题幻灯片">
    <p:spTree>
      <p:nvGrpSpPr>
        <p:cNvPr id="1" name=""/>
        <p:cNvGrpSpPr/>
        <p:nvPr/>
      </p:nvGrpSpPr>
      <p:grpSpPr>
        <a:xfrm>
          <a:off x="0" y="0"/>
          <a:ext cx="0" cy="0"/>
          <a:chOff x="0" y="0"/>
          <a:chExt cx="0" cy="0"/>
        </a:xfrm>
      </p:grpSpPr>
      <p:sp>
        <p:nvSpPr>
          <p:cNvPr id="8" name="Rectangle 36"/>
          <p:cNvSpPr>
            <a:spLocks noChangeArrowheads="1"/>
          </p:cNvSpPr>
          <p:nvPr/>
        </p:nvSpPr>
        <p:spPr bwMode="auto">
          <a:xfrm>
            <a:off x="1921683" y="6599178"/>
            <a:ext cx="10268730" cy="260410"/>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16" name="标题 1"/>
          <p:cNvSpPr>
            <a:spLocks noGrp="1"/>
          </p:cNvSpPr>
          <p:nvPr>
            <p:ph type="title"/>
          </p:nvPr>
        </p:nvSpPr>
        <p:spPr>
          <a:xfrm>
            <a:off x="1295303" y="2124554"/>
            <a:ext cx="10124094" cy="2150105"/>
          </a:xfrm>
          <a:noFill/>
        </p:spPr>
        <p:txBody>
          <a:bodyPr>
            <a:normAutofit/>
          </a:bodyPr>
          <a:lstStyle>
            <a:lvl1pPr algn="ctr">
              <a:defRPr sz="4600" b="0" baseline="0">
                <a:solidFill>
                  <a:srgbClr val="0000FF"/>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11" name="灯片编号占位符 10"/>
          <p:cNvSpPr>
            <a:spLocks noGrp="1"/>
          </p:cNvSpPr>
          <p:nvPr>
            <p:ph type="sldNum" sz="quarter" idx="13"/>
          </p:nvPr>
        </p:nvSpPr>
        <p:spPr>
          <a:xfrm>
            <a:off x="8682459" y="6599178"/>
            <a:ext cx="2844430" cy="260410"/>
          </a:xfrm>
        </p:spPr>
        <p:txBody>
          <a:bodyPr/>
          <a:lstStyle>
            <a:lvl1pPr>
              <a:defRPr>
                <a:solidFill>
                  <a:schemeClr val="bg1"/>
                </a:solidFill>
              </a:defRPr>
            </a:lvl1pPr>
          </a:lstStyle>
          <a:p>
            <a:fld id="{2D6CD9D1-4DF3-4DC0-A8DC-E2282698A5F5}" type="slidenum">
              <a:rPr lang="zh-CN" altLang="en-US" smtClean="0">
                <a:solidFill>
                  <a:prstClr val="white"/>
                </a:solidFill>
              </a:rPr>
              <a:pPr/>
              <a:t>‹#›</a:t>
            </a:fld>
            <a:endParaRPr lang="zh-CN" altLang="en-US">
              <a:solidFill>
                <a:prstClr val="white"/>
              </a:solidFill>
            </a:endParaRPr>
          </a:p>
        </p:txBody>
      </p:sp>
      <p:sp>
        <p:nvSpPr>
          <p:cNvPr id="14" name="Rectangle 36"/>
          <p:cNvSpPr>
            <a:spLocks noChangeArrowheads="1"/>
          </p:cNvSpPr>
          <p:nvPr/>
        </p:nvSpPr>
        <p:spPr bwMode="auto">
          <a:xfrm>
            <a:off x="7203314" y="437703"/>
            <a:ext cx="4672637" cy="260410"/>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17" name="Rectangle 36"/>
          <p:cNvSpPr>
            <a:spLocks noChangeArrowheads="1"/>
          </p:cNvSpPr>
          <p:nvPr/>
        </p:nvSpPr>
        <p:spPr bwMode="auto">
          <a:xfrm>
            <a:off x="750586" y="474296"/>
            <a:ext cx="4672637" cy="260410"/>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15218" y="61250"/>
            <a:ext cx="1247976" cy="930487"/>
          </a:xfrm>
          <a:prstGeom prst="rect">
            <a:avLst/>
          </a:prstGeom>
        </p:spPr>
      </p:pic>
    </p:spTree>
    <p:extLst>
      <p:ext uri="{BB962C8B-B14F-4D97-AF65-F5344CB8AC3E}">
        <p14:creationId xmlns:p14="http://schemas.microsoft.com/office/powerpoint/2010/main" val="11456498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7DF9287E-DC66-42C7-87B4-9232B0B6D8CF}"/>
              </a:ext>
            </a:extLst>
          </p:cNvPr>
          <p:cNvSpPr>
            <a:spLocks noGrp="1"/>
          </p:cNvSpPr>
          <p:nvPr>
            <p:ph type="title" orient="vert"/>
          </p:nvPr>
        </p:nvSpPr>
        <p:spPr>
          <a:xfrm>
            <a:off x="8723766" y="365209"/>
            <a:ext cx="2628558" cy="5813184"/>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B1B2F92A-332E-428A-8366-7F8AB4BF79A8}"/>
              </a:ext>
            </a:extLst>
          </p:cNvPr>
          <p:cNvSpPr>
            <a:spLocks noGrp="1"/>
          </p:cNvSpPr>
          <p:nvPr>
            <p:ph type="body" orient="vert" idx="1"/>
          </p:nvPr>
        </p:nvSpPr>
        <p:spPr>
          <a:xfrm>
            <a:off x="838094"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2291BB54-5B62-4BAA-9AF2-2DC2F1A19DAB}"/>
              </a:ext>
            </a:extLst>
          </p:cNvPr>
          <p:cNvSpPr>
            <a:spLocks noGrp="1"/>
          </p:cNvSpPr>
          <p:nvPr>
            <p:ph type="dt" sz="half" idx="10"/>
          </p:nvPr>
        </p:nvSpPr>
        <p:spPr/>
        <p:txBody>
          <a:bodyPr/>
          <a:lstStyle/>
          <a:p>
            <a:fld id="{CF5336EC-F897-4FA4-B114-901032F6462A}"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CDFCD049-995A-40EC-A9CB-50D669CD38D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95C555E-FA76-4906-B455-EDBDFB28343D}"/>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5796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828568" y="836807"/>
            <a:ext cx="10027462" cy="457306"/>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775653" y="1484667"/>
            <a:ext cx="4977752" cy="48985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956578" y="1484667"/>
            <a:ext cx="4977752" cy="48985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6"/>
          <p:cNvSpPr>
            <a:spLocks noGrp="1" noChangeArrowheads="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Rectangle 17"/>
          <p:cNvSpPr>
            <a:spLocks noGrp="1" noChangeArrowheads="1"/>
          </p:cNvSpPr>
          <p:nvPr>
            <p:ph type="sldNum" sz="quarter" idx="11"/>
          </p:nvPr>
        </p:nvSpPr>
        <p:spPr/>
        <p:txBody>
          <a:bodyPr/>
          <a:lstStyle>
            <a:lvl1pPr>
              <a:defRPr/>
            </a:lvl1pPr>
          </a:lstStyle>
          <a:p>
            <a:pPr>
              <a:defRPr/>
            </a:pPr>
            <a:fld id="{0E57ACE0-CFF2-42A7-9DF4-859EE07D3692}" type="slidenum">
              <a:rPr lang="en-US" altLang="zh-CN">
                <a:solidFill>
                  <a:prstClr val="black">
                    <a:tint val="75000"/>
                  </a:prstClr>
                </a:solidFill>
              </a:rPr>
              <a:pPr>
                <a:defRPr/>
              </a:pPr>
              <a:t>‹#›</a:t>
            </a:fld>
            <a:r>
              <a:rPr lang="en-US" altLang="zh-CN">
                <a:solidFill>
                  <a:prstClr val="black">
                    <a:tint val="75000"/>
                  </a:prstClr>
                </a:solidFill>
              </a:rPr>
              <a:t>/52 </a:t>
            </a:r>
          </a:p>
        </p:txBody>
      </p:sp>
    </p:spTree>
    <p:extLst>
      <p:ext uri="{BB962C8B-B14F-4D97-AF65-F5344CB8AC3E}">
        <p14:creationId xmlns:p14="http://schemas.microsoft.com/office/powerpoint/2010/main" val="2857311011"/>
      </p:ext>
    </p:extLst>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1F308D-9DC3-4ED5-87E8-6C13F32D16A8}"/>
              </a:ext>
            </a:extLst>
          </p:cNvPr>
          <p:cNvSpPr>
            <a:spLocks noGrp="1"/>
          </p:cNvSpPr>
          <p:nvPr>
            <p:ph type="ctrTitle"/>
          </p:nvPr>
        </p:nvSpPr>
        <p:spPr>
          <a:xfrm>
            <a:off x="1523802" y="1122628"/>
            <a:ext cx="9142810" cy="2388153"/>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51FC25AF-28AD-48C3-BCCC-A4F21143095B}"/>
              </a:ext>
            </a:extLst>
          </p:cNvPr>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F54B1F11-8636-40C4-BD4F-07C75D93E48D}"/>
              </a:ext>
            </a:extLst>
          </p:cNvPr>
          <p:cNvSpPr>
            <a:spLocks noGrp="1"/>
          </p:cNvSpPr>
          <p:nvPr>
            <p:ph type="dt" sz="half" idx="10"/>
          </p:nvPr>
        </p:nvSpPr>
        <p:spPr/>
        <p:txBody>
          <a:bodyPr/>
          <a:lstStyle/>
          <a:p>
            <a:fld id="{FF1FBB46-BB89-4CAA-8FBC-DF213ACD6304}"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4A379D80-F66B-40F5-A1D3-9DF6CCDFBBF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110DCF04-F1DE-4F34-B0F0-80BC164F5B16}"/>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1454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A8B122D-4763-4C8F-9DB2-C558FC442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16D67CA-2417-4F10-8A66-0582FC4DAB0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5D7842B-9B1F-4FA1-9BBD-C5A39F9E9FF8}"/>
              </a:ext>
            </a:extLst>
          </p:cNvPr>
          <p:cNvSpPr>
            <a:spLocks noGrp="1"/>
          </p:cNvSpPr>
          <p:nvPr>
            <p:ph type="dt" sz="half" idx="10"/>
          </p:nvPr>
        </p:nvSpPr>
        <p:spPr/>
        <p:txBody>
          <a:bodyPr/>
          <a:lstStyle/>
          <a:p>
            <a:fld id="{5EA9889C-D84D-4ABC-9D33-2527DF997C06}"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8698BD1B-0E43-4479-AF3F-C8AD839C28B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0106280B-5FD7-4C92-9A33-35FF4280CCA9}"/>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70101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3B2E755-07F0-4D99-B5A0-51D5025DCB59}"/>
              </a:ext>
            </a:extLst>
          </p:cNvPr>
          <p:cNvSpPr>
            <a:spLocks noGrp="1"/>
          </p:cNvSpPr>
          <p:nvPr>
            <p:ph type="title"/>
          </p:nvPr>
        </p:nvSpPr>
        <p:spPr>
          <a:xfrm>
            <a:off x="831748" y="1710168"/>
            <a:ext cx="10514231" cy="2853398"/>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198186E0-5710-41DB-ABAE-284AD53DA32E}"/>
              </a:ext>
            </a:extLst>
          </p:cNvPr>
          <p:cNvSpPr>
            <a:spLocks noGrp="1"/>
          </p:cNvSpPr>
          <p:nvPr>
            <p:ph type="body" idx="1"/>
          </p:nvPr>
        </p:nvSpPr>
        <p:spPr>
          <a:xfrm>
            <a:off x="831748" y="4590560"/>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6EFE9C03-67D1-408E-9FB4-18D4EB989B73}"/>
              </a:ext>
            </a:extLst>
          </p:cNvPr>
          <p:cNvSpPr>
            <a:spLocks noGrp="1"/>
          </p:cNvSpPr>
          <p:nvPr>
            <p:ph type="dt" sz="half" idx="10"/>
          </p:nvPr>
        </p:nvSpPr>
        <p:spPr/>
        <p:txBody>
          <a:bodyPr/>
          <a:lstStyle/>
          <a:p>
            <a:fld id="{6E4064B5-7D09-4D50-9865-4276F2AB603E}"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2202B6CF-D08D-49CC-9882-F997235A884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8A58EA9F-511E-4786-861E-B5308D2AE8AC}"/>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91631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1E2CE0-E055-4A87-B16D-0683DE3EF2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BF67956-6E32-4A99-B268-C05F178C6C69}"/>
              </a:ext>
            </a:extLst>
          </p:cNvPr>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DA24FFA8-A1C4-44C7-B2B3-B3040A7122C8}"/>
              </a:ext>
            </a:extLst>
          </p:cNvPr>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8F0564BA-BCE7-4873-9710-22CC7D68B327}"/>
              </a:ext>
            </a:extLst>
          </p:cNvPr>
          <p:cNvSpPr>
            <a:spLocks noGrp="1"/>
          </p:cNvSpPr>
          <p:nvPr>
            <p:ph type="dt" sz="half" idx="10"/>
          </p:nvPr>
        </p:nvSpPr>
        <p:spPr/>
        <p:txBody>
          <a:bodyPr/>
          <a:lstStyle/>
          <a:p>
            <a:fld id="{DC6A3F0F-5450-44E6-BA1C-213CD4852D49}"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AB5BA9AA-E168-43A4-9E8D-072A51BAAF5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D2B496F4-4610-4819-9D0E-781C3E2AA6B2}"/>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7898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6EE343-D343-4C3D-8518-8B9F792B3454}"/>
              </a:ext>
            </a:extLst>
          </p:cNvPr>
          <p:cNvSpPr>
            <a:spLocks noGrp="1"/>
          </p:cNvSpPr>
          <p:nvPr>
            <p:ph type="title"/>
          </p:nvPr>
        </p:nvSpPr>
        <p:spPr>
          <a:xfrm>
            <a:off x="839684" y="365214"/>
            <a:ext cx="10514231" cy="132587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3053810D-7719-4754-A4E6-46CE45CFFA10}"/>
              </a:ext>
            </a:extLst>
          </p:cNvPr>
          <p:cNvSpPr>
            <a:spLocks noGrp="1"/>
          </p:cNvSpPr>
          <p:nvPr>
            <p:ph type="body" idx="1"/>
          </p:nvPr>
        </p:nvSpPr>
        <p:spPr>
          <a:xfrm>
            <a:off x="839685"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CB19894E-A763-4DBA-BF3B-ADCEBA38F371}"/>
              </a:ext>
            </a:extLst>
          </p:cNvPr>
          <p:cNvSpPr>
            <a:spLocks noGrp="1"/>
          </p:cNvSpPr>
          <p:nvPr>
            <p:ph sz="half" idx="2"/>
          </p:nvPr>
        </p:nvSpPr>
        <p:spPr>
          <a:xfrm>
            <a:off x="839685" y="2505655"/>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F8E2DC39-ED6E-42C3-B95A-0570BD9B634C}"/>
              </a:ext>
            </a:extLst>
          </p:cNvPr>
          <p:cNvSpPr>
            <a:spLocks noGrp="1"/>
          </p:cNvSpPr>
          <p:nvPr>
            <p:ph type="body" sz="quarter" idx="3"/>
          </p:nvPr>
        </p:nvSpPr>
        <p:spPr>
          <a:xfrm>
            <a:off x="6171405"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DF965E55-4D67-48E5-9B1B-BEED892DDDB5}"/>
              </a:ext>
            </a:extLst>
          </p:cNvPr>
          <p:cNvSpPr>
            <a:spLocks noGrp="1"/>
          </p:cNvSpPr>
          <p:nvPr>
            <p:ph sz="quarter" idx="4"/>
          </p:nvPr>
        </p:nvSpPr>
        <p:spPr>
          <a:xfrm>
            <a:off x="6171405" y="2505655"/>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2187678B-1BD3-45DA-B68B-D8E32BC7D02A}"/>
              </a:ext>
            </a:extLst>
          </p:cNvPr>
          <p:cNvSpPr>
            <a:spLocks noGrp="1"/>
          </p:cNvSpPr>
          <p:nvPr>
            <p:ph type="dt" sz="half" idx="10"/>
          </p:nvPr>
        </p:nvSpPr>
        <p:spPr/>
        <p:txBody>
          <a:bodyPr/>
          <a:lstStyle/>
          <a:p>
            <a:fld id="{667D2881-3190-4FE4-A624-B8586C66B496}"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8" name="页脚占位符 7">
            <a:extLst>
              <a:ext uri="{FF2B5EF4-FFF2-40B4-BE49-F238E27FC236}">
                <a16:creationId xmlns:a16="http://schemas.microsoft.com/office/drawing/2014/main" xmlns="" id="{B829EDE1-3DF0-42A6-AF6D-E2E322D0878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xmlns="" id="{1B56A0E5-DF39-4B91-B557-30839961C3AB}"/>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0534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C64893-6A56-4051-A707-0842F3A2BE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3ABEBF7-592E-4F1C-A3BF-4A673E168CDC}"/>
              </a:ext>
            </a:extLst>
          </p:cNvPr>
          <p:cNvSpPr>
            <a:spLocks noGrp="1"/>
          </p:cNvSpPr>
          <p:nvPr>
            <p:ph type="dt" sz="half" idx="10"/>
          </p:nvPr>
        </p:nvSpPr>
        <p:spPr/>
        <p:txBody>
          <a:bodyPr/>
          <a:lstStyle/>
          <a:p>
            <a:fld id="{9E14D50C-B4F5-4F5E-B605-3E6D20F0FAD2}"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xmlns="" id="{C4416FF5-33B7-4A6A-8032-C21635BAD23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xmlns="" id="{AF3B255D-ABA1-47CF-B2BA-10D8F3419073}"/>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92029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DF3773B1-1527-43B9-875E-342ED119581C}"/>
              </a:ext>
            </a:extLst>
          </p:cNvPr>
          <p:cNvSpPr>
            <a:spLocks noGrp="1"/>
          </p:cNvSpPr>
          <p:nvPr>
            <p:ph type="dt" sz="half" idx="10"/>
          </p:nvPr>
        </p:nvSpPr>
        <p:spPr/>
        <p:txBody>
          <a:bodyPr/>
          <a:lstStyle/>
          <a:p>
            <a:fld id="{E2C14E44-6FB1-472E-A4A8-A8F61518465E}"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xmlns="" id="{B1AE1A67-EB58-4F69-88EC-AAF243A7CDC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a16="http://schemas.microsoft.com/office/drawing/2014/main" xmlns="" id="{223C791E-E14C-4C19-8462-5634D36965ED}"/>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41980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6E58E74-37C5-4F00-B50A-B17634183817}"/>
              </a:ext>
            </a:extLst>
          </p:cNvPr>
          <p:cNvSpPr>
            <a:spLocks noGrp="1"/>
          </p:cNvSpPr>
          <p:nvPr>
            <p:ph type="title"/>
          </p:nvPr>
        </p:nvSpPr>
        <p:spPr>
          <a:xfrm>
            <a:off x="839684" y="457311"/>
            <a:ext cx="3931725" cy="1600571"/>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DA855715-F2D3-46F3-848F-BB55539985F8}"/>
              </a:ext>
            </a:extLst>
          </p:cNvPr>
          <p:cNvSpPr>
            <a:spLocks noGrp="1"/>
          </p:cNvSpPr>
          <p:nvPr>
            <p:ph idx="1"/>
          </p:nvPr>
        </p:nvSpPr>
        <p:spPr>
          <a:xfrm>
            <a:off x="5182513" y="987693"/>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48B4F9DF-4C05-4E7B-8F8B-D0989B13B644}"/>
              </a:ext>
            </a:extLst>
          </p:cNvPr>
          <p:cNvSpPr>
            <a:spLocks noGrp="1"/>
          </p:cNvSpPr>
          <p:nvPr>
            <p:ph type="body" sz="half" idx="2"/>
          </p:nvPr>
        </p:nvSpPr>
        <p:spPr>
          <a:xfrm>
            <a:off x="839684"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F61ADC2-772E-4627-AB2F-19F720AC7803}"/>
              </a:ext>
            </a:extLst>
          </p:cNvPr>
          <p:cNvSpPr>
            <a:spLocks noGrp="1"/>
          </p:cNvSpPr>
          <p:nvPr>
            <p:ph type="dt" sz="half" idx="10"/>
          </p:nvPr>
        </p:nvSpPr>
        <p:spPr/>
        <p:txBody>
          <a:bodyPr/>
          <a:lstStyle/>
          <a:p>
            <a:fld id="{3EE47E56-09C5-4B4B-912B-274DCE20E6FA}"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D8E987EE-3E61-4401-AF51-033EBCA204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3D9E3087-C356-432E-9D44-D46F1A14BD1A}"/>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881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Rectangle 36"/>
          <p:cNvSpPr>
            <a:spLocks noChangeArrowheads="1"/>
          </p:cNvSpPr>
          <p:nvPr userDrawn="1"/>
        </p:nvSpPr>
        <p:spPr bwMode="auto">
          <a:xfrm>
            <a:off x="1921683" y="6599178"/>
            <a:ext cx="10268730" cy="260410"/>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4" name="Rectangle 33"/>
          <p:cNvSpPr>
            <a:spLocks noChangeArrowheads="1"/>
          </p:cNvSpPr>
          <p:nvPr userDrawn="1"/>
        </p:nvSpPr>
        <p:spPr bwMode="auto">
          <a:xfrm flipV="1">
            <a:off x="1079364" y="889136"/>
            <a:ext cx="10631213" cy="46050"/>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5" name="Oval 34"/>
          <p:cNvSpPr>
            <a:spLocks noChangeArrowheads="1"/>
          </p:cNvSpPr>
          <p:nvPr userDrawn="1"/>
        </p:nvSpPr>
        <p:spPr bwMode="auto">
          <a:xfrm>
            <a:off x="412208" y="255012"/>
            <a:ext cx="932488" cy="720964"/>
          </a:xfrm>
          <a:prstGeom prst="ellipse">
            <a:avLst/>
          </a:prstGeom>
          <a:solidFill>
            <a:srgbClr val="8F2222"/>
          </a:solidFill>
          <a:ln>
            <a:noFill/>
          </a:ln>
          <a:extLst>
            <a:ext uri="{91240B29-F687-4F45-9708-019B960494DF}">
              <a14:hiddenLine xmlns:a14="http://schemas.microsoft.com/office/drawing/2010/main" w="9525">
                <a:solidFill>
                  <a:srgbClr val="000000"/>
                </a:solidFill>
                <a:round/>
                <a:headEnd/>
                <a:tailEnd/>
              </a14:hiddenLine>
            </a:ext>
          </a:extLst>
        </p:spPr>
        <p:txBody>
          <a:bodyPr wrap="none" lIns="117211" tIns="58605" rIns="117211" bIns="58605"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a:defRPr/>
            </a:pPr>
            <a:endParaRPr lang="zh-CN" altLang="en-US" smtClean="0">
              <a:solidFill>
                <a:prstClr val="black"/>
              </a:solidFill>
              <a:latin typeface="Calibri" panose="020F0502020204030204" pitchFamily="34" charset="0"/>
            </a:endParaRPr>
          </a:p>
        </p:txBody>
      </p:sp>
      <p:sp>
        <p:nvSpPr>
          <p:cNvPr id="9" name="文本占位符 8"/>
          <p:cNvSpPr>
            <a:spLocks noGrp="1"/>
          </p:cNvSpPr>
          <p:nvPr>
            <p:ph type="body" sz="quarter" idx="10"/>
          </p:nvPr>
        </p:nvSpPr>
        <p:spPr>
          <a:xfrm>
            <a:off x="973765" y="1148213"/>
            <a:ext cx="10736814" cy="4868199"/>
          </a:xfrm>
        </p:spPr>
        <p:txBody>
          <a:bodyPr>
            <a:normAutofit/>
          </a:bodyPr>
          <a:lstStyle>
            <a:lvl1pPr algn="just">
              <a:spcBef>
                <a:spcPts val="769"/>
              </a:spcBef>
              <a:spcAft>
                <a:spcPts val="769"/>
              </a:spcAft>
              <a:defRPr sz="3100" b="1" baseline="0">
                <a:effectLst/>
                <a:latin typeface="Calibri" panose="020F0502020204030204" pitchFamily="34" charset="0"/>
              </a:defRPr>
            </a:lvl1pPr>
            <a:lvl2pPr algn="just">
              <a:spcBef>
                <a:spcPts val="769"/>
              </a:spcBef>
              <a:spcAft>
                <a:spcPts val="769"/>
              </a:spcAft>
              <a:defRPr sz="2600" b="0" baseline="0">
                <a:effectLst/>
                <a:latin typeface="Calibri" panose="020F0502020204030204" pitchFamily="34" charset="0"/>
              </a:defRPr>
            </a:lvl2pPr>
            <a:lvl3pPr algn="just">
              <a:spcBef>
                <a:spcPts val="769"/>
              </a:spcBef>
              <a:spcAft>
                <a:spcPts val="769"/>
              </a:spcAft>
              <a:defRPr b="0" baseline="0">
                <a:effectLst/>
                <a:latin typeface="Calibri" panose="020F0502020204030204" pitchFamily="34" charset="0"/>
              </a:defRPr>
            </a:lvl3pPr>
            <a:lvl4pPr algn="just">
              <a:spcBef>
                <a:spcPts val="769"/>
              </a:spcBef>
              <a:spcAft>
                <a:spcPts val="769"/>
              </a:spcAft>
              <a:defRPr b="0" baseline="0">
                <a:effectLst/>
                <a:latin typeface="Calibri" panose="020F0502020204030204" pitchFamily="34" charset="0"/>
              </a:defRPr>
            </a:lvl4pPr>
            <a:lvl5pPr algn="just">
              <a:spcBef>
                <a:spcPts val="769"/>
              </a:spcBef>
              <a:spcAft>
                <a:spcPts val="769"/>
              </a:spcAft>
              <a:defRPr b="0" baseline="0">
                <a:effectLst/>
                <a:latin typeface="Calibri" panose="020F050202020403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标题 1"/>
          <p:cNvSpPr>
            <a:spLocks noGrp="1"/>
          </p:cNvSpPr>
          <p:nvPr>
            <p:ph type="title"/>
          </p:nvPr>
        </p:nvSpPr>
        <p:spPr>
          <a:xfrm>
            <a:off x="1477104" y="188383"/>
            <a:ext cx="10233473" cy="648527"/>
          </a:xfrm>
          <a:noFill/>
        </p:spPr>
        <p:txBody>
          <a:bodyPr>
            <a:normAutofit/>
          </a:bodyPr>
          <a:lstStyle>
            <a:lvl1pPr algn="just">
              <a:defRPr sz="4600" b="0" baseline="0">
                <a:solidFill>
                  <a:srgbClr val="0000FF"/>
                </a:solidFill>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11" name="灯片编号占位符 10"/>
          <p:cNvSpPr>
            <a:spLocks noGrp="1"/>
          </p:cNvSpPr>
          <p:nvPr>
            <p:ph type="sldNum" sz="quarter" idx="13"/>
          </p:nvPr>
        </p:nvSpPr>
        <p:spPr>
          <a:xfrm>
            <a:off x="8591159" y="6584289"/>
            <a:ext cx="2844430" cy="260410"/>
          </a:xfrm>
        </p:spPr>
        <p:txBody>
          <a:bodyPr/>
          <a:lstStyle>
            <a:lvl1pPr>
              <a:defRPr>
                <a:solidFill>
                  <a:schemeClr val="bg1"/>
                </a:solidFill>
              </a:defRPr>
            </a:lvl1pPr>
          </a:lstStyle>
          <a:p>
            <a:pPr>
              <a:defRPr/>
            </a:pPr>
            <a:fld id="{7615FCAC-EDCB-4B76-AAED-BDCB9B34DD4B}" type="slidenum">
              <a:rPr lang="en-US" altLang="zh-CN" smtClean="0">
                <a:solidFill>
                  <a:prstClr val="white"/>
                </a:solidFill>
              </a:rPr>
              <a:pPr>
                <a:defRPr/>
              </a:pPr>
              <a:t>‹#›</a:t>
            </a:fld>
            <a:endParaRPr lang="en-US" altLang="zh-CN" dirty="0">
              <a:solidFill>
                <a:prstClr val="white"/>
              </a:solidFill>
            </a:endParaRP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765" y="59045"/>
            <a:ext cx="1247976" cy="930487"/>
          </a:xfrm>
          <a:prstGeom prst="rect">
            <a:avLst/>
          </a:prstGeom>
        </p:spPr>
      </p:pic>
    </p:spTree>
    <p:extLst>
      <p:ext uri="{BB962C8B-B14F-4D97-AF65-F5344CB8AC3E}">
        <p14:creationId xmlns:p14="http://schemas.microsoft.com/office/powerpoint/2010/main" val="229725149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3B4EA9-FC88-4612-ADBD-40A0851F6FE8}"/>
              </a:ext>
            </a:extLst>
          </p:cNvPr>
          <p:cNvSpPr>
            <a:spLocks noGrp="1"/>
          </p:cNvSpPr>
          <p:nvPr>
            <p:ph type="title"/>
          </p:nvPr>
        </p:nvSpPr>
        <p:spPr>
          <a:xfrm>
            <a:off x="839684" y="457311"/>
            <a:ext cx="3931725" cy="1600571"/>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D90A7733-B70C-435B-BABE-922B9F798D62}"/>
              </a:ext>
            </a:extLst>
          </p:cNvPr>
          <p:cNvSpPr>
            <a:spLocks noGrp="1"/>
          </p:cNvSpPr>
          <p:nvPr>
            <p:ph type="pic" idx="1"/>
          </p:nvPr>
        </p:nvSpPr>
        <p:spPr>
          <a:xfrm>
            <a:off x="5182513" y="987693"/>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07FFA74-F1AC-4483-B048-EE6B5370343C}"/>
              </a:ext>
            </a:extLst>
          </p:cNvPr>
          <p:cNvSpPr>
            <a:spLocks noGrp="1"/>
          </p:cNvSpPr>
          <p:nvPr>
            <p:ph type="body" sz="half" idx="2"/>
          </p:nvPr>
        </p:nvSpPr>
        <p:spPr>
          <a:xfrm>
            <a:off x="839684"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E9E2050-7B6B-446D-BAF0-4D5369337B54}"/>
              </a:ext>
            </a:extLst>
          </p:cNvPr>
          <p:cNvSpPr>
            <a:spLocks noGrp="1"/>
          </p:cNvSpPr>
          <p:nvPr>
            <p:ph type="dt" sz="half" idx="10"/>
          </p:nvPr>
        </p:nvSpPr>
        <p:spPr/>
        <p:txBody>
          <a:bodyPr/>
          <a:lstStyle/>
          <a:p>
            <a:fld id="{F036E653-1092-4B46-AA3D-3E6F0E629728}"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xmlns="" id="{77E76BC2-8779-4F42-8D17-B6CFEEBA1DB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xmlns="" id="{4C8C7C8E-C1CF-450B-B6FF-35EB851D79C4}"/>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6286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3B0B94A-ECDC-46DF-B92E-16BC3AA76D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5227FD3-4712-49B6-87EE-7C828125967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8B894F7-07DD-4242-9DD9-4E4FE9570AE7}"/>
              </a:ext>
            </a:extLst>
          </p:cNvPr>
          <p:cNvSpPr>
            <a:spLocks noGrp="1"/>
          </p:cNvSpPr>
          <p:nvPr>
            <p:ph type="dt" sz="half" idx="10"/>
          </p:nvPr>
        </p:nvSpPr>
        <p:spPr/>
        <p:txBody>
          <a:bodyPr/>
          <a:lstStyle/>
          <a:p>
            <a:fld id="{85A7C325-69B8-4C2E-A1B5-F2278895A1B7}"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BC259E8E-BA25-4B62-A2A2-8AE25F6FDED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CEB36833-4B94-43B2-984E-7E076AFF068A}"/>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36951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DF9287E-DC66-42C7-87B4-9232B0B6D8CF}"/>
              </a:ext>
            </a:extLst>
          </p:cNvPr>
          <p:cNvSpPr>
            <a:spLocks noGrp="1"/>
          </p:cNvSpPr>
          <p:nvPr>
            <p:ph type="title" orient="vert"/>
          </p:nvPr>
        </p:nvSpPr>
        <p:spPr>
          <a:xfrm>
            <a:off x="8723766" y="365209"/>
            <a:ext cx="2628558" cy="5813184"/>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1B2F92A-332E-428A-8366-7F8AB4BF79A8}"/>
              </a:ext>
            </a:extLst>
          </p:cNvPr>
          <p:cNvSpPr>
            <a:spLocks noGrp="1"/>
          </p:cNvSpPr>
          <p:nvPr>
            <p:ph type="body" orient="vert" idx="1"/>
          </p:nvPr>
        </p:nvSpPr>
        <p:spPr>
          <a:xfrm>
            <a:off x="838094"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2291BB54-5B62-4BAA-9AF2-2DC2F1A19DAB}"/>
              </a:ext>
            </a:extLst>
          </p:cNvPr>
          <p:cNvSpPr>
            <a:spLocks noGrp="1"/>
          </p:cNvSpPr>
          <p:nvPr>
            <p:ph type="dt" sz="half" idx="10"/>
          </p:nvPr>
        </p:nvSpPr>
        <p:spPr/>
        <p:txBody>
          <a:bodyPr/>
          <a:lstStyle/>
          <a:p>
            <a:fld id="{C2443C56-5064-4043-974B-CCB10A167CC1}" type="datetime1">
              <a:rPr lang="zh-CN" altLang="en-US" smtClean="0">
                <a:solidFill>
                  <a:prstClr val="black">
                    <a:tint val="75000"/>
                  </a:prstClr>
                </a:solidFill>
              </a:rPr>
              <a:pPr/>
              <a:t>2020/6/10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CDFCD049-995A-40EC-A9CB-50D669CD38D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695C555E-FA76-4906-B455-EDBDFB28343D}"/>
              </a:ext>
            </a:extLst>
          </p:cNvPr>
          <p:cNvSpPr>
            <a:spLocks noGrp="1"/>
          </p:cNvSpPr>
          <p:nvPr>
            <p:ph type="sldNum" sz="quarter" idx="12"/>
          </p:nvPr>
        </p:nvSpPr>
        <p:spPr/>
        <p:txBody>
          <a:bodyPr/>
          <a:lstStyle/>
          <a:p>
            <a:fld id="{4E74B28E-D899-4E33-89B3-E1DBC4EE95B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92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285" y="1600576"/>
            <a:ext cx="10361851" cy="1780520"/>
          </a:xfrm>
          <a:prstGeom prst="rect">
            <a:avLst/>
          </a:prstGeom>
        </p:spPr>
        <p:txBody>
          <a:bodyPr anchor="b">
            <a:normAutofit/>
          </a:bodyPr>
          <a:lstStyle>
            <a:lvl1pPr>
              <a:defRPr sz="5600">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566" y="3556832"/>
            <a:ext cx="8533289" cy="1473542"/>
          </a:xfrm>
        </p:spPr>
        <p:txBody>
          <a:bodyPr>
            <a:normAutofit/>
          </a:bodyPr>
          <a:lstStyle>
            <a:lvl1pPr marL="0" indent="0" algn="ctr">
              <a:buNone/>
              <a:defRPr sz="2600">
                <a:solidFill>
                  <a:srgbClr val="FFFFFF"/>
                </a:solidFill>
              </a:defRPr>
            </a:lvl1pPr>
            <a:lvl2pPr marL="586060" indent="0" algn="ctr">
              <a:buNone/>
              <a:defRPr>
                <a:solidFill>
                  <a:schemeClr val="tx1">
                    <a:tint val="75000"/>
                  </a:schemeClr>
                </a:solidFill>
              </a:defRPr>
            </a:lvl2pPr>
            <a:lvl3pPr marL="1172121" indent="0" algn="ctr">
              <a:buNone/>
              <a:defRPr>
                <a:solidFill>
                  <a:schemeClr val="tx1">
                    <a:tint val="75000"/>
                  </a:schemeClr>
                </a:solidFill>
              </a:defRPr>
            </a:lvl3pPr>
            <a:lvl4pPr marL="1758180" indent="0" algn="ctr">
              <a:buNone/>
              <a:defRPr>
                <a:solidFill>
                  <a:schemeClr val="tx1">
                    <a:tint val="75000"/>
                  </a:schemeClr>
                </a:solidFill>
              </a:defRPr>
            </a:lvl4pPr>
            <a:lvl5pPr marL="2344241" indent="0" algn="ctr">
              <a:buNone/>
              <a:defRPr>
                <a:solidFill>
                  <a:schemeClr val="tx1">
                    <a:tint val="75000"/>
                  </a:schemeClr>
                </a:solidFill>
              </a:defRPr>
            </a:lvl5pPr>
            <a:lvl6pPr marL="2930299" indent="0" algn="ctr">
              <a:buNone/>
              <a:defRPr>
                <a:solidFill>
                  <a:schemeClr val="tx1">
                    <a:tint val="75000"/>
                  </a:schemeClr>
                </a:solidFill>
              </a:defRPr>
            </a:lvl6pPr>
            <a:lvl7pPr marL="3516359" indent="0" algn="ctr">
              <a:buNone/>
              <a:defRPr>
                <a:solidFill>
                  <a:schemeClr val="tx1">
                    <a:tint val="75000"/>
                  </a:schemeClr>
                </a:solidFill>
              </a:defRPr>
            </a:lvl7pPr>
            <a:lvl8pPr marL="4102421" indent="0" algn="ctr">
              <a:buNone/>
              <a:defRPr>
                <a:solidFill>
                  <a:schemeClr val="tx1">
                    <a:tint val="75000"/>
                  </a:schemeClr>
                </a:solidFill>
              </a:defRPr>
            </a:lvl8pPr>
            <a:lvl9pPr marL="4688482"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884004" y="6251623"/>
            <a:ext cx="5048263" cy="365210"/>
          </a:xfrm>
          <a:prstGeom prst="rect">
            <a:avLst/>
          </a:prstGeom>
        </p:spPr>
        <p:txBody>
          <a:bodyPr/>
          <a:lstStyle/>
          <a:p>
            <a:fld id="{A50C5AAE-0B16-46AE-9118-13DD8FB9120E}" type="datetimeFigureOut">
              <a:rPr lang="zh-CN" altLang="en-US" smtClean="0">
                <a:solidFill>
                  <a:prstClr val="black">
                    <a:tint val="75000"/>
                  </a:prstClr>
                </a:solidFill>
              </a:rPr>
              <a:pPr/>
              <a:t>2020/6/10</a:t>
            </a:fld>
            <a:endParaRPr lang="zh-CN" altLang="en-US">
              <a:solidFill>
                <a:prstClr val="black">
                  <a:tint val="75000"/>
                </a:prstClr>
              </a:solidFill>
            </a:endParaRPr>
          </a:p>
        </p:txBody>
      </p:sp>
      <p:sp>
        <p:nvSpPr>
          <p:cNvPr id="5" name="Footer Placeholder 4"/>
          <p:cNvSpPr>
            <a:spLocks noGrp="1"/>
          </p:cNvSpPr>
          <p:nvPr>
            <p:ph type="ftr" sz="quarter" idx="11"/>
          </p:nvPr>
        </p:nvSpPr>
        <p:spPr>
          <a:xfrm>
            <a:off x="258168" y="6251623"/>
            <a:ext cx="5048264" cy="365210"/>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5320759" y="6251623"/>
            <a:ext cx="1548900" cy="365210"/>
          </a:xfrm>
          <a:prstGeom prst="rect">
            <a:avLst/>
          </a:prstGeom>
        </p:spPr>
        <p:txBody>
          <a:bodyPr/>
          <a:lstStyle/>
          <a:p>
            <a:fld id="{2D6CD9D1-4DF3-4DC0-A8DC-E2282698A5F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49458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3" y="457306"/>
            <a:ext cx="10971372" cy="137191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521" y="1981659"/>
            <a:ext cx="5384099" cy="3887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6794" y="1981661"/>
            <a:ext cx="5384099" cy="18673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6794" y="4001428"/>
            <a:ext cx="5384099" cy="18673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solidFill>
                <a:srgbClr val="000000"/>
              </a:solidFill>
            </a:endParaRPr>
          </a:p>
        </p:txBody>
      </p:sp>
      <p:sp>
        <p:nvSpPr>
          <p:cNvPr id="7" name="Rectangle 3"/>
          <p:cNvSpPr>
            <a:spLocks noGrp="1" noChangeArrowheads="1"/>
          </p:cNvSpPr>
          <p:nvPr>
            <p:ph type="sldNum" sz="quarter" idx="11"/>
          </p:nvPr>
        </p:nvSpPr>
        <p:spPr>
          <a:ln/>
        </p:spPr>
        <p:txBody>
          <a:bodyPr/>
          <a:lstStyle>
            <a:lvl1pPr>
              <a:defRPr/>
            </a:lvl1pPr>
          </a:lstStyle>
          <a:p>
            <a:pPr>
              <a:defRPr/>
            </a:pPr>
            <a:fld id="{D40DB530-7F3E-4FCA-864E-9224186E0451}" type="slidenum">
              <a:rPr lang="zh-CN" altLang="en-US">
                <a:solidFill>
                  <a:srgbClr val="000000"/>
                </a:solidFill>
              </a:rPr>
              <a:pPr>
                <a:defRPr/>
              </a:pPr>
              <a:t>‹#›</a:t>
            </a:fld>
            <a:endParaRPr lang="en-US" altLang="zh-CN">
              <a:solidFill>
                <a:srgbClr val="000000"/>
              </a:solidFill>
            </a:endParaRPr>
          </a:p>
        </p:txBody>
      </p:sp>
      <p:sp>
        <p:nvSpPr>
          <p:cNvPr id="8" name="Rectangle 16"/>
          <p:cNvSpPr>
            <a:spLocks noGrp="1" noChangeArrowheads="1"/>
          </p:cNvSpPr>
          <p:nvPr>
            <p:ph type="dt" sz="half" idx="12"/>
          </p:nvPr>
        </p:nvSpPr>
        <p:spPr>
          <a:ln/>
        </p:spPr>
        <p:txBody>
          <a:bodyPr/>
          <a:lstStyle>
            <a:lvl1pPr>
              <a:defRPr/>
            </a:lvl1pPr>
          </a:lstStyle>
          <a:p>
            <a:pPr>
              <a:defRPr/>
            </a:pPr>
            <a:endParaRPr lang="en-US" altLang="zh-CN">
              <a:solidFill>
                <a:srgbClr val="000000"/>
              </a:solidFill>
            </a:endParaRPr>
          </a:p>
        </p:txBody>
      </p:sp>
    </p:spTree>
    <p:extLst>
      <p:ext uri="{BB962C8B-B14F-4D97-AF65-F5344CB8AC3E}">
        <p14:creationId xmlns:p14="http://schemas.microsoft.com/office/powerpoint/2010/main" val="297571687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3" y="457306"/>
            <a:ext cx="10971372" cy="137191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521" y="1981659"/>
            <a:ext cx="5384099" cy="3887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4" y="1981659"/>
            <a:ext cx="5384099" cy="38871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BB9DEC34-932E-4CB6-824D-294DC8481ECD}"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502560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A8B122D-4763-4C8F-9DB2-C558FC4426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16D67CA-2417-4F10-8A66-0582FC4DAB0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C5D7842B-9B1F-4FA1-9BBD-C5A39F9E9FF8}"/>
              </a:ext>
            </a:extLst>
          </p:cNvPr>
          <p:cNvSpPr>
            <a:spLocks noGrp="1"/>
          </p:cNvSpPr>
          <p:nvPr>
            <p:ph type="dt" sz="half" idx="10"/>
          </p:nvPr>
        </p:nvSpPr>
        <p:spPr/>
        <p:txBody>
          <a:bodyPr/>
          <a:lstStyle/>
          <a:p>
            <a:fld id="{CB4F5728-4BCA-4730-A316-E11E91B96244}" type="datetime1">
              <a:rPr lang="zh-CN" altLang="en-US" smtClean="0"/>
              <a:t>2020/6/10</a:t>
            </a:fld>
            <a:endParaRPr lang="zh-CN" altLang="en-US"/>
          </a:p>
        </p:txBody>
      </p:sp>
      <p:sp>
        <p:nvSpPr>
          <p:cNvPr id="5" name="页脚占位符 4">
            <a:extLst>
              <a:ext uri="{FF2B5EF4-FFF2-40B4-BE49-F238E27FC236}">
                <a16:creationId xmlns="" xmlns:a16="http://schemas.microsoft.com/office/drawing/2014/main" id="{8698BD1B-0E43-4479-AF3F-C8AD839C28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106280B-5FD7-4C92-9A33-35FF4280CCA9}"/>
              </a:ext>
            </a:extLst>
          </p:cNvPr>
          <p:cNvSpPr>
            <a:spLocks noGrp="1"/>
          </p:cNvSpPr>
          <p:nvPr>
            <p:ph type="sldNum" sz="quarter" idx="12"/>
          </p:nvPr>
        </p:nvSpPr>
        <p:spPr/>
        <p:txBody>
          <a:bodyPr/>
          <a:lstStyle/>
          <a:p>
            <a:fld id="{4E74B28E-D899-4E33-89B3-E1DBC4EE95B8}" type="slidenum">
              <a:rPr lang="zh-CN" altLang="en-US" smtClean="0"/>
              <a:t>‹#›</a:t>
            </a:fld>
            <a:endParaRPr lang="zh-CN" altLang="en-US"/>
          </a:p>
        </p:txBody>
      </p:sp>
    </p:spTree>
    <p:extLst>
      <p:ext uri="{BB962C8B-B14F-4D97-AF65-F5344CB8AC3E}">
        <p14:creationId xmlns:p14="http://schemas.microsoft.com/office/powerpoint/2010/main" val="4217308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DF3773B1-1527-43B9-875E-342ED119581C}"/>
              </a:ext>
            </a:extLst>
          </p:cNvPr>
          <p:cNvSpPr>
            <a:spLocks noGrp="1"/>
          </p:cNvSpPr>
          <p:nvPr>
            <p:ph type="dt" sz="half" idx="10"/>
          </p:nvPr>
        </p:nvSpPr>
        <p:spPr/>
        <p:txBody>
          <a:bodyPr/>
          <a:lstStyle/>
          <a:p>
            <a:fld id="{EB0CFEC1-4C8A-4B53-8E03-8D7BC1F8B6AB}" type="datetime1">
              <a:rPr lang="zh-CN" altLang="en-US" smtClean="0"/>
              <a:t>2020/6/10</a:t>
            </a:fld>
            <a:endParaRPr lang="zh-CN" altLang="en-US"/>
          </a:p>
        </p:txBody>
      </p:sp>
      <p:sp>
        <p:nvSpPr>
          <p:cNvPr id="3" name="页脚占位符 2">
            <a:extLst>
              <a:ext uri="{FF2B5EF4-FFF2-40B4-BE49-F238E27FC236}">
                <a16:creationId xmlns="" xmlns:a16="http://schemas.microsoft.com/office/drawing/2014/main" id="{B1AE1A67-EB58-4F69-88EC-AAF243A7CDC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223C791E-E14C-4C19-8462-5634D36965ED}"/>
              </a:ext>
            </a:extLst>
          </p:cNvPr>
          <p:cNvSpPr>
            <a:spLocks noGrp="1"/>
          </p:cNvSpPr>
          <p:nvPr>
            <p:ph type="sldNum" sz="quarter" idx="12"/>
          </p:nvPr>
        </p:nvSpPr>
        <p:spPr/>
        <p:txBody>
          <a:bodyPr/>
          <a:lstStyle/>
          <a:p>
            <a:fld id="{4E74B28E-D899-4E33-89B3-E1DBC4EE95B8}" type="slidenum">
              <a:rPr lang="zh-CN" altLang="en-US" smtClean="0"/>
              <a:t>‹#›</a:t>
            </a:fld>
            <a:endParaRPr lang="zh-CN" altLang="en-US"/>
          </a:p>
        </p:txBody>
      </p:sp>
    </p:spTree>
    <p:extLst>
      <p:ext uri="{BB962C8B-B14F-4D97-AF65-F5344CB8AC3E}">
        <p14:creationId xmlns:p14="http://schemas.microsoft.com/office/powerpoint/2010/main" val="199884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C64893-6A56-4051-A707-0842F3A2BE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33ABEBF7-592E-4F1C-A3BF-4A673E168CDC}"/>
              </a:ext>
            </a:extLst>
          </p:cNvPr>
          <p:cNvSpPr>
            <a:spLocks noGrp="1"/>
          </p:cNvSpPr>
          <p:nvPr>
            <p:ph type="dt" sz="half" idx="10"/>
          </p:nvPr>
        </p:nvSpPr>
        <p:spPr/>
        <p:txBody>
          <a:bodyPr/>
          <a:lstStyle/>
          <a:p>
            <a:fld id="{18A66E04-F04E-4983-B164-B5133952000F}" type="datetime1">
              <a:rPr lang="zh-CN" altLang="en-US" smtClean="0"/>
              <a:t>2020/6/10</a:t>
            </a:fld>
            <a:endParaRPr lang="zh-CN" altLang="en-US"/>
          </a:p>
        </p:txBody>
      </p:sp>
      <p:sp>
        <p:nvSpPr>
          <p:cNvPr id="4" name="页脚占位符 3">
            <a:extLst>
              <a:ext uri="{FF2B5EF4-FFF2-40B4-BE49-F238E27FC236}">
                <a16:creationId xmlns:a16="http://schemas.microsoft.com/office/drawing/2014/main" xmlns="" id="{C4416FF5-33B7-4A6A-8032-C21635BAD23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AF3B255D-ABA1-47CF-B2BA-10D8F3419073}"/>
              </a:ext>
            </a:extLst>
          </p:cNvPr>
          <p:cNvSpPr>
            <a:spLocks noGrp="1"/>
          </p:cNvSpPr>
          <p:nvPr>
            <p:ph type="sldNum" sz="quarter" idx="12"/>
          </p:nvPr>
        </p:nvSpPr>
        <p:spPr/>
        <p:txBody>
          <a:bodyPr/>
          <a:lstStyle/>
          <a:p>
            <a:fld id="{4E74B28E-D899-4E33-89B3-E1DBC4EE95B8}" type="slidenum">
              <a:rPr lang="zh-CN" altLang="en-US" smtClean="0"/>
              <a:t>‹#›</a:t>
            </a:fld>
            <a:endParaRPr lang="zh-CN" altLang="en-US"/>
          </a:p>
        </p:txBody>
      </p:sp>
    </p:spTree>
    <p:extLst>
      <p:ext uri="{BB962C8B-B14F-4D97-AF65-F5344CB8AC3E}">
        <p14:creationId xmlns:p14="http://schemas.microsoft.com/office/powerpoint/2010/main" val="2285110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117211" tIns="58605" rIns="117211" bIns="58605" rtlCol="0" anchor="ctr">
            <a:normAutofit/>
          </a:bodyPr>
          <a:lstStyle/>
          <a:p>
            <a:r>
              <a:rPr lang="zh-CN" altLang="en-US" smtClean="0"/>
              <a:t>单击此处编辑母版标题样式</a:t>
            </a:r>
            <a:endParaRPr lang="en-US"/>
          </a:p>
        </p:txBody>
      </p:sp>
      <p:sp>
        <p:nvSpPr>
          <p:cNvPr id="3" name="Text Placeholder 2"/>
          <p:cNvSpPr>
            <a:spLocks noGrp="1"/>
          </p:cNvSpPr>
          <p:nvPr>
            <p:ph type="body" idx="1"/>
          </p:nvPr>
        </p:nvSpPr>
        <p:spPr>
          <a:xfrm>
            <a:off x="609521" y="1600581"/>
            <a:ext cx="10971372" cy="4527011"/>
          </a:xfrm>
          <a:prstGeom prst="rect">
            <a:avLst/>
          </a:prstGeom>
        </p:spPr>
        <p:txBody>
          <a:bodyPr vert="horz" lIns="117211" tIns="58605" rIns="117211" bIns="58605"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609521" y="6357832"/>
            <a:ext cx="2844430" cy="365210"/>
          </a:xfrm>
          <a:prstGeom prst="rect">
            <a:avLst/>
          </a:prstGeom>
        </p:spPr>
        <p:txBody>
          <a:bodyPr vert="horz" lIns="117211" tIns="58605" rIns="117211" bIns="58605" rtlCol="0" anchor="ctr"/>
          <a:lstStyle>
            <a:lvl1pPr algn="l">
              <a:defRPr sz="1500">
                <a:solidFill>
                  <a:schemeClr val="tx1">
                    <a:tint val="75000"/>
                  </a:schemeClr>
                </a:solidFill>
              </a:defRPr>
            </a:lvl1pPr>
          </a:lstStyle>
          <a:p>
            <a:fld id="{A50C5AAE-0B16-46AE-9118-13DD8FB9120E}" type="datetimeFigureOut">
              <a:rPr lang="zh-CN" altLang="en-US" smtClean="0">
                <a:solidFill>
                  <a:prstClr val="black">
                    <a:tint val="75000"/>
                  </a:prstClr>
                </a:solidFill>
              </a:rPr>
              <a:pPr/>
              <a:t>2020/6/10</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165062" y="6357832"/>
            <a:ext cx="3860297" cy="365210"/>
          </a:xfrm>
          <a:prstGeom prst="rect">
            <a:avLst/>
          </a:prstGeom>
        </p:spPr>
        <p:txBody>
          <a:bodyPr vert="horz" lIns="117211" tIns="58605" rIns="117211" bIns="58605" rtlCol="0" anchor="ctr"/>
          <a:lstStyle>
            <a:lvl1pPr algn="ctr">
              <a:defRPr sz="15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736464" y="6357832"/>
            <a:ext cx="2844430" cy="365210"/>
          </a:xfrm>
          <a:prstGeom prst="rect">
            <a:avLst/>
          </a:prstGeom>
        </p:spPr>
        <p:txBody>
          <a:bodyPr vert="horz" lIns="117211" tIns="58605" rIns="117211" bIns="58605" rtlCol="0" anchor="ctr"/>
          <a:lstStyle>
            <a:lvl1pPr algn="r">
              <a:defRPr sz="1500">
                <a:solidFill>
                  <a:schemeClr val="tx1">
                    <a:tint val="75000"/>
                  </a:schemeClr>
                </a:solidFill>
              </a:defRPr>
            </a:lvl1pPr>
          </a:lstStyle>
          <a:p>
            <a:fld id="{2D6CD9D1-4DF3-4DC0-A8DC-E2282698A5F5}"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030094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4" r:id="rId4"/>
    <p:sldLayoutId id="2147483759" r:id="rId5"/>
    <p:sldLayoutId id="2147483760" r:id="rId6"/>
    <p:sldLayoutId id="2147483761" r:id="rId7"/>
    <p:sldLayoutId id="2147483762" r:id="rId8"/>
    <p:sldLayoutId id="2147483763" r:id="rId9"/>
  </p:sldLayoutIdLst>
  <p:timing>
    <p:tnLst>
      <p:par>
        <p:cTn id="1" dur="indefinite" restart="never" nodeType="tmRoot"/>
      </p:par>
    </p:tnLst>
  </p:timing>
  <p:txStyles>
    <p:titleStyle>
      <a:lvl1pPr algn="ctr" defTabSz="586060" rtl="0" eaLnBrk="1" latinLnBrk="0" hangingPunct="1">
        <a:spcBef>
          <a:spcPct val="0"/>
        </a:spcBef>
        <a:buNone/>
        <a:defRPr sz="5600" kern="1200">
          <a:solidFill>
            <a:schemeClr val="tx1"/>
          </a:solidFill>
          <a:latin typeface="+mj-lt"/>
          <a:ea typeface="+mj-ea"/>
          <a:cs typeface="+mj-cs"/>
        </a:defRPr>
      </a:lvl1pPr>
    </p:titleStyle>
    <p:bodyStyle>
      <a:lvl1pPr marL="439544" indent="-439544" algn="l" defTabSz="586060" rtl="0" eaLnBrk="1" latinLnBrk="0" hangingPunct="1">
        <a:spcBef>
          <a:spcPct val="20000"/>
        </a:spcBef>
        <a:buFont typeface="Arial"/>
        <a:buChar char="•"/>
        <a:defRPr sz="4100" kern="1200">
          <a:solidFill>
            <a:schemeClr val="tx1"/>
          </a:solidFill>
          <a:latin typeface="+mn-lt"/>
          <a:ea typeface="+mn-ea"/>
          <a:cs typeface="+mn-cs"/>
        </a:defRPr>
      </a:lvl1pPr>
      <a:lvl2pPr marL="952347" indent="-366288" algn="l" defTabSz="586060" rtl="0" eaLnBrk="1" latinLnBrk="0" hangingPunct="1">
        <a:spcBef>
          <a:spcPct val="20000"/>
        </a:spcBef>
        <a:buFont typeface="Arial"/>
        <a:buChar char="–"/>
        <a:defRPr sz="3600" kern="1200">
          <a:solidFill>
            <a:schemeClr val="tx1"/>
          </a:solidFill>
          <a:latin typeface="+mn-lt"/>
          <a:ea typeface="+mn-ea"/>
          <a:cs typeface="+mn-cs"/>
        </a:defRPr>
      </a:lvl2pPr>
      <a:lvl3pPr marL="1465149" indent="-293031" algn="l" defTabSz="586060" rtl="0" eaLnBrk="1" latinLnBrk="0" hangingPunct="1">
        <a:spcBef>
          <a:spcPct val="20000"/>
        </a:spcBef>
        <a:buFont typeface="Arial"/>
        <a:buChar char="•"/>
        <a:defRPr sz="3100" kern="1200">
          <a:solidFill>
            <a:schemeClr val="tx1"/>
          </a:solidFill>
          <a:latin typeface="+mn-lt"/>
          <a:ea typeface="+mn-ea"/>
          <a:cs typeface="+mn-cs"/>
        </a:defRPr>
      </a:lvl3pPr>
      <a:lvl4pPr marL="2051210" indent="-293031" algn="l" defTabSz="586060" rtl="0" eaLnBrk="1" latinLnBrk="0" hangingPunct="1">
        <a:spcBef>
          <a:spcPct val="20000"/>
        </a:spcBef>
        <a:buFont typeface="Arial"/>
        <a:buChar char="–"/>
        <a:defRPr sz="2600" kern="1200">
          <a:solidFill>
            <a:schemeClr val="tx1"/>
          </a:solidFill>
          <a:latin typeface="+mn-lt"/>
          <a:ea typeface="+mn-ea"/>
          <a:cs typeface="+mn-cs"/>
        </a:defRPr>
      </a:lvl4pPr>
      <a:lvl5pPr marL="2637271" indent="-293031" algn="l" defTabSz="586060" rtl="0" eaLnBrk="1" latinLnBrk="0" hangingPunct="1">
        <a:spcBef>
          <a:spcPct val="20000"/>
        </a:spcBef>
        <a:buFont typeface="Arial"/>
        <a:buChar char="»"/>
        <a:defRPr sz="2600" kern="1200">
          <a:solidFill>
            <a:schemeClr val="tx1"/>
          </a:solidFill>
          <a:latin typeface="+mn-lt"/>
          <a:ea typeface="+mn-ea"/>
          <a:cs typeface="+mn-cs"/>
        </a:defRPr>
      </a:lvl5pPr>
      <a:lvl6pPr marL="3223331" indent="-293031" algn="l" defTabSz="586060" rtl="0" eaLnBrk="1" latinLnBrk="0" hangingPunct="1">
        <a:spcBef>
          <a:spcPct val="20000"/>
        </a:spcBef>
        <a:buFont typeface="Arial"/>
        <a:buChar char="•"/>
        <a:defRPr sz="2600" kern="1200">
          <a:solidFill>
            <a:schemeClr val="tx1"/>
          </a:solidFill>
          <a:latin typeface="+mn-lt"/>
          <a:ea typeface="+mn-ea"/>
          <a:cs typeface="+mn-cs"/>
        </a:defRPr>
      </a:lvl6pPr>
      <a:lvl7pPr marL="3809390" indent="-293031" algn="l" defTabSz="586060" rtl="0" eaLnBrk="1" latinLnBrk="0" hangingPunct="1">
        <a:spcBef>
          <a:spcPct val="20000"/>
        </a:spcBef>
        <a:buFont typeface="Arial"/>
        <a:buChar char="•"/>
        <a:defRPr sz="2600" kern="1200">
          <a:solidFill>
            <a:schemeClr val="tx1"/>
          </a:solidFill>
          <a:latin typeface="+mn-lt"/>
          <a:ea typeface="+mn-ea"/>
          <a:cs typeface="+mn-cs"/>
        </a:defRPr>
      </a:lvl7pPr>
      <a:lvl8pPr marL="4395451" indent="-293031" algn="l" defTabSz="586060" rtl="0" eaLnBrk="1" latinLnBrk="0" hangingPunct="1">
        <a:spcBef>
          <a:spcPct val="20000"/>
        </a:spcBef>
        <a:buFont typeface="Arial"/>
        <a:buChar char="•"/>
        <a:defRPr sz="2600" kern="1200">
          <a:solidFill>
            <a:schemeClr val="tx1"/>
          </a:solidFill>
          <a:latin typeface="+mn-lt"/>
          <a:ea typeface="+mn-ea"/>
          <a:cs typeface="+mn-cs"/>
        </a:defRPr>
      </a:lvl8pPr>
      <a:lvl9pPr marL="4981508" indent="-293031" algn="l" defTabSz="586060" rtl="0" eaLnBrk="1" latinLnBrk="0" hangingPunct="1">
        <a:spcBef>
          <a:spcPct val="20000"/>
        </a:spcBef>
        <a:buFont typeface="Arial"/>
        <a:buChar char="•"/>
        <a:defRPr sz="2600" kern="1200">
          <a:solidFill>
            <a:schemeClr val="tx1"/>
          </a:solidFill>
          <a:latin typeface="+mn-lt"/>
          <a:ea typeface="+mn-ea"/>
          <a:cs typeface="+mn-cs"/>
        </a:defRPr>
      </a:lvl9pPr>
    </p:bodyStyle>
    <p:otherStyle>
      <a:defPPr>
        <a:defRPr lang="en-US"/>
      </a:defPPr>
      <a:lvl1pPr marL="0" algn="l" defTabSz="586060" rtl="0" eaLnBrk="1" latinLnBrk="0" hangingPunct="1">
        <a:defRPr sz="2300" kern="1200">
          <a:solidFill>
            <a:schemeClr val="tx1"/>
          </a:solidFill>
          <a:latin typeface="+mn-lt"/>
          <a:ea typeface="+mn-ea"/>
          <a:cs typeface="+mn-cs"/>
        </a:defRPr>
      </a:lvl1pPr>
      <a:lvl2pPr marL="586060" algn="l" defTabSz="586060" rtl="0" eaLnBrk="1" latinLnBrk="0" hangingPunct="1">
        <a:defRPr sz="2300" kern="1200">
          <a:solidFill>
            <a:schemeClr val="tx1"/>
          </a:solidFill>
          <a:latin typeface="+mn-lt"/>
          <a:ea typeface="+mn-ea"/>
          <a:cs typeface="+mn-cs"/>
        </a:defRPr>
      </a:lvl2pPr>
      <a:lvl3pPr marL="1172121" algn="l" defTabSz="586060" rtl="0" eaLnBrk="1" latinLnBrk="0" hangingPunct="1">
        <a:defRPr sz="2300" kern="1200">
          <a:solidFill>
            <a:schemeClr val="tx1"/>
          </a:solidFill>
          <a:latin typeface="+mn-lt"/>
          <a:ea typeface="+mn-ea"/>
          <a:cs typeface="+mn-cs"/>
        </a:defRPr>
      </a:lvl3pPr>
      <a:lvl4pPr marL="1758180" algn="l" defTabSz="586060" rtl="0" eaLnBrk="1" latinLnBrk="0" hangingPunct="1">
        <a:defRPr sz="2300" kern="1200">
          <a:solidFill>
            <a:schemeClr val="tx1"/>
          </a:solidFill>
          <a:latin typeface="+mn-lt"/>
          <a:ea typeface="+mn-ea"/>
          <a:cs typeface="+mn-cs"/>
        </a:defRPr>
      </a:lvl4pPr>
      <a:lvl5pPr marL="2344241" algn="l" defTabSz="586060" rtl="0" eaLnBrk="1" latinLnBrk="0" hangingPunct="1">
        <a:defRPr sz="2300" kern="1200">
          <a:solidFill>
            <a:schemeClr val="tx1"/>
          </a:solidFill>
          <a:latin typeface="+mn-lt"/>
          <a:ea typeface="+mn-ea"/>
          <a:cs typeface="+mn-cs"/>
        </a:defRPr>
      </a:lvl5pPr>
      <a:lvl6pPr marL="2930299" algn="l" defTabSz="586060" rtl="0" eaLnBrk="1" latinLnBrk="0" hangingPunct="1">
        <a:defRPr sz="2300" kern="1200">
          <a:solidFill>
            <a:schemeClr val="tx1"/>
          </a:solidFill>
          <a:latin typeface="+mn-lt"/>
          <a:ea typeface="+mn-ea"/>
          <a:cs typeface="+mn-cs"/>
        </a:defRPr>
      </a:lvl6pPr>
      <a:lvl7pPr marL="3516359" algn="l" defTabSz="586060" rtl="0" eaLnBrk="1" latinLnBrk="0" hangingPunct="1">
        <a:defRPr sz="2300" kern="1200">
          <a:solidFill>
            <a:schemeClr val="tx1"/>
          </a:solidFill>
          <a:latin typeface="+mn-lt"/>
          <a:ea typeface="+mn-ea"/>
          <a:cs typeface="+mn-cs"/>
        </a:defRPr>
      </a:lvl7pPr>
      <a:lvl8pPr marL="4102421" algn="l" defTabSz="586060" rtl="0" eaLnBrk="1" latinLnBrk="0" hangingPunct="1">
        <a:defRPr sz="2300" kern="1200">
          <a:solidFill>
            <a:schemeClr val="tx1"/>
          </a:solidFill>
          <a:latin typeface="+mn-lt"/>
          <a:ea typeface="+mn-ea"/>
          <a:cs typeface="+mn-cs"/>
        </a:defRPr>
      </a:lvl8pPr>
      <a:lvl9pPr marL="4688482" algn="l" defTabSz="586060" rtl="0" eaLnBrk="1" latinLnBrk="0" hangingPunct="1">
        <a:defRPr sz="2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3B1CDAB5-4108-4CEA-9182-A3DA218CF45C}"/>
              </a:ext>
            </a:extLst>
          </p:cNvPr>
          <p:cNvSpPr>
            <a:spLocks noGrp="1"/>
          </p:cNvSpPr>
          <p:nvPr>
            <p:ph type="title"/>
          </p:nvPr>
        </p:nvSpPr>
        <p:spPr>
          <a:xfrm>
            <a:off x="838095" y="365214"/>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BE111D6-613B-463B-B6BD-11C293A62BD2}"/>
              </a:ext>
            </a:extLst>
          </p:cNvPr>
          <p:cNvSpPr>
            <a:spLocks noGrp="1"/>
          </p:cNvSpPr>
          <p:nvPr>
            <p:ph type="body" idx="1"/>
          </p:nvPr>
        </p:nvSpPr>
        <p:spPr>
          <a:xfrm>
            <a:off x="838095" y="1826048"/>
            <a:ext cx="10514231" cy="435234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A9E53B8E-0846-48C1-8799-BCD6E4A5F896}"/>
              </a:ext>
            </a:extLst>
          </p:cNvPr>
          <p:cNvSpPr>
            <a:spLocks noGrp="1"/>
          </p:cNvSpPr>
          <p:nvPr>
            <p:ph type="dt" sz="half" idx="2"/>
          </p:nvPr>
        </p:nvSpPr>
        <p:spPr>
          <a:xfrm>
            <a:off x="838095" y="6357848"/>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BCF696D8-4885-4A11-B53B-57D9E68EDB23}" type="datetime1">
              <a:rPr lang="zh-CN" altLang="en-US" smtClean="0">
                <a:solidFill>
                  <a:prstClr val="black">
                    <a:tint val="75000"/>
                  </a:prstClr>
                </a:solidFill>
              </a:rPr>
              <a:pPr defTabSz="914400"/>
              <a:t>2020/6/10</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792F202A-A39D-4FF1-B25C-A28A0270C386}"/>
              </a:ext>
            </a:extLst>
          </p:cNvPr>
          <p:cNvSpPr>
            <a:spLocks noGrp="1"/>
          </p:cNvSpPr>
          <p:nvPr>
            <p:ph type="ftr" sz="quarter" idx="3"/>
          </p:nvPr>
        </p:nvSpPr>
        <p:spPr>
          <a:xfrm>
            <a:off x="4038075" y="6357848"/>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B6FB6D2E-7A48-45C4-B9B2-62607E25BBDE}"/>
              </a:ext>
            </a:extLst>
          </p:cNvPr>
          <p:cNvSpPr>
            <a:spLocks noGrp="1"/>
          </p:cNvSpPr>
          <p:nvPr>
            <p:ph type="sldNum" sz="quarter" idx="4"/>
          </p:nvPr>
        </p:nvSpPr>
        <p:spPr>
          <a:xfrm>
            <a:off x="8609479" y="6357848"/>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E74B28E-D899-4E33-89B3-E1DBC4EE95B8}"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01705823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3B1CDAB5-4108-4CEA-9182-A3DA218CF45C}"/>
              </a:ext>
            </a:extLst>
          </p:cNvPr>
          <p:cNvSpPr>
            <a:spLocks noGrp="1"/>
          </p:cNvSpPr>
          <p:nvPr>
            <p:ph type="title"/>
          </p:nvPr>
        </p:nvSpPr>
        <p:spPr>
          <a:xfrm>
            <a:off x="838096" y="365214"/>
            <a:ext cx="10514231" cy="132587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BE111D6-613B-463B-B6BD-11C293A62BD2}"/>
              </a:ext>
            </a:extLst>
          </p:cNvPr>
          <p:cNvSpPr>
            <a:spLocks noGrp="1"/>
          </p:cNvSpPr>
          <p:nvPr>
            <p:ph type="body" idx="1"/>
          </p:nvPr>
        </p:nvSpPr>
        <p:spPr>
          <a:xfrm>
            <a:off x="838096" y="1826048"/>
            <a:ext cx="10514231" cy="435234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A9E53B8E-0846-48C1-8799-BCD6E4A5F896}"/>
              </a:ext>
            </a:extLst>
          </p:cNvPr>
          <p:cNvSpPr>
            <a:spLocks noGrp="1"/>
          </p:cNvSpPr>
          <p:nvPr>
            <p:ph type="dt" sz="half" idx="2"/>
          </p:nvPr>
        </p:nvSpPr>
        <p:spPr>
          <a:xfrm>
            <a:off x="838096" y="6357856"/>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F1CB02-8CD5-4B65-A740-3E9B87EF9B4E}" type="datetime1">
              <a:rPr lang="zh-CN" altLang="en-US" smtClean="0">
                <a:solidFill>
                  <a:prstClr val="black">
                    <a:tint val="75000"/>
                  </a:prstClr>
                </a:solidFill>
              </a:rPr>
              <a:pPr defTabSz="914400"/>
              <a:t>2020/6/10</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xmlns="" id="{792F202A-A39D-4FF1-B25C-A28A0270C386}"/>
              </a:ext>
            </a:extLst>
          </p:cNvPr>
          <p:cNvSpPr>
            <a:spLocks noGrp="1"/>
          </p:cNvSpPr>
          <p:nvPr>
            <p:ph type="ftr" sz="quarter" idx="3"/>
          </p:nvPr>
        </p:nvSpPr>
        <p:spPr>
          <a:xfrm>
            <a:off x="4038075" y="6357856"/>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xmlns="" id="{B6FB6D2E-7A48-45C4-B9B2-62607E25BBDE}"/>
              </a:ext>
            </a:extLst>
          </p:cNvPr>
          <p:cNvSpPr>
            <a:spLocks noGrp="1"/>
          </p:cNvSpPr>
          <p:nvPr>
            <p:ph type="sldNum" sz="quarter" idx="4"/>
          </p:nvPr>
        </p:nvSpPr>
        <p:spPr>
          <a:xfrm>
            <a:off x="8609479" y="6357856"/>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E74B28E-D899-4E33-89B3-E1DBC4EE95B8}"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64687306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51.wmf"/><Relationship Id="rId5" Type="http://schemas.openxmlformats.org/officeDocument/2006/relationships/oleObject" Target="../embeddings/oleObject8.bin"/><Relationship Id="rId4" Type="http://schemas.openxmlformats.org/officeDocument/2006/relationships/image" Target="../media/image50.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53.wmf"/></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54.wmf"/><Relationship Id="rId5" Type="http://schemas.openxmlformats.org/officeDocument/2006/relationships/oleObject" Target="../embeddings/oleObject14.bin"/><Relationship Id="rId4" Type="http://schemas.openxmlformats.org/officeDocument/2006/relationships/image" Target="../media/image5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55.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19.bin"/><Relationship Id="rId4" Type="http://schemas.openxmlformats.org/officeDocument/2006/relationships/image" Target="../media/image50.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image" Target="../media/image53.w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54.wmf"/><Relationship Id="rId5" Type="http://schemas.openxmlformats.org/officeDocument/2006/relationships/oleObject" Target="../embeddings/oleObject25.bin"/><Relationship Id="rId4" Type="http://schemas.openxmlformats.org/officeDocument/2006/relationships/image" Target="../media/image53.w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55.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62.png"/></Relationships>
</file>

<file path=ppt/slides/_rels/slide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26.png"/></Relationships>
</file>

<file path=ppt/slides/_rels/slide1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30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3.emf"/><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oleObject" Target="file:///E:\&#25945;&#23398;\0python&#25968;&#25454;&#32467;&#26500;&#25945;&#26448;&#36873;&#25321;\20200203\&#26597;&#25214;&#22270;&#29255;\&#19981;&#21516;&#24418;&#29366;&#30340;&#20108;&#21449;&#26597;&#25214;&#26641;.vsdx\Drawing\~&#39029;-1\&#22278;&#24418;.86"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oleObject" Target="file:///E:\&#25945;&#23398;\0python&#25968;&#25454;&#32467;&#26500;&#25945;&#26448;&#36873;&#25321;\20200203\&#26597;&#25214;&#22270;&#29255;\&#20108;&#21449;&#26597;&#25214;&#26641;.vsdx\Drawing\~&#39029;-1\&#22278;&#24418;.171" TargetMode="External"/><Relationship Id="rId7"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emf"/></Relationships>
</file>

<file path=ppt/slides/_rels/slide1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vmlDrawing" Target="../drawings/vmlDrawing16.vml"/><Relationship Id="rId5" Type="http://schemas.openxmlformats.org/officeDocument/2006/relationships/image" Target="../media/image83.emf"/><Relationship Id="rId4" Type="http://schemas.openxmlformats.org/officeDocument/2006/relationships/package" Target="../embeddings/Microsoft_Visio___1.vsdx"/></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vmlDrawing" Target="../drawings/vmlDrawing17.vml"/><Relationship Id="rId5" Type="http://schemas.openxmlformats.org/officeDocument/2006/relationships/image" Target="../media/image83.emf"/><Relationship Id="rId4" Type="http://schemas.openxmlformats.org/officeDocument/2006/relationships/package" Target="../embeddings/Microsoft_Visio___2.vsdx"/></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83.emf"/><Relationship Id="rId4" Type="http://schemas.openxmlformats.org/officeDocument/2006/relationships/package" Target="../embeddings/Microsoft_Visio___3.vsdx"/></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19.vml"/><Relationship Id="rId5" Type="http://schemas.openxmlformats.org/officeDocument/2006/relationships/image" Target="../media/image83.emf"/><Relationship Id="rId4" Type="http://schemas.openxmlformats.org/officeDocument/2006/relationships/package" Target="../embeddings/Microsoft_Visio___4.vsdx"/></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xml"/><Relationship Id="rId1" Type="http://schemas.openxmlformats.org/officeDocument/2006/relationships/vmlDrawing" Target="../drawings/vmlDrawing20.vml"/><Relationship Id="rId5" Type="http://schemas.openxmlformats.org/officeDocument/2006/relationships/image" Target="../media/image83.emf"/><Relationship Id="rId4" Type="http://schemas.openxmlformats.org/officeDocument/2006/relationships/package" Target="../embeddings/Microsoft_Visio___5.vsdx"/></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85.png"/><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package" Target="../embeddings/Microsoft_Visio___6.vsdx"/></Relationships>
</file>

<file path=ppt/slides/_rels/slide1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3.xml"/><Relationship Id="rId1" Type="http://schemas.openxmlformats.org/officeDocument/2006/relationships/vmlDrawing" Target="../drawings/vmlDrawing22.vml"/><Relationship Id="rId5" Type="http://schemas.openxmlformats.org/officeDocument/2006/relationships/image" Target="../media/image88.emf"/><Relationship Id="rId4" Type="http://schemas.openxmlformats.org/officeDocument/2006/relationships/package" Target="../embeddings/Microsoft_Visio___7.vsdx"/></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23.vml"/><Relationship Id="rId5" Type="http://schemas.openxmlformats.org/officeDocument/2006/relationships/image" Target="../media/image88.emf"/><Relationship Id="rId4" Type="http://schemas.openxmlformats.org/officeDocument/2006/relationships/package" Target="../embeddings/Microsoft_Visio___8.vsdx"/></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xml"/><Relationship Id="rId1" Type="http://schemas.openxmlformats.org/officeDocument/2006/relationships/vmlDrawing" Target="../drawings/vmlDrawing24.vml"/><Relationship Id="rId5" Type="http://schemas.openxmlformats.org/officeDocument/2006/relationships/image" Target="../media/image89.emf"/><Relationship Id="rId4" Type="http://schemas.openxmlformats.org/officeDocument/2006/relationships/package" Target="../embeddings/Microsoft_Visio___9.vsdx"/></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oleObject" Target="../embeddings/oleObject38.bin"/><Relationship Id="rId7" Type="http://schemas.openxmlformats.org/officeDocument/2006/relationships/package" Target="../embeddings/Microsoft_Visio___11.vsdx"/><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oleObject" Target="../embeddings/oleObject39.bin"/><Relationship Id="rId5" Type="http://schemas.openxmlformats.org/officeDocument/2006/relationships/image" Target="../media/image90.emf"/><Relationship Id="rId4" Type="http://schemas.openxmlformats.org/officeDocument/2006/relationships/package" Target="../embeddings/Microsoft_Visio___10.vsdx"/></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package" Target="../embeddings/Microsoft_Visio___15.vsdx"/><Relationship Id="rId18" Type="http://schemas.openxmlformats.org/officeDocument/2006/relationships/oleObject" Target="../embeddings/oleObject45.bin"/><Relationship Id="rId3" Type="http://schemas.openxmlformats.org/officeDocument/2006/relationships/oleObject" Target="../embeddings/oleObject40.bin"/><Relationship Id="rId21" Type="http://schemas.openxmlformats.org/officeDocument/2006/relationships/oleObject" Target="../embeddings/oleObject46.bin"/><Relationship Id="rId7" Type="http://schemas.openxmlformats.org/officeDocument/2006/relationships/package" Target="../embeddings/Microsoft_Visio___13.vsdx"/><Relationship Id="rId12" Type="http://schemas.openxmlformats.org/officeDocument/2006/relationships/oleObject" Target="../embeddings/oleObject43.bin"/><Relationship Id="rId17" Type="http://schemas.openxmlformats.org/officeDocument/2006/relationships/image" Target="../media/image96.emf"/><Relationship Id="rId2" Type="http://schemas.openxmlformats.org/officeDocument/2006/relationships/slideLayout" Target="../slideLayouts/slideLayout3.xml"/><Relationship Id="rId16" Type="http://schemas.openxmlformats.org/officeDocument/2006/relationships/package" Target="../embeddings/Microsoft_Visio___16.vsdx"/><Relationship Id="rId20" Type="http://schemas.openxmlformats.org/officeDocument/2006/relationships/image" Target="../media/image97.emf"/><Relationship Id="rId1" Type="http://schemas.openxmlformats.org/officeDocument/2006/relationships/vmlDrawing" Target="../drawings/vmlDrawing26.vml"/><Relationship Id="rId6" Type="http://schemas.openxmlformats.org/officeDocument/2006/relationships/oleObject" Target="../embeddings/oleObject41.bin"/><Relationship Id="rId11" Type="http://schemas.openxmlformats.org/officeDocument/2006/relationships/image" Target="../media/image94.emf"/><Relationship Id="rId5" Type="http://schemas.openxmlformats.org/officeDocument/2006/relationships/image" Target="../media/image92.emf"/><Relationship Id="rId15" Type="http://schemas.openxmlformats.org/officeDocument/2006/relationships/oleObject" Target="../embeddings/oleObject44.bin"/><Relationship Id="rId23" Type="http://schemas.openxmlformats.org/officeDocument/2006/relationships/image" Target="../media/image98.emf"/><Relationship Id="rId10" Type="http://schemas.openxmlformats.org/officeDocument/2006/relationships/package" Target="../embeddings/Microsoft_Visio___14.vsdx"/><Relationship Id="rId19" Type="http://schemas.openxmlformats.org/officeDocument/2006/relationships/package" Target="../embeddings/Microsoft_Visio___17.vsdx"/><Relationship Id="rId4" Type="http://schemas.openxmlformats.org/officeDocument/2006/relationships/package" Target="../embeddings/Microsoft_Visio___12.vsdx"/><Relationship Id="rId9" Type="http://schemas.openxmlformats.org/officeDocument/2006/relationships/oleObject" Target="../embeddings/oleObject42.bin"/><Relationship Id="rId14" Type="http://schemas.openxmlformats.org/officeDocument/2006/relationships/image" Target="../media/image95.emf"/><Relationship Id="rId22" Type="http://schemas.openxmlformats.org/officeDocument/2006/relationships/package" Target="../embeddings/Microsoft_Visio___18.vsdx"/></Relationships>
</file>

<file path=ppt/slides/_rels/slide205.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oleObject" Target="../embeddings/oleObject47.bin"/><Relationship Id="rId7" Type="http://schemas.openxmlformats.org/officeDocument/2006/relationships/package" Target="../embeddings/Microsoft_Visio___20.vsdx"/><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oleObject" Target="../embeddings/oleObject48.bin"/><Relationship Id="rId11" Type="http://schemas.openxmlformats.org/officeDocument/2006/relationships/image" Target="../media/image101.emf"/><Relationship Id="rId5" Type="http://schemas.openxmlformats.org/officeDocument/2006/relationships/image" Target="../media/image99.emf"/><Relationship Id="rId10" Type="http://schemas.openxmlformats.org/officeDocument/2006/relationships/package" Target="../embeddings/Microsoft_Visio___21.vsdx"/><Relationship Id="rId4" Type="http://schemas.openxmlformats.org/officeDocument/2006/relationships/package" Target="../embeddings/Microsoft_Visio___19.vsdx"/><Relationship Id="rId9" Type="http://schemas.openxmlformats.org/officeDocument/2006/relationships/oleObject" Target="../embeddings/oleObject49.bin"/></Relationships>
</file>

<file path=ppt/slides/_rels/slide206.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oleObject" Target="../embeddings/oleObject50.bin"/><Relationship Id="rId7" Type="http://schemas.openxmlformats.org/officeDocument/2006/relationships/package" Target="../embeddings/Microsoft_Visio___23.vsdx"/><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oleObject" Target="../embeddings/oleObject51.bin"/><Relationship Id="rId11" Type="http://schemas.openxmlformats.org/officeDocument/2006/relationships/image" Target="../media/image104.emf"/><Relationship Id="rId5" Type="http://schemas.openxmlformats.org/officeDocument/2006/relationships/image" Target="../media/image102.emf"/><Relationship Id="rId10" Type="http://schemas.openxmlformats.org/officeDocument/2006/relationships/package" Target="../embeddings/Microsoft_Visio___24.vsdx"/><Relationship Id="rId4" Type="http://schemas.openxmlformats.org/officeDocument/2006/relationships/package" Target="../embeddings/Microsoft_Visio___22.vsdx"/><Relationship Id="rId9" Type="http://schemas.openxmlformats.org/officeDocument/2006/relationships/oleObject" Target="../embeddings/oleObject52.bin"/></Relationships>
</file>

<file path=ppt/slides/_rels/slide207.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oleObject" Target="../embeddings/oleObject53.bin"/><Relationship Id="rId7" Type="http://schemas.openxmlformats.org/officeDocument/2006/relationships/package" Target="../embeddings/Microsoft_Visio___26.vsdx"/><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oleObject" Target="../embeddings/oleObject54.bin"/><Relationship Id="rId11" Type="http://schemas.openxmlformats.org/officeDocument/2006/relationships/image" Target="../media/image107.emf"/><Relationship Id="rId5" Type="http://schemas.openxmlformats.org/officeDocument/2006/relationships/image" Target="../media/image105.emf"/><Relationship Id="rId10" Type="http://schemas.openxmlformats.org/officeDocument/2006/relationships/package" Target="../embeddings/Microsoft_Visio___27.vsdx"/><Relationship Id="rId4" Type="http://schemas.openxmlformats.org/officeDocument/2006/relationships/package" Target="../embeddings/Microsoft_Visio___25.vsdx"/><Relationship Id="rId9" Type="http://schemas.openxmlformats.org/officeDocument/2006/relationships/oleObject" Target="../embeddings/oleObject55.bin"/></Relationships>
</file>

<file path=ppt/slides/_rels/slide208.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oleObject" Target="../embeddings/oleObject56.bin"/><Relationship Id="rId7" Type="http://schemas.openxmlformats.org/officeDocument/2006/relationships/package" Target="../embeddings/Microsoft_Visio___29.vsdx"/><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oleObject" Target="../embeddings/oleObject57.bin"/><Relationship Id="rId11" Type="http://schemas.openxmlformats.org/officeDocument/2006/relationships/image" Target="../media/image110.emf"/><Relationship Id="rId5" Type="http://schemas.openxmlformats.org/officeDocument/2006/relationships/image" Target="../media/image108.emf"/><Relationship Id="rId10" Type="http://schemas.openxmlformats.org/officeDocument/2006/relationships/package" Target="../embeddings/Microsoft_Visio___30.vsdx"/><Relationship Id="rId4" Type="http://schemas.openxmlformats.org/officeDocument/2006/relationships/package" Target="../embeddings/Microsoft_Visio___28.vsdx"/><Relationship Id="rId9" Type="http://schemas.openxmlformats.org/officeDocument/2006/relationships/oleObject" Target="../embeddings/oleObject58.bin"/></Relationships>
</file>

<file path=ppt/slides/_rels/slide209.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oleObject" Target="../embeddings/oleObject59.bin"/><Relationship Id="rId7" Type="http://schemas.openxmlformats.org/officeDocument/2006/relationships/package" Target="../embeddings/Microsoft_Visio___32.vsdx"/><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oleObject" Target="../embeddings/oleObject60.bin"/><Relationship Id="rId5" Type="http://schemas.openxmlformats.org/officeDocument/2006/relationships/image" Target="../media/image111.emf"/><Relationship Id="rId4" Type="http://schemas.openxmlformats.org/officeDocument/2006/relationships/package" Target="../embeddings/Microsoft_Visio___31.vsdx"/></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oleObject" Target="../embeddings/oleObject61.bin"/><Relationship Id="rId7" Type="http://schemas.openxmlformats.org/officeDocument/2006/relationships/package" Target="../embeddings/Microsoft_Visio___34.vsdx"/><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oleObject" Target="../embeddings/oleObject62.bin"/><Relationship Id="rId5" Type="http://schemas.openxmlformats.org/officeDocument/2006/relationships/image" Target="../media/image113.emf"/><Relationship Id="rId4" Type="http://schemas.openxmlformats.org/officeDocument/2006/relationships/package" Target="../embeddings/Microsoft_Visio___33.vsdx"/></Relationships>
</file>

<file path=ppt/slides/_rels/slide211.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oleObject" Target="../embeddings/oleObject63.bin"/><Relationship Id="rId7" Type="http://schemas.openxmlformats.org/officeDocument/2006/relationships/package" Target="../embeddings/Microsoft_Visio___36.vsdx"/><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oleObject" Target="../embeddings/oleObject64.bin"/><Relationship Id="rId5" Type="http://schemas.openxmlformats.org/officeDocument/2006/relationships/image" Target="../media/image115.emf"/><Relationship Id="rId4" Type="http://schemas.openxmlformats.org/officeDocument/2006/relationships/package" Target="../embeddings/Microsoft_Visio___35.vsdx"/></Relationships>
</file>

<file path=ppt/slides/_rels/slide212.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package" Target="../embeddings/Microsoft_Visio___40.vsdx"/><Relationship Id="rId3" Type="http://schemas.openxmlformats.org/officeDocument/2006/relationships/oleObject" Target="../embeddings/oleObject65.bin"/><Relationship Id="rId7" Type="http://schemas.openxmlformats.org/officeDocument/2006/relationships/package" Target="../embeddings/Microsoft_Visio___38.vsdx"/><Relationship Id="rId12" Type="http://schemas.openxmlformats.org/officeDocument/2006/relationships/oleObject" Target="../embeddings/oleObject68.bin"/><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oleObject" Target="../embeddings/oleObject66.bin"/><Relationship Id="rId11" Type="http://schemas.openxmlformats.org/officeDocument/2006/relationships/image" Target="../media/image119.emf"/><Relationship Id="rId5" Type="http://schemas.openxmlformats.org/officeDocument/2006/relationships/image" Target="../media/image117.emf"/><Relationship Id="rId10" Type="http://schemas.openxmlformats.org/officeDocument/2006/relationships/package" Target="../embeddings/Microsoft_Visio___39.vsdx"/><Relationship Id="rId4" Type="http://schemas.openxmlformats.org/officeDocument/2006/relationships/package" Target="../embeddings/Microsoft_Visio___37.vsdx"/><Relationship Id="rId9" Type="http://schemas.openxmlformats.org/officeDocument/2006/relationships/oleObject" Target="../embeddings/oleObject67.bin"/><Relationship Id="rId14" Type="http://schemas.openxmlformats.org/officeDocument/2006/relationships/image" Target="../media/image120.emf"/></Relationships>
</file>

<file path=ppt/slides/_rels/slide213.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69.bin"/><Relationship Id="rId7" Type="http://schemas.openxmlformats.org/officeDocument/2006/relationships/package" Target="../embeddings/Microsoft_Visio___42.vsdx"/><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oleObject" Target="../embeddings/oleObject70.bin"/><Relationship Id="rId5" Type="http://schemas.openxmlformats.org/officeDocument/2006/relationships/image" Target="../media/image121.emf"/><Relationship Id="rId4" Type="http://schemas.openxmlformats.org/officeDocument/2006/relationships/package" Target="../embeddings/Microsoft_Visio___41.vsdx"/></Relationships>
</file>

<file path=ppt/slides/_rels/slide214.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71.bin"/><Relationship Id="rId7" Type="http://schemas.openxmlformats.org/officeDocument/2006/relationships/package" Target="../embeddings/Microsoft_Visio___44.vsdx"/><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oleObject" Target="../embeddings/oleObject72.bin"/><Relationship Id="rId5" Type="http://schemas.openxmlformats.org/officeDocument/2006/relationships/image" Target="../media/image123.emf"/><Relationship Id="rId4" Type="http://schemas.openxmlformats.org/officeDocument/2006/relationships/package" Target="../embeddings/Microsoft_Visio___43.vsdx"/></Relationships>
</file>

<file path=ppt/slides/_rels/slide215.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73.bin"/><Relationship Id="rId7" Type="http://schemas.openxmlformats.org/officeDocument/2006/relationships/package" Target="../embeddings/Microsoft_Visio___46.vsdx"/><Relationship Id="rId2" Type="http://schemas.openxmlformats.org/officeDocument/2006/relationships/slideLayout" Target="../slideLayouts/slideLayout3.xml"/><Relationship Id="rId1" Type="http://schemas.openxmlformats.org/officeDocument/2006/relationships/vmlDrawing" Target="../drawings/vmlDrawing37.vml"/><Relationship Id="rId6" Type="http://schemas.openxmlformats.org/officeDocument/2006/relationships/oleObject" Target="../embeddings/oleObject74.bin"/><Relationship Id="rId5" Type="http://schemas.openxmlformats.org/officeDocument/2006/relationships/image" Target="../media/image125.emf"/><Relationship Id="rId4" Type="http://schemas.openxmlformats.org/officeDocument/2006/relationships/package" Target="../embeddings/Microsoft_Visio___45.vsdx"/></Relationships>
</file>

<file path=ppt/slides/_rels/slide216.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package" Target="../embeddings/Microsoft_Visio___50.vsdx"/><Relationship Id="rId3" Type="http://schemas.openxmlformats.org/officeDocument/2006/relationships/oleObject" Target="../embeddings/oleObject75.bin"/><Relationship Id="rId7" Type="http://schemas.openxmlformats.org/officeDocument/2006/relationships/package" Target="../embeddings/Microsoft_Visio___48.vsdx"/><Relationship Id="rId12" Type="http://schemas.openxmlformats.org/officeDocument/2006/relationships/oleObject" Target="../embeddings/oleObject78.bin"/><Relationship Id="rId2" Type="http://schemas.openxmlformats.org/officeDocument/2006/relationships/slideLayout" Target="../slideLayouts/slideLayout3.xml"/><Relationship Id="rId1" Type="http://schemas.openxmlformats.org/officeDocument/2006/relationships/vmlDrawing" Target="../drawings/vmlDrawing38.vml"/><Relationship Id="rId6" Type="http://schemas.openxmlformats.org/officeDocument/2006/relationships/oleObject" Target="../embeddings/oleObject76.bin"/><Relationship Id="rId11" Type="http://schemas.openxmlformats.org/officeDocument/2006/relationships/image" Target="../media/image129.emf"/><Relationship Id="rId5" Type="http://schemas.openxmlformats.org/officeDocument/2006/relationships/image" Target="../media/image127.emf"/><Relationship Id="rId10" Type="http://schemas.openxmlformats.org/officeDocument/2006/relationships/package" Target="../embeddings/Microsoft_Visio___49.vsdx"/><Relationship Id="rId4" Type="http://schemas.openxmlformats.org/officeDocument/2006/relationships/package" Target="../embeddings/Microsoft_Visio___47.vsdx"/><Relationship Id="rId9" Type="http://schemas.openxmlformats.org/officeDocument/2006/relationships/oleObject" Target="../embeddings/oleObject77.bin"/><Relationship Id="rId14" Type="http://schemas.openxmlformats.org/officeDocument/2006/relationships/image" Target="../media/image130.emf"/></Relationships>
</file>

<file path=ppt/slides/_rels/slide217.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package" Target="../embeddings/Microsoft_Visio___54.vsdx"/><Relationship Id="rId18" Type="http://schemas.openxmlformats.org/officeDocument/2006/relationships/oleObject" Target="../embeddings/oleObject84.bin"/><Relationship Id="rId3" Type="http://schemas.openxmlformats.org/officeDocument/2006/relationships/oleObject" Target="../embeddings/oleObject79.bin"/><Relationship Id="rId7" Type="http://schemas.openxmlformats.org/officeDocument/2006/relationships/package" Target="../embeddings/Microsoft_Visio___52.vsdx"/><Relationship Id="rId12" Type="http://schemas.openxmlformats.org/officeDocument/2006/relationships/oleObject" Target="../embeddings/oleObject82.bin"/><Relationship Id="rId17" Type="http://schemas.openxmlformats.org/officeDocument/2006/relationships/image" Target="../media/image135.emf"/><Relationship Id="rId2" Type="http://schemas.openxmlformats.org/officeDocument/2006/relationships/slideLayout" Target="../slideLayouts/slideLayout3.xml"/><Relationship Id="rId16" Type="http://schemas.openxmlformats.org/officeDocument/2006/relationships/package" Target="../embeddings/Microsoft_Visio___55.vsdx"/><Relationship Id="rId20" Type="http://schemas.openxmlformats.org/officeDocument/2006/relationships/image" Target="../media/image136.emf"/><Relationship Id="rId1" Type="http://schemas.openxmlformats.org/officeDocument/2006/relationships/vmlDrawing" Target="../drawings/vmlDrawing39.vml"/><Relationship Id="rId6" Type="http://schemas.openxmlformats.org/officeDocument/2006/relationships/oleObject" Target="../embeddings/oleObject80.bin"/><Relationship Id="rId11" Type="http://schemas.openxmlformats.org/officeDocument/2006/relationships/image" Target="../media/image133.emf"/><Relationship Id="rId5" Type="http://schemas.openxmlformats.org/officeDocument/2006/relationships/image" Target="../media/image131.emf"/><Relationship Id="rId15" Type="http://schemas.openxmlformats.org/officeDocument/2006/relationships/oleObject" Target="../embeddings/oleObject83.bin"/><Relationship Id="rId10" Type="http://schemas.openxmlformats.org/officeDocument/2006/relationships/package" Target="../embeddings/Microsoft_Visio___53.vsdx"/><Relationship Id="rId19" Type="http://schemas.openxmlformats.org/officeDocument/2006/relationships/package" Target="../embeddings/Microsoft_Visio___56.vsdx"/><Relationship Id="rId4" Type="http://schemas.openxmlformats.org/officeDocument/2006/relationships/package" Target="../embeddings/Microsoft_Visio___51.vsdx"/><Relationship Id="rId9" Type="http://schemas.openxmlformats.org/officeDocument/2006/relationships/oleObject" Target="../embeddings/oleObject81.bin"/><Relationship Id="rId14" Type="http://schemas.openxmlformats.org/officeDocument/2006/relationships/image" Target="../media/image134.emf"/></Relationships>
</file>

<file path=ppt/slides/_rels/slide218.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package" Target="../embeddings/Microsoft_Visio___60.vsdx"/><Relationship Id="rId3" Type="http://schemas.openxmlformats.org/officeDocument/2006/relationships/oleObject" Target="../embeddings/oleObject85.bin"/><Relationship Id="rId7" Type="http://schemas.openxmlformats.org/officeDocument/2006/relationships/package" Target="../embeddings/Microsoft_Visio___58.vsdx"/><Relationship Id="rId12" Type="http://schemas.openxmlformats.org/officeDocument/2006/relationships/oleObject" Target="../embeddings/oleObject88.bin"/><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oleObject" Target="../embeddings/oleObject86.bin"/><Relationship Id="rId11" Type="http://schemas.openxmlformats.org/officeDocument/2006/relationships/image" Target="../media/image138.emf"/><Relationship Id="rId5" Type="http://schemas.openxmlformats.org/officeDocument/2006/relationships/image" Target="../media/image136.emf"/><Relationship Id="rId10" Type="http://schemas.openxmlformats.org/officeDocument/2006/relationships/package" Target="../embeddings/Microsoft_Visio___59.vsdx"/><Relationship Id="rId4" Type="http://schemas.openxmlformats.org/officeDocument/2006/relationships/package" Target="../embeddings/Microsoft_Visio___57.vsdx"/><Relationship Id="rId9" Type="http://schemas.openxmlformats.org/officeDocument/2006/relationships/oleObject" Target="../embeddings/oleObject87.bin"/><Relationship Id="rId14" Type="http://schemas.openxmlformats.org/officeDocument/2006/relationships/image" Target="../media/image139.emf"/></Relationships>
</file>

<file path=ppt/slides/_rels/slide219.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package" Target="../embeddings/Microsoft_Visio___64.vsdx"/><Relationship Id="rId3" Type="http://schemas.openxmlformats.org/officeDocument/2006/relationships/oleObject" Target="../embeddings/oleObject89.bin"/><Relationship Id="rId7" Type="http://schemas.openxmlformats.org/officeDocument/2006/relationships/package" Target="../embeddings/Microsoft_Visio___62.vsdx"/><Relationship Id="rId12" Type="http://schemas.openxmlformats.org/officeDocument/2006/relationships/oleObject" Target="../embeddings/oleObject92.bin"/><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oleObject" Target="../embeddings/oleObject90.bin"/><Relationship Id="rId11" Type="http://schemas.openxmlformats.org/officeDocument/2006/relationships/image" Target="../media/image141.emf"/><Relationship Id="rId5" Type="http://schemas.openxmlformats.org/officeDocument/2006/relationships/image" Target="../media/image139.emf"/><Relationship Id="rId10" Type="http://schemas.openxmlformats.org/officeDocument/2006/relationships/package" Target="../embeddings/Microsoft_Visio___63.vsdx"/><Relationship Id="rId4" Type="http://schemas.openxmlformats.org/officeDocument/2006/relationships/package" Target="../embeddings/Microsoft_Visio___61.vsdx"/><Relationship Id="rId9" Type="http://schemas.openxmlformats.org/officeDocument/2006/relationships/oleObject" Target="../embeddings/oleObject91.bin"/><Relationship Id="rId14" Type="http://schemas.openxmlformats.org/officeDocument/2006/relationships/image" Target="../media/image14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package" Target="../embeddings/Microsoft_Visio___68.vsdx"/><Relationship Id="rId3" Type="http://schemas.openxmlformats.org/officeDocument/2006/relationships/oleObject" Target="../embeddings/oleObject93.bin"/><Relationship Id="rId7" Type="http://schemas.openxmlformats.org/officeDocument/2006/relationships/package" Target="../embeddings/Microsoft_Visio___66.vsdx"/><Relationship Id="rId12" Type="http://schemas.openxmlformats.org/officeDocument/2006/relationships/oleObject" Target="../embeddings/oleObject96.bin"/><Relationship Id="rId17" Type="http://schemas.openxmlformats.org/officeDocument/2006/relationships/image" Target="../media/image147.emf"/><Relationship Id="rId2" Type="http://schemas.openxmlformats.org/officeDocument/2006/relationships/slideLayout" Target="../slideLayouts/slideLayout3.xml"/><Relationship Id="rId16" Type="http://schemas.openxmlformats.org/officeDocument/2006/relationships/package" Target="../embeddings/Microsoft_Visio___69.vsdx"/><Relationship Id="rId1" Type="http://schemas.openxmlformats.org/officeDocument/2006/relationships/vmlDrawing" Target="../drawings/vmlDrawing42.vml"/><Relationship Id="rId6" Type="http://schemas.openxmlformats.org/officeDocument/2006/relationships/oleObject" Target="../embeddings/oleObject94.bin"/><Relationship Id="rId11" Type="http://schemas.openxmlformats.org/officeDocument/2006/relationships/image" Target="../media/image145.emf"/><Relationship Id="rId5" Type="http://schemas.openxmlformats.org/officeDocument/2006/relationships/image" Target="../media/image143.emf"/><Relationship Id="rId15" Type="http://schemas.openxmlformats.org/officeDocument/2006/relationships/oleObject" Target="../embeddings/oleObject97.bin"/><Relationship Id="rId10" Type="http://schemas.openxmlformats.org/officeDocument/2006/relationships/package" Target="../embeddings/Microsoft_Visio___67.vsdx"/><Relationship Id="rId4" Type="http://schemas.openxmlformats.org/officeDocument/2006/relationships/package" Target="../embeddings/Microsoft_Visio___65.vsdx"/><Relationship Id="rId9" Type="http://schemas.openxmlformats.org/officeDocument/2006/relationships/oleObject" Target="../embeddings/oleObject95.bin"/><Relationship Id="rId14" Type="http://schemas.openxmlformats.org/officeDocument/2006/relationships/image" Target="../media/image146.e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Microsoft_Visio_2003-2010_Drawing1.vsd"/></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Microsoft_Visio_2003-2010_Drawing2.vsd"/></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Microsoft_Visio_2003-2010_Drawing3.vsd"/></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49.wmf"/><Relationship Id="rId5" Type="http://schemas.openxmlformats.org/officeDocument/2006/relationships/oleObject" Target="../embeddings/oleObject6.bin"/><Relationship Id="rId4" Type="http://schemas.openxmlformats.org/officeDocument/2006/relationships/image" Target="../media/image48.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树与二叉树</a:t>
            </a:r>
            <a:endParaRPr lang="zh-CN" altLang="en-US" dirty="0"/>
          </a:p>
        </p:txBody>
      </p:sp>
    </p:spTree>
    <p:extLst>
      <p:ext uri="{BB962C8B-B14F-4D97-AF65-F5344CB8AC3E}">
        <p14:creationId xmlns:p14="http://schemas.microsoft.com/office/powerpoint/2010/main" val="7270934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971413" y="304884"/>
            <a:ext cx="6323777"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800">
              <a:solidFill>
                <a:srgbClr val="000000"/>
              </a:solidFill>
              <a:effectLst>
                <a:outerShdw blurRad="38100" dist="38100" dir="2700000" algn="tl">
                  <a:srgbClr val="C0C0C0"/>
                </a:outerShdw>
              </a:effectLst>
              <a:ea typeface="楷体_GB2312" pitchFamily="49" charset="-122"/>
            </a:endParaRPr>
          </a:p>
        </p:txBody>
      </p:sp>
      <p:sp>
        <p:nvSpPr>
          <p:cNvPr id="5126" name="Rectangle 6"/>
          <p:cNvSpPr>
            <a:spLocks noGrp="1" noChangeArrowheads="1"/>
          </p:cNvSpPr>
          <p:nvPr>
            <p:ph type="title"/>
          </p:nvPr>
        </p:nvSpPr>
        <p:spPr/>
        <p:txBody>
          <a:bodyPr>
            <a:normAutofit fontScale="90000"/>
          </a:bodyPr>
          <a:lstStyle/>
          <a:p>
            <a:pPr marL="342900" indent="-342900">
              <a:lnSpc>
                <a:spcPct val="170000"/>
              </a:lnSpc>
              <a:spcBef>
                <a:spcPct val="50000"/>
              </a:spcBef>
              <a:defRPr/>
            </a:pPr>
            <a:r>
              <a:rPr lang="zh-CN" altLang="en-US" sz="3600" b="1" smtClean="0">
                <a:ea typeface="楷体_GB2312" pitchFamily="49" charset="-122"/>
              </a:rPr>
              <a:t>树</a:t>
            </a:r>
            <a:r>
              <a:rPr lang="zh-CN" altLang="en-US" sz="3600" b="1" dirty="0">
                <a:ea typeface="楷体_GB2312" pitchFamily="49" charset="-122"/>
              </a:rPr>
              <a:t>的基本概念</a:t>
            </a:r>
            <a:endParaRPr lang="en-US" altLang="zh-CN" sz="3600" b="1" dirty="0">
              <a:ea typeface="宋体" pitchFamily="2" charset="-122"/>
            </a:endParaRPr>
          </a:p>
        </p:txBody>
      </p:sp>
      <p:sp>
        <p:nvSpPr>
          <p:cNvPr id="2" name="灯片编号占位符 1">
            <a:extLst>
              <a:ext uri="{FF2B5EF4-FFF2-40B4-BE49-F238E27FC236}">
                <a16:creationId xmlns="" xmlns:a16="http://schemas.microsoft.com/office/drawing/2014/main" id="{7C3221A1-3C76-4EDF-AF6B-FC2216109C46}"/>
              </a:ext>
            </a:extLst>
          </p:cNvPr>
          <p:cNvSpPr>
            <a:spLocks noGrp="1"/>
          </p:cNvSpPr>
          <p:nvPr>
            <p:ph type="sldNum" sz="quarter" idx="13"/>
          </p:nvPr>
        </p:nvSpPr>
        <p:spPr/>
        <p:txBody>
          <a:bodyPr/>
          <a:lstStyle/>
          <a:p>
            <a:fld id="{03393B65-40D7-4763-93B6-B3A5C3BD0019}" type="slidenum">
              <a:rPr lang="zh-CN" altLang="en-US" smtClean="0"/>
              <a:pPr/>
              <a:t>10</a:t>
            </a:fld>
            <a:endParaRPr lang="zh-CN" altLang="en-US" dirty="0"/>
          </a:p>
        </p:txBody>
      </p:sp>
      <p:sp>
        <p:nvSpPr>
          <p:cNvPr id="3" name="矩形 2">
            <a:extLst>
              <a:ext uri="{FF2B5EF4-FFF2-40B4-BE49-F238E27FC236}">
                <a16:creationId xmlns="" xmlns:a16="http://schemas.microsoft.com/office/drawing/2014/main" id="{7C731C68-D8B4-4EFA-9F8F-8A549ADC8D98}"/>
              </a:ext>
            </a:extLst>
          </p:cNvPr>
          <p:cNvSpPr/>
          <p:nvPr/>
        </p:nvSpPr>
        <p:spPr>
          <a:xfrm>
            <a:off x="662666" y="1053530"/>
            <a:ext cx="5792580" cy="5262979"/>
          </a:xfrm>
          <a:prstGeom prst="rect">
            <a:avLst/>
          </a:prstGeom>
        </p:spPr>
        <p:txBody>
          <a:bodyPr wrap="square">
            <a:spAutoFit/>
          </a:bodyPr>
          <a:lstStyle/>
          <a:p>
            <a:pPr algn="just">
              <a:spcAft>
                <a:spcPts val="0"/>
              </a:spcAft>
            </a:pPr>
            <a:r>
              <a:rPr lang="zh-CN" altLang="en-US" sz="2800" b="1" dirty="0">
                <a:solidFill>
                  <a:srgbClr val="FF0000"/>
                </a:solidFill>
                <a:latin typeface="Comic Sans MS" pitchFamily="66" charset="0"/>
                <a:ea typeface="楷体_GB2312" pitchFamily="49" charset="-122"/>
              </a:rPr>
              <a:t>兄弟结点：</a:t>
            </a:r>
            <a:r>
              <a:rPr lang="zh-CN" altLang="en-US" sz="2800" b="1" dirty="0">
                <a:solidFill>
                  <a:srgbClr val="00007D"/>
                </a:solidFill>
                <a:latin typeface="Comic Sans MS" pitchFamily="66" charset="0"/>
                <a:ea typeface="楷体_GB2312" pitchFamily="49" charset="-122"/>
              </a:rPr>
              <a:t>同一双亲的孩子</a:t>
            </a:r>
            <a:r>
              <a:rPr lang="zh-CN" altLang="en-US" sz="2800" b="1">
                <a:solidFill>
                  <a:srgbClr val="00007D"/>
                </a:solidFill>
                <a:latin typeface="Comic Sans MS" pitchFamily="66" charset="0"/>
                <a:ea typeface="楷体_GB2312" pitchFamily="49" charset="-122"/>
              </a:rPr>
              <a:t>结点</a:t>
            </a:r>
            <a:r>
              <a:rPr lang="zh-CN" altLang="en-US" sz="2800" b="1" smtClean="0">
                <a:solidFill>
                  <a:srgbClr val="00007D"/>
                </a:solidFill>
                <a:latin typeface="Comic Sans MS" pitchFamily="66" charset="0"/>
                <a:ea typeface="楷体_GB2312" pitchFamily="49" charset="-122"/>
              </a:rPr>
              <a:t>互为</a:t>
            </a:r>
            <a:r>
              <a:rPr lang="zh-CN" altLang="en-US" sz="2800" b="1" dirty="0">
                <a:solidFill>
                  <a:srgbClr val="00007D"/>
                </a:solidFill>
                <a:latin typeface="Comic Sans MS" pitchFamily="66" charset="0"/>
                <a:ea typeface="楷体_GB2312" pitchFamily="49" charset="-122"/>
              </a:rPr>
              <a:t>兄弟结点</a:t>
            </a:r>
            <a:r>
              <a:rPr lang="zh-CN" altLang="en-US" sz="2800" b="1" dirty="0" smtClean="0">
                <a:solidFill>
                  <a:srgbClr val="00007D"/>
                </a:solidFill>
                <a:latin typeface="Comic Sans MS" pitchFamily="66" charset="0"/>
                <a:ea typeface="楷体_GB2312" pitchFamily="49" charset="-122"/>
              </a:rPr>
              <a:t>。结点</a:t>
            </a:r>
            <a:r>
              <a:rPr lang="en-US" altLang="zh-CN" sz="2800" b="1" dirty="0">
                <a:solidFill>
                  <a:srgbClr val="00007D"/>
                </a:solidFill>
                <a:latin typeface="Comic Sans MS" pitchFamily="66" charset="0"/>
                <a:ea typeface="楷体_GB2312" pitchFamily="49" charset="-122"/>
              </a:rPr>
              <a:t>B</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C</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D</a:t>
            </a:r>
            <a:r>
              <a:rPr lang="zh-CN" altLang="en-US" sz="2800" b="1">
                <a:solidFill>
                  <a:srgbClr val="00007D"/>
                </a:solidFill>
                <a:latin typeface="Comic Sans MS" pitchFamily="66" charset="0"/>
                <a:ea typeface="楷体_GB2312" pitchFamily="49" charset="-122"/>
              </a:rPr>
              <a:t>、</a:t>
            </a:r>
            <a:r>
              <a:rPr lang="en-US" altLang="zh-CN" sz="2800" b="1" smtClean="0">
                <a:solidFill>
                  <a:srgbClr val="00007D"/>
                </a:solidFill>
                <a:latin typeface="Comic Sans MS" pitchFamily="66" charset="0"/>
                <a:ea typeface="楷体_GB2312" pitchFamily="49" charset="-122"/>
              </a:rPr>
              <a:t>E</a:t>
            </a:r>
            <a:r>
              <a:rPr lang="zh-CN" altLang="en-US" sz="2800" b="1" smtClean="0">
                <a:solidFill>
                  <a:srgbClr val="00007D"/>
                </a:solidFill>
                <a:latin typeface="Comic Sans MS" pitchFamily="66" charset="0"/>
                <a:ea typeface="楷体_GB2312" pitchFamily="49" charset="-122"/>
              </a:rPr>
              <a:t>互为</a:t>
            </a:r>
            <a:r>
              <a:rPr lang="zh-CN" altLang="en-US" sz="2800" b="1" dirty="0">
                <a:solidFill>
                  <a:srgbClr val="00007D"/>
                </a:solidFill>
                <a:latin typeface="Comic Sans MS" pitchFamily="66" charset="0"/>
                <a:ea typeface="楷体_GB2312" pitchFamily="49" charset="-122"/>
              </a:rPr>
              <a:t>兄弟结点</a:t>
            </a:r>
            <a:r>
              <a:rPr lang="zh-CN" altLang="en-US" sz="2800" b="1" dirty="0" smtClean="0">
                <a:solidFill>
                  <a:srgbClr val="00007D"/>
                </a:solidFill>
                <a:latin typeface="Comic Sans MS" pitchFamily="66" charset="0"/>
                <a:ea typeface="楷体_GB2312" pitchFamily="49" charset="-122"/>
              </a:rPr>
              <a:t>。</a:t>
            </a:r>
            <a:endParaRPr lang="en-US" altLang="zh-CN" sz="2800" b="1" dirty="0" smtClean="0">
              <a:solidFill>
                <a:srgbClr val="00007D"/>
              </a:solidFill>
              <a:latin typeface="Comic Sans MS" pitchFamily="66" charset="0"/>
              <a:ea typeface="楷体_GB2312" pitchFamily="49" charset="-122"/>
            </a:endParaRPr>
          </a:p>
          <a:p>
            <a:pPr algn="just">
              <a:spcAft>
                <a:spcPts val="0"/>
              </a:spcAft>
            </a:pPr>
            <a:r>
              <a:rPr lang="zh-CN" altLang="en-US" sz="2800" b="1" smtClean="0">
                <a:solidFill>
                  <a:srgbClr val="FF0000"/>
                </a:solidFill>
                <a:latin typeface="Comic Sans MS" pitchFamily="66" charset="0"/>
                <a:ea typeface="楷体_GB2312" pitchFamily="49" charset="-122"/>
              </a:rPr>
              <a:t>祖先</a:t>
            </a:r>
            <a:r>
              <a:rPr lang="zh-CN" altLang="en-US" sz="2800" b="1" dirty="0">
                <a:solidFill>
                  <a:srgbClr val="FF0000"/>
                </a:solidFill>
                <a:latin typeface="Comic Sans MS" pitchFamily="66" charset="0"/>
                <a:ea typeface="楷体_GB2312" pitchFamily="49" charset="-122"/>
              </a:rPr>
              <a:t>结点</a:t>
            </a:r>
            <a:r>
              <a:rPr lang="en-US" altLang="zh-CN" sz="2800" b="1" dirty="0">
                <a:solidFill>
                  <a:srgbClr val="FF0000"/>
                </a:solidFill>
                <a:latin typeface="Comic Sans MS" pitchFamily="66" charset="0"/>
                <a:ea typeface="楷体_GB2312" pitchFamily="49" charset="-122"/>
              </a:rPr>
              <a:t>:</a:t>
            </a:r>
            <a:r>
              <a:rPr lang="zh-CN" altLang="en-US" sz="2800" b="1" dirty="0">
                <a:solidFill>
                  <a:srgbClr val="00007D"/>
                </a:solidFill>
                <a:latin typeface="Comic Sans MS" pitchFamily="66" charset="0"/>
                <a:ea typeface="楷体_GB2312" pitchFamily="49" charset="-122"/>
              </a:rPr>
              <a:t>从根结点到树中任一结点所经过的所有结点被称为该结点的祖先结点。如</a:t>
            </a:r>
            <a:r>
              <a:rPr lang="zh-CN" altLang="en-US" sz="2800" b="1" dirty="0" smtClean="0">
                <a:solidFill>
                  <a:srgbClr val="00007D"/>
                </a:solidFill>
                <a:latin typeface="Comic Sans MS" pitchFamily="66" charset="0"/>
                <a:ea typeface="楷体_GB2312" pitchFamily="49" charset="-122"/>
              </a:rPr>
              <a:t>图所</a:t>
            </a:r>
            <a:r>
              <a:rPr lang="zh-CN" altLang="en-US" sz="2800" b="1" dirty="0">
                <a:solidFill>
                  <a:srgbClr val="00007D"/>
                </a:solidFill>
                <a:latin typeface="Comic Sans MS" pitchFamily="66" charset="0"/>
                <a:ea typeface="楷体_GB2312" pitchFamily="49" charset="-122"/>
              </a:rPr>
              <a:t>示，从根结点</a:t>
            </a:r>
            <a:r>
              <a:rPr lang="en-US" altLang="zh-CN" sz="2800" b="1" dirty="0">
                <a:solidFill>
                  <a:srgbClr val="00007D"/>
                </a:solidFill>
                <a:latin typeface="Comic Sans MS" pitchFamily="66" charset="0"/>
                <a:ea typeface="楷体_GB2312" pitchFamily="49" charset="-122"/>
              </a:rPr>
              <a:t>A</a:t>
            </a:r>
            <a:r>
              <a:rPr lang="zh-CN" altLang="en-US" sz="2800" b="1" dirty="0">
                <a:solidFill>
                  <a:srgbClr val="00007D"/>
                </a:solidFill>
                <a:latin typeface="Comic Sans MS" pitchFamily="66" charset="0"/>
                <a:ea typeface="楷体_GB2312" pitchFamily="49" charset="-122"/>
              </a:rPr>
              <a:t>出发</a:t>
            </a:r>
            <a:r>
              <a:rPr lang="zh-CN" altLang="en-US" sz="2800" b="1">
                <a:solidFill>
                  <a:srgbClr val="00007D"/>
                </a:solidFill>
                <a:latin typeface="Comic Sans MS" pitchFamily="66" charset="0"/>
                <a:ea typeface="楷体_GB2312" pitchFamily="49" charset="-122"/>
              </a:rPr>
              <a:t>经过</a:t>
            </a:r>
            <a:r>
              <a:rPr lang="zh-CN" altLang="en-US" sz="2800" b="1" smtClean="0">
                <a:solidFill>
                  <a:srgbClr val="00007D"/>
                </a:solidFill>
                <a:latin typeface="Comic Sans MS" pitchFamily="66" charset="0"/>
                <a:ea typeface="楷体_GB2312" pitchFamily="49" charset="-122"/>
              </a:rPr>
              <a:t>结点</a:t>
            </a:r>
            <a:r>
              <a:rPr lang="en-US" altLang="zh-CN" sz="2800" b="1" smtClean="0">
                <a:solidFill>
                  <a:srgbClr val="00007D"/>
                </a:solidFill>
                <a:latin typeface="Comic Sans MS" pitchFamily="66" charset="0"/>
                <a:ea typeface="楷体_GB2312" pitchFamily="49" charset="-122"/>
              </a:rPr>
              <a:t>B</a:t>
            </a:r>
            <a:r>
              <a:rPr lang="zh-CN" altLang="en-US" sz="2800" b="1" smtClean="0">
                <a:solidFill>
                  <a:srgbClr val="00007D"/>
                </a:solidFill>
                <a:latin typeface="Comic Sans MS" pitchFamily="66" charset="0"/>
                <a:ea typeface="楷体_GB2312" pitchFamily="49" charset="-122"/>
              </a:rPr>
              <a:t>和结点</a:t>
            </a:r>
            <a:r>
              <a:rPr lang="en-US" altLang="zh-CN" sz="2800" b="1" dirty="0">
                <a:solidFill>
                  <a:srgbClr val="00007D"/>
                </a:solidFill>
                <a:latin typeface="Comic Sans MS" pitchFamily="66" charset="0"/>
                <a:ea typeface="楷体_GB2312" pitchFamily="49" charset="-122"/>
              </a:rPr>
              <a:t>G</a:t>
            </a:r>
            <a:r>
              <a:rPr lang="zh-CN" altLang="en-US" sz="2800" b="1" smtClean="0">
                <a:solidFill>
                  <a:srgbClr val="00007D"/>
                </a:solidFill>
                <a:latin typeface="Comic Sans MS" pitchFamily="66" charset="0"/>
                <a:ea typeface="楷体_GB2312" pitchFamily="49" charset="-122"/>
              </a:rPr>
              <a:t>，</a:t>
            </a:r>
            <a:r>
              <a:rPr lang="zh-CN" altLang="en-US" sz="2800" b="1" dirty="0">
                <a:solidFill>
                  <a:srgbClr val="00007D"/>
                </a:solidFill>
                <a:latin typeface="Comic Sans MS" pitchFamily="66" charset="0"/>
                <a:ea typeface="楷体_GB2312" pitchFamily="49" charset="-122"/>
              </a:rPr>
              <a:t>最终</a:t>
            </a:r>
            <a:r>
              <a:rPr lang="zh-CN" altLang="en-US" sz="2800" b="1">
                <a:solidFill>
                  <a:srgbClr val="00007D"/>
                </a:solidFill>
                <a:latin typeface="Comic Sans MS" pitchFamily="66" charset="0"/>
                <a:ea typeface="楷体_GB2312" pitchFamily="49" charset="-122"/>
              </a:rPr>
              <a:t>抵达</a:t>
            </a:r>
            <a:r>
              <a:rPr lang="zh-CN" altLang="en-US" sz="2800" b="1" smtClean="0">
                <a:solidFill>
                  <a:srgbClr val="00007D"/>
                </a:solidFill>
                <a:latin typeface="Comic Sans MS" pitchFamily="66" charset="0"/>
                <a:ea typeface="楷体_GB2312" pitchFamily="49" charset="-122"/>
              </a:rPr>
              <a:t>结点</a:t>
            </a:r>
            <a:r>
              <a:rPr lang="en-US" altLang="zh-CN" sz="2800" b="1" dirty="0">
                <a:solidFill>
                  <a:srgbClr val="00007D"/>
                </a:solidFill>
                <a:latin typeface="Comic Sans MS" pitchFamily="66" charset="0"/>
                <a:ea typeface="楷体_GB2312" pitchFamily="49" charset="-122"/>
              </a:rPr>
              <a:t>M</a:t>
            </a:r>
            <a:r>
              <a:rPr lang="zh-CN" altLang="en-US" sz="2800" b="1" smtClean="0">
                <a:solidFill>
                  <a:srgbClr val="00007D"/>
                </a:solidFill>
                <a:latin typeface="Comic Sans MS" pitchFamily="66" charset="0"/>
                <a:ea typeface="楷体_GB2312" pitchFamily="49" charset="-122"/>
              </a:rPr>
              <a:t>处</a:t>
            </a:r>
            <a:r>
              <a:rPr lang="zh-CN" altLang="en-US" sz="2800" b="1" dirty="0">
                <a:solidFill>
                  <a:srgbClr val="00007D"/>
                </a:solidFill>
                <a:latin typeface="Comic Sans MS" pitchFamily="66" charset="0"/>
                <a:ea typeface="楷体_GB2312" pitchFamily="49" charset="-122"/>
              </a:rPr>
              <a:t>，即结点</a:t>
            </a:r>
            <a:r>
              <a:rPr lang="en-US" altLang="zh-CN" sz="2800" b="1">
                <a:solidFill>
                  <a:srgbClr val="00007D"/>
                </a:solidFill>
                <a:latin typeface="Comic Sans MS" pitchFamily="66" charset="0"/>
                <a:ea typeface="楷体_GB2312" pitchFamily="49" charset="-122"/>
              </a:rPr>
              <a:t>A</a:t>
            </a:r>
            <a:r>
              <a:rPr lang="zh-CN" altLang="en-US" sz="2800" b="1" smtClean="0">
                <a:solidFill>
                  <a:srgbClr val="00007D"/>
                </a:solidFill>
                <a:latin typeface="Comic Sans MS" pitchFamily="66" charset="0"/>
                <a:ea typeface="楷体_GB2312" pitchFamily="49" charset="-122"/>
              </a:rPr>
              <a:t>、</a:t>
            </a:r>
            <a:r>
              <a:rPr lang="en-US" altLang="zh-CN" sz="2800" b="1">
                <a:solidFill>
                  <a:srgbClr val="00007D"/>
                </a:solidFill>
                <a:latin typeface="Comic Sans MS" pitchFamily="66" charset="0"/>
                <a:ea typeface="楷体_GB2312" pitchFamily="49" charset="-122"/>
              </a:rPr>
              <a:t>B</a:t>
            </a:r>
            <a:r>
              <a:rPr lang="zh-CN" altLang="en-US" sz="2800" b="1" smtClean="0">
                <a:solidFill>
                  <a:srgbClr val="00007D"/>
                </a:solidFill>
                <a:latin typeface="Comic Sans MS" pitchFamily="66" charset="0"/>
                <a:ea typeface="楷体_GB2312" pitchFamily="49" charset="-122"/>
              </a:rPr>
              <a:t>和</a:t>
            </a:r>
            <a:r>
              <a:rPr lang="en-US" altLang="zh-CN" sz="2800" b="1" dirty="0">
                <a:solidFill>
                  <a:srgbClr val="00007D"/>
                </a:solidFill>
                <a:latin typeface="Comic Sans MS" pitchFamily="66" charset="0"/>
                <a:ea typeface="楷体_GB2312" pitchFamily="49" charset="-122"/>
              </a:rPr>
              <a:t>G</a:t>
            </a:r>
            <a:r>
              <a:rPr lang="zh-CN" altLang="en-US" sz="2800" b="1" smtClean="0">
                <a:solidFill>
                  <a:srgbClr val="00007D"/>
                </a:solidFill>
                <a:latin typeface="Comic Sans MS" pitchFamily="66" charset="0"/>
                <a:ea typeface="楷体_GB2312" pitchFamily="49" charset="-122"/>
              </a:rPr>
              <a:t>均</a:t>
            </a:r>
            <a:r>
              <a:rPr lang="zh-CN" altLang="en-US" sz="2800" b="1" dirty="0">
                <a:solidFill>
                  <a:srgbClr val="00007D"/>
                </a:solidFill>
                <a:latin typeface="Comic Sans MS" pitchFamily="66" charset="0"/>
                <a:ea typeface="楷体_GB2312" pitchFamily="49" charset="-122"/>
              </a:rPr>
              <a:t>被</a:t>
            </a:r>
            <a:r>
              <a:rPr lang="zh-CN" altLang="en-US" sz="2800" b="1">
                <a:solidFill>
                  <a:srgbClr val="00007D"/>
                </a:solidFill>
                <a:latin typeface="Comic Sans MS" pitchFamily="66" charset="0"/>
                <a:ea typeface="楷体_GB2312" pitchFamily="49" charset="-122"/>
              </a:rPr>
              <a:t>称为</a:t>
            </a:r>
            <a:r>
              <a:rPr lang="zh-CN" altLang="en-US" sz="2800" b="1" smtClean="0">
                <a:solidFill>
                  <a:srgbClr val="00007D"/>
                </a:solidFill>
                <a:latin typeface="Comic Sans MS" pitchFamily="66" charset="0"/>
                <a:ea typeface="楷体_GB2312" pitchFamily="49" charset="-122"/>
              </a:rPr>
              <a:t>结点</a:t>
            </a:r>
            <a:r>
              <a:rPr lang="en-US" altLang="zh-CN" sz="2800" b="1" dirty="0">
                <a:solidFill>
                  <a:srgbClr val="00007D"/>
                </a:solidFill>
                <a:latin typeface="Comic Sans MS" pitchFamily="66" charset="0"/>
                <a:ea typeface="楷体_GB2312" pitchFamily="49" charset="-122"/>
              </a:rPr>
              <a:t>M</a:t>
            </a:r>
            <a:r>
              <a:rPr lang="zh-CN" altLang="en-US" sz="2800" b="1" smtClean="0">
                <a:solidFill>
                  <a:srgbClr val="00007D"/>
                </a:solidFill>
                <a:latin typeface="Comic Sans MS" pitchFamily="66" charset="0"/>
                <a:ea typeface="楷体_GB2312" pitchFamily="49" charset="-122"/>
              </a:rPr>
              <a:t>的</a:t>
            </a:r>
            <a:r>
              <a:rPr lang="zh-CN" altLang="en-US" sz="2800" b="1" dirty="0">
                <a:solidFill>
                  <a:srgbClr val="00007D"/>
                </a:solidFill>
                <a:latin typeface="Comic Sans MS" pitchFamily="66" charset="0"/>
                <a:ea typeface="楷体_GB2312" pitchFamily="49" charset="-122"/>
              </a:rPr>
              <a:t>祖先</a:t>
            </a:r>
            <a:r>
              <a:rPr lang="zh-CN" altLang="en-US" sz="2800" b="1">
                <a:solidFill>
                  <a:srgbClr val="00007D"/>
                </a:solidFill>
                <a:latin typeface="Comic Sans MS" pitchFamily="66" charset="0"/>
                <a:ea typeface="楷体_GB2312" pitchFamily="49" charset="-122"/>
              </a:rPr>
              <a:t>结点</a:t>
            </a:r>
            <a:r>
              <a:rPr lang="zh-CN" altLang="en-US" sz="2800" b="1" smtClean="0">
                <a:solidFill>
                  <a:srgbClr val="00007D"/>
                </a:solidFill>
                <a:latin typeface="Comic Sans MS" pitchFamily="66" charset="0"/>
                <a:ea typeface="楷体_GB2312" pitchFamily="49" charset="-122"/>
              </a:rPr>
              <a:t>。</a:t>
            </a:r>
            <a:endParaRPr lang="zh-CN" altLang="en-US" sz="2800" b="1" dirty="0">
              <a:solidFill>
                <a:srgbClr val="00007D"/>
              </a:solidFill>
              <a:latin typeface="Comic Sans MS" pitchFamily="66" charset="0"/>
              <a:ea typeface="楷体_GB2312" pitchFamily="49" charset="-122"/>
            </a:endParaRPr>
          </a:p>
          <a:p>
            <a:pPr algn="just">
              <a:spcAft>
                <a:spcPts val="0"/>
              </a:spcAft>
            </a:pPr>
            <a:r>
              <a:rPr lang="zh-CN" altLang="en-US" sz="2800" b="1" dirty="0">
                <a:solidFill>
                  <a:srgbClr val="FF0000"/>
                </a:solidFill>
                <a:latin typeface="Comic Sans MS" pitchFamily="66" charset="0"/>
                <a:ea typeface="楷体_GB2312" pitchFamily="49" charset="-122"/>
              </a:rPr>
              <a:t>子孙结点：</a:t>
            </a:r>
            <a:r>
              <a:rPr lang="zh-CN" altLang="en-US" sz="2800" b="1" dirty="0">
                <a:solidFill>
                  <a:srgbClr val="00007D"/>
                </a:solidFill>
                <a:latin typeface="Comic Sans MS" pitchFamily="66" charset="0"/>
                <a:ea typeface="楷体_GB2312" pitchFamily="49" charset="-122"/>
              </a:rPr>
              <a:t>树中以某一结点为根的子树中任一结点均被称为该根结点的子孙</a:t>
            </a:r>
            <a:r>
              <a:rPr lang="zh-CN" altLang="en-US" sz="2800" b="1">
                <a:solidFill>
                  <a:srgbClr val="00007D"/>
                </a:solidFill>
                <a:latin typeface="Comic Sans MS" pitchFamily="66" charset="0"/>
                <a:ea typeface="楷体_GB2312" pitchFamily="49" charset="-122"/>
              </a:rPr>
              <a:t>结点</a:t>
            </a:r>
            <a:r>
              <a:rPr lang="zh-CN" altLang="en-US" sz="2800" b="1" smtClean="0">
                <a:solidFill>
                  <a:srgbClr val="00007D"/>
                </a:solidFill>
                <a:latin typeface="Comic Sans MS" pitchFamily="66" charset="0"/>
                <a:ea typeface="楷体_GB2312" pitchFamily="49" charset="-122"/>
              </a:rPr>
              <a:t>。</a:t>
            </a:r>
            <a:endParaRPr lang="zh-CN" altLang="en-US" sz="2800" b="1" dirty="0">
              <a:solidFill>
                <a:srgbClr val="00007D"/>
              </a:solidFill>
              <a:latin typeface="Comic Sans MS" pitchFamily="66" charset="0"/>
              <a:ea typeface="楷体_GB2312" pitchFamily="49" charset="-122"/>
            </a:endParaRPr>
          </a:p>
        </p:txBody>
      </p:sp>
      <p:pic>
        <p:nvPicPr>
          <p:cNvPr id="7" name="图片 6"/>
          <p:cNvPicPr/>
          <p:nvPr/>
        </p:nvPicPr>
        <p:blipFill>
          <a:blip r:embed="rId2"/>
          <a:stretch>
            <a:fillRect/>
          </a:stretch>
        </p:blipFill>
        <p:spPr>
          <a:xfrm>
            <a:off x="6630894" y="1413570"/>
            <a:ext cx="5328592" cy="4336577"/>
          </a:xfrm>
          <a:prstGeom prst="rect">
            <a:avLst/>
          </a:prstGeom>
        </p:spPr>
      </p:pic>
    </p:spTree>
    <p:extLst>
      <p:ext uri="{BB962C8B-B14F-4D97-AF65-F5344CB8AC3E}">
        <p14:creationId xmlns:p14="http://schemas.microsoft.com/office/powerpoint/2010/main" val="7939816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插入一个元素（入队）</a:t>
            </a:r>
            <a:endParaRPr lang="zh-CN" altLang="en-US"/>
          </a:p>
        </p:txBody>
      </p:sp>
      <p:sp>
        <p:nvSpPr>
          <p:cNvPr id="4" name="Rectangle 1"/>
          <p:cNvSpPr>
            <a:spLocks noChangeArrowheads="1"/>
          </p:cNvSpPr>
          <p:nvPr/>
        </p:nvSpPr>
        <p:spPr bwMode="auto">
          <a:xfrm>
            <a:off x="625352" y="1815077"/>
            <a:ext cx="7272808"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insert(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k):</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.heapList.append(k)</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.siftUp(</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siftUp(</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(i-</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&gt;=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 &lt;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tmp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 = tmp</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(i-</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7" name="Oval 1033"/>
          <p:cNvSpPr>
            <a:spLocks noChangeArrowheads="1"/>
          </p:cNvSpPr>
          <p:nvPr/>
        </p:nvSpPr>
        <p:spPr bwMode="auto">
          <a:xfrm>
            <a:off x="8581683" y="1131946"/>
            <a:ext cx="740436" cy="440037"/>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smtClean="0">
                <a:solidFill>
                  <a:srgbClr val="009999"/>
                </a:solidFill>
                <a:latin typeface="Times New Roman" pitchFamily="18" charset="0"/>
              </a:rPr>
              <a:t>40</a:t>
            </a:r>
            <a:endParaRPr kumimoji="1" lang="en-US" altLang="zh-CN" sz="3200" b="1">
              <a:latin typeface="Times New Roman" pitchFamily="18" charset="0"/>
            </a:endParaRPr>
          </a:p>
        </p:txBody>
      </p:sp>
      <p:sp>
        <p:nvSpPr>
          <p:cNvPr id="28" name="Oval 1035"/>
          <p:cNvSpPr>
            <a:spLocks noChangeArrowheads="1"/>
          </p:cNvSpPr>
          <p:nvPr/>
        </p:nvSpPr>
        <p:spPr bwMode="auto">
          <a:xfrm>
            <a:off x="7100811" y="2012019"/>
            <a:ext cx="740436" cy="440037"/>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65</a:t>
            </a:r>
            <a:endParaRPr kumimoji="1" lang="en-US" altLang="zh-CN" sz="2400">
              <a:latin typeface="Times New Roman" pitchFamily="18" charset="0"/>
            </a:endParaRPr>
          </a:p>
        </p:txBody>
      </p:sp>
      <p:sp>
        <p:nvSpPr>
          <p:cNvPr id="30" name="Oval 1037"/>
          <p:cNvSpPr>
            <a:spLocks noChangeArrowheads="1"/>
          </p:cNvSpPr>
          <p:nvPr/>
        </p:nvSpPr>
        <p:spPr bwMode="auto">
          <a:xfrm>
            <a:off x="6538628" y="2932429"/>
            <a:ext cx="740436" cy="440037"/>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a:solidFill>
                  <a:srgbClr val="009999"/>
                </a:solidFill>
                <a:latin typeface="Times New Roman" pitchFamily="18" charset="0"/>
              </a:rPr>
              <a:t>81</a:t>
            </a:r>
            <a:endParaRPr kumimoji="1" lang="en-US" altLang="zh-CN" sz="2400">
              <a:latin typeface="Times New Roman" pitchFamily="18" charset="0"/>
            </a:endParaRPr>
          </a:p>
        </p:txBody>
      </p:sp>
      <p:sp>
        <p:nvSpPr>
          <p:cNvPr id="31" name="Oval 1038"/>
          <p:cNvSpPr>
            <a:spLocks noChangeArrowheads="1"/>
          </p:cNvSpPr>
          <p:nvPr/>
        </p:nvSpPr>
        <p:spPr bwMode="auto">
          <a:xfrm>
            <a:off x="7758976" y="2892093"/>
            <a:ext cx="740436" cy="440037"/>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73</a:t>
            </a:r>
            <a:endParaRPr kumimoji="1" lang="en-US" altLang="zh-CN" sz="2400">
              <a:latin typeface="Times New Roman" pitchFamily="18" charset="0"/>
            </a:endParaRPr>
          </a:p>
        </p:txBody>
      </p:sp>
      <p:sp>
        <p:nvSpPr>
          <p:cNvPr id="33" name="Oval 1040"/>
          <p:cNvSpPr>
            <a:spLocks noChangeArrowheads="1"/>
          </p:cNvSpPr>
          <p:nvPr/>
        </p:nvSpPr>
        <p:spPr bwMode="auto">
          <a:xfrm>
            <a:off x="9980284" y="2012019"/>
            <a:ext cx="740436" cy="440037"/>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smtClean="0">
                <a:solidFill>
                  <a:srgbClr val="009999"/>
                </a:solidFill>
                <a:latin typeface="Times New Roman" pitchFamily="18" charset="0"/>
              </a:rPr>
              <a:t>49</a:t>
            </a:r>
            <a:endParaRPr kumimoji="1" lang="en-US" altLang="zh-CN" sz="3200" b="1">
              <a:solidFill>
                <a:srgbClr val="009999"/>
              </a:solidFill>
              <a:latin typeface="Times New Roman" pitchFamily="18" charset="0"/>
            </a:endParaRPr>
          </a:p>
        </p:txBody>
      </p:sp>
      <p:sp>
        <p:nvSpPr>
          <p:cNvPr id="34" name="Line 1045"/>
          <p:cNvSpPr>
            <a:spLocks noChangeShapeType="1"/>
          </p:cNvSpPr>
          <p:nvPr/>
        </p:nvSpPr>
        <p:spPr bwMode="auto">
          <a:xfrm flipH="1">
            <a:off x="7429894" y="1395968"/>
            <a:ext cx="1151789" cy="616051"/>
          </a:xfrm>
          <a:prstGeom prst="line">
            <a:avLst/>
          </a:prstGeom>
          <a:noFill/>
          <a:ln w="9525">
            <a:solidFill>
              <a:schemeClr val="tx1"/>
            </a:solidFill>
            <a:round/>
            <a:headEnd/>
            <a:tailEnd/>
          </a:ln>
        </p:spPr>
        <p:txBody>
          <a:bodyPr wrap="none" anchor="ctr"/>
          <a:lstStyle/>
          <a:p>
            <a:endParaRPr lang="zh-CN" altLang="en-US"/>
          </a:p>
        </p:txBody>
      </p:sp>
      <p:sp>
        <p:nvSpPr>
          <p:cNvPr id="35" name="Line 1046"/>
          <p:cNvSpPr>
            <a:spLocks noChangeShapeType="1"/>
          </p:cNvSpPr>
          <p:nvPr/>
        </p:nvSpPr>
        <p:spPr bwMode="auto">
          <a:xfrm>
            <a:off x="9322119" y="1395968"/>
            <a:ext cx="987248" cy="616051"/>
          </a:xfrm>
          <a:prstGeom prst="line">
            <a:avLst/>
          </a:prstGeom>
          <a:noFill/>
          <a:ln w="9525">
            <a:solidFill>
              <a:schemeClr val="tx1"/>
            </a:solidFill>
            <a:round/>
            <a:headEnd/>
            <a:tailEnd/>
          </a:ln>
        </p:spPr>
        <p:txBody>
          <a:bodyPr wrap="none" anchor="ctr"/>
          <a:lstStyle/>
          <a:p>
            <a:endParaRPr lang="zh-CN" altLang="en-US"/>
          </a:p>
        </p:txBody>
      </p:sp>
      <p:sp>
        <p:nvSpPr>
          <p:cNvPr id="36" name="Line 1049"/>
          <p:cNvSpPr>
            <a:spLocks noChangeShapeType="1"/>
          </p:cNvSpPr>
          <p:nvPr/>
        </p:nvSpPr>
        <p:spPr bwMode="auto">
          <a:xfrm flipH="1">
            <a:off x="7004828" y="2433721"/>
            <a:ext cx="311943" cy="449204"/>
          </a:xfrm>
          <a:prstGeom prst="line">
            <a:avLst/>
          </a:prstGeom>
          <a:noFill/>
          <a:ln w="9525">
            <a:solidFill>
              <a:schemeClr val="tx1"/>
            </a:solidFill>
            <a:round/>
            <a:headEnd/>
            <a:tailEnd/>
          </a:ln>
        </p:spPr>
        <p:txBody>
          <a:bodyPr wrap="none" anchor="ctr"/>
          <a:lstStyle/>
          <a:p>
            <a:endParaRPr lang="zh-CN" altLang="en-US"/>
          </a:p>
        </p:txBody>
      </p:sp>
      <p:sp>
        <p:nvSpPr>
          <p:cNvPr id="37" name="Line 1050"/>
          <p:cNvSpPr>
            <a:spLocks noChangeShapeType="1"/>
          </p:cNvSpPr>
          <p:nvPr/>
        </p:nvSpPr>
        <p:spPr bwMode="auto">
          <a:xfrm>
            <a:off x="7705843" y="2433721"/>
            <a:ext cx="382216" cy="458371"/>
          </a:xfrm>
          <a:prstGeom prst="line">
            <a:avLst/>
          </a:prstGeom>
          <a:noFill/>
          <a:ln w="9525">
            <a:solidFill>
              <a:schemeClr val="tx1"/>
            </a:solidFill>
            <a:round/>
            <a:headEnd/>
            <a:tailEnd/>
          </a:ln>
        </p:spPr>
        <p:txBody>
          <a:bodyPr wrap="none" anchor="ctr"/>
          <a:lstStyle/>
          <a:p>
            <a:endParaRPr lang="zh-CN" altLang="en-US"/>
          </a:p>
        </p:txBody>
      </p:sp>
      <p:sp>
        <p:nvSpPr>
          <p:cNvPr id="40" name="TextBox 39"/>
          <p:cNvSpPr txBox="1"/>
          <p:nvPr/>
        </p:nvSpPr>
        <p:spPr>
          <a:xfrm>
            <a:off x="9880131" y="3717826"/>
            <a:ext cx="1072730" cy="446276"/>
          </a:xfrm>
          <a:prstGeom prst="rect">
            <a:avLst/>
          </a:prstGeom>
          <a:noFill/>
        </p:spPr>
        <p:txBody>
          <a:bodyPr wrap="none" rtlCol="0">
            <a:spAutoFit/>
          </a:bodyPr>
          <a:lstStyle/>
          <a:p>
            <a:r>
              <a:rPr lang="zh-CN" altLang="en-US" smtClean="0"/>
              <a:t>插入</a:t>
            </a:r>
            <a:r>
              <a:rPr lang="en-US" altLang="zh-CN" smtClean="0"/>
              <a:t>36</a:t>
            </a:r>
            <a:endParaRPr lang="zh-CN" altLang="en-US"/>
          </a:p>
        </p:txBody>
      </p:sp>
    </p:spTree>
    <p:extLst>
      <p:ext uri="{BB962C8B-B14F-4D97-AF65-F5344CB8AC3E}">
        <p14:creationId xmlns:p14="http://schemas.microsoft.com/office/powerpoint/2010/main" val="261900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删除最小者（出队）</a:t>
            </a:r>
            <a:endParaRPr lang="zh-CN" altLang="en-US"/>
          </a:p>
        </p:txBody>
      </p:sp>
      <p:sp>
        <p:nvSpPr>
          <p:cNvPr id="6" name="Rectangle 2"/>
          <p:cNvSpPr>
            <a:spLocks noChangeArrowheads="1"/>
          </p:cNvSpPr>
          <p:nvPr/>
        </p:nvSpPr>
        <p:spPr bwMode="auto">
          <a:xfrm>
            <a:off x="2422799" y="3129712"/>
            <a:ext cx="8280920" cy="329320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siftDown(</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end):</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temp =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j &lt;= end:</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j &lt; end </a:t>
            </a: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and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.heapList[j] &gt;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.heapList[j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j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temp &lt;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.heapList[j]:</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break</a:t>
            </a:r>
            <a:b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        else</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 =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.heapList[j]</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j</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.heapList[i] = temp</a:t>
            </a:r>
            <a:endParaRPr kumimoji="0" lang="zh-CN" altLang="zh-CN" sz="2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 name="Rectangle 1"/>
          <p:cNvSpPr>
            <a:spLocks noChangeArrowheads="1"/>
          </p:cNvSpPr>
          <p:nvPr/>
        </p:nvSpPr>
        <p:spPr bwMode="auto">
          <a:xfrm>
            <a:off x="75803" y="1152742"/>
            <a:ext cx="6335205"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delMin(</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retval =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 =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 - </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.heapList.pop()</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.siftDown(</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16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a:t>
            </a:r>
            <a:r>
              <a:rPr kumimoji="0" lang="zh-CN" altLang="zh-CN" sz="16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6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retval</a:t>
            </a:r>
            <a:endParaRPr kumimoji="0" lang="zh-CN" altLang="zh-CN" sz="24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7" name="Group 32"/>
          <p:cNvGrpSpPr>
            <a:grpSpLocks/>
          </p:cNvGrpSpPr>
          <p:nvPr/>
        </p:nvGrpSpPr>
        <p:grpSpPr bwMode="auto">
          <a:xfrm>
            <a:off x="5983184" y="322552"/>
            <a:ext cx="6343930" cy="2680556"/>
            <a:chOff x="748" y="1968"/>
            <a:chExt cx="5012" cy="1702"/>
          </a:xfrm>
        </p:grpSpPr>
        <p:sp>
          <p:nvSpPr>
            <p:cNvPr id="8" name="Oval 1032"/>
            <p:cNvSpPr>
              <a:spLocks noChangeArrowheads="1"/>
            </p:cNvSpPr>
            <p:nvPr/>
          </p:nvSpPr>
          <p:spPr bwMode="auto">
            <a:xfrm>
              <a:off x="3236" y="196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8784"/>
                  </a:solidFill>
                  <a:latin typeface="Times New Roman" pitchFamily="18" charset="0"/>
                </a:rPr>
                <a:t>12</a:t>
              </a:r>
              <a:endParaRPr kumimoji="1" lang="en-US" altLang="zh-CN" sz="2400">
                <a:latin typeface="Times New Roman" pitchFamily="18" charset="0"/>
              </a:endParaRPr>
            </a:p>
          </p:txBody>
        </p:sp>
        <p:sp>
          <p:nvSpPr>
            <p:cNvPr id="9" name="Oval 1033"/>
            <p:cNvSpPr>
              <a:spLocks noChangeArrowheads="1"/>
            </p:cNvSpPr>
            <p:nvPr/>
          </p:nvSpPr>
          <p:spPr bwMode="auto">
            <a:xfrm>
              <a:off x="1940" y="244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36</a:t>
              </a:r>
              <a:endParaRPr kumimoji="1" lang="en-US" altLang="zh-CN" sz="3200" b="1">
                <a:latin typeface="Times New Roman" pitchFamily="18" charset="0"/>
              </a:endParaRPr>
            </a:p>
          </p:txBody>
        </p:sp>
        <p:sp>
          <p:nvSpPr>
            <p:cNvPr id="10" name="Oval 1034"/>
            <p:cNvSpPr>
              <a:spLocks noChangeArrowheads="1"/>
            </p:cNvSpPr>
            <p:nvPr/>
          </p:nvSpPr>
          <p:spPr bwMode="auto">
            <a:xfrm>
              <a:off x="4628" y="244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8784"/>
                  </a:solidFill>
                  <a:latin typeface="Times New Roman" pitchFamily="18" charset="0"/>
                </a:rPr>
                <a:t>27</a:t>
              </a:r>
              <a:endParaRPr kumimoji="1" lang="en-US" altLang="zh-CN" sz="2400">
                <a:latin typeface="Times New Roman" pitchFamily="18" charset="0"/>
              </a:endParaRPr>
            </a:p>
          </p:txBody>
        </p:sp>
        <p:sp>
          <p:nvSpPr>
            <p:cNvPr id="11" name="Oval 1035"/>
            <p:cNvSpPr>
              <a:spLocks noChangeArrowheads="1"/>
            </p:cNvSpPr>
            <p:nvPr/>
          </p:nvSpPr>
          <p:spPr bwMode="auto">
            <a:xfrm>
              <a:off x="1076" y="292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65</a:t>
              </a:r>
              <a:endParaRPr kumimoji="1" lang="en-US" altLang="zh-CN" sz="2400">
                <a:latin typeface="Times New Roman" pitchFamily="18" charset="0"/>
              </a:endParaRPr>
            </a:p>
          </p:txBody>
        </p:sp>
        <p:sp>
          <p:nvSpPr>
            <p:cNvPr id="12" name="Oval 1036"/>
            <p:cNvSpPr>
              <a:spLocks noChangeArrowheads="1"/>
            </p:cNvSpPr>
            <p:nvPr/>
          </p:nvSpPr>
          <p:spPr bwMode="auto">
            <a:xfrm>
              <a:off x="3188" y="340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49</a:t>
              </a:r>
              <a:endParaRPr kumimoji="1" lang="en-US" altLang="zh-CN" sz="2400">
                <a:latin typeface="Times New Roman" pitchFamily="18" charset="0"/>
              </a:endParaRPr>
            </a:p>
          </p:txBody>
        </p:sp>
        <p:sp>
          <p:nvSpPr>
            <p:cNvPr id="13" name="Oval 1037"/>
            <p:cNvSpPr>
              <a:spLocks noChangeArrowheads="1"/>
            </p:cNvSpPr>
            <p:nvPr/>
          </p:nvSpPr>
          <p:spPr bwMode="auto">
            <a:xfrm>
              <a:off x="748" y="3430"/>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a:solidFill>
                    <a:srgbClr val="009999"/>
                  </a:solidFill>
                  <a:latin typeface="Times New Roman" pitchFamily="18" charset="0"/>
                </a:rPr>
                <a:t>81</a:t>
              </a:r>
              <a:endParaRPr kumimoji="1" lang="en-US" altLang="zh-CN" sz="2400">
                <a:latin typeface="Times New Roman" pitchFamily="18" charset="0"/>
              </a:endParaRPr>
            </a:p>
          </p:txBody>
        </p:sp>
        <p:sp>
          <p:nvSpPr>
            <p:cNvPr id="14" name="Oval 1038"/>
            <p:cNvSpPr>
              <a:spLocks noChangeArrowheads="1"/>
            </p:cNvSpPr>
            <p:nvPr/>
          </p:nvSpPr>
          <p:spPr bwMode="auto">
            <a:xfrm>
              <a:off x="1460" y="340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73</a:t>
              </a:r>
              <a:endParaRPr kumimoji="1" lang="en-US" altLang="zh-CN" sz="2400">
                <a:latin typeface="Times New Roman" pitchFamily="18" charset="0"/>
              </a:endParaRPr>
            </a:p>
          </p:txBody>
        </p:sp>
        <p:sp>
          <p:nvSpPr>
            <p:cNvPr id="15" name="Oval 1039"/>
            <p:cNvSpPr>
              <a:spLocks noChangeArrowheads="1"/>
            </p:cNvSpPr>
            <p:nvPr/>
          </p:nvSpPr>
          <p:spPr bwMode="auto">
            <a:xfrm>
              <a:off x="2324" y="340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55</a:t>
              </a:r>
              <a:endParaRPr kumimoji="1" lang="en-US" altLang="zh-CN" sz="2400">
                <a:latin typeface="Times New Roman" pitchFamily="18" charset="0"/>
              </a:endParaRPr>
            </a:p>
          </p:txBody>
        </p:sp>
        <p:sp>
          <p:nvSpPr>
            <p:cNvPr id="16" name="Oval 1040"/>
            <p:cNvSpPr>
              <a:spLocks noChangeArrowheads="1"/>
            </p:cNvSpPr>
            <p:nvPr/>
          </p:nvSpPr>
          <p:spPr bwMode="auto">
            <a:xfrm>
              <a:off x="2756" y="292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40</a:t>
              </a:r>
            </a:p>
          </p:txBody>
        </p:sp>
        <p:sp>
          <p:nvSpPr>
            <p:cNvPr id="17" name="Oval 1041"/>
            <p:cNvSpPr>
              <a:spLocks noChangeArrowheads="1"/>
            </p:cNvSpPr>
            <p:nvPr/>
          </p:nvSpPr>
          <p:spPr bwMode="auto">
            <a:xfrm>
              <a:off x="3908" y="292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8784"/>
                  </a:solidFill>
                  <a:latin typeface="Times New Roman" pitchFamily="18" charset="0"/>
                </a:rPr>
                <a:t>34</a:t>
              </a:r>
              <a:endParaRPr kumimoji="1" lang="en-US" altLang="zh-CN" sz="2400">
                <a:latin typeface="Times New Roman" pitchFamily="18" charset="0"/>
              </a:endParaRPr>
            </a:p>
          </p:txBody>
        </p:sp>
        <p:sp>
          <p:nvSpPr>
            <p:cNvPr id="18" name="Oval 1042"/>
            <p:cNvSpPr>
              <a:spLocks noChangeArrowheads="1"/>
            </p:cNvSpPr>
            <p:nvPr/>
          </p:nvSpPr>
          <p:spPr bwMode="auto">
            <a:xfrm>
              <a:off x="5328" y="2931"/>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98</a:t>
              </a:r>
            </a:p>
          </p:txBody>
        </p:sp>
        <p:sp>
          <p:nvSpPr>
            <p:cNvPr id="19" name="Line 1043"/>
            <p:cNvSpPr>
              <a:spLocks noChangeShapeType="1"/>
            </p:cNvSpPr>
            <p:nvPr/>
          </p:nvSpPr>
          <p:spPr bwMode="auto">
            <a:xfrm flipH="1">
              <a:off x="2132" y="2160"/>
              <a:ext cx="1152" cy="288"/>
            </a:xfrm>
            <a:prstGeom prst="line">
              <a:avLst/>
            </a:prstGeom>
            <a:noFill/>
            <a:ln w="9525">
              <a:solidFill>
                <a:schemeClr val="tx1"/>
              </a:solidFill>
              <a:round/>
              <a:headEnd/>
              <a:tailEnd/>
            </a:ln>
          </p:spPr>
          <p:txBody>
            <a:bodyPr wrap="none" anchor="ctr"/>
            <a:lstStyle/>
            <a:p>
              <a:endParaRPr lang="zh-CN" altLang="en-US"/>
            </a:p>
          </p:txBody>
        </p:sp>
        <p:sp>
          <p:nvSpPr>
            <p:cNvPr id="20" name="Line 1044"/>
            <p:cNvSpPr>
              <a:spLocks noChangeShapeType="1"/>
            </p:cNvSpPr>
            <p:nvPr/>
          </p:nvSpPr>
          <p:spPr bwMode="auto">
            <a:xfrm>
              <a:off x="3620" y="2160"/>
              <a:ext cx="1200" cy="288"/>
            </a:xfrm>
            <a:prstGeom prst="line">
              <a:avLst/>
            </a:prstGeom>
            <a:noFill/>
            <a:ln w="9525">
              <a:solidFill>
                <a:schemeClr val="tx1"/>
              </a:solidFill>
              <a:round/>
              <a:headEnd/>
              <a:tailEnd/>
            </a:ln>
          </p:spPr>
          <p:txBody>
            <a:bodyPr wrap="none" anchor="ctr"/>
            <a:lstStyle/>
            <a:p>
              <a:endParaRPr lang="zh-CN" altLang="en-US"/>
            </a:p>
          </p:txBody>
        </p:sp>
        <p:sp>
          <p:nvSpPr>
            <p:cNvPr id="21" name="Line 1045"/>
            <p:cNvSpPr>
              <a:spLocks noChangeShapeType="1"/>
            </p:cNvSpPr>
            <p:nvPr/>
          </p:nvSpPr>
          <p:spPr bwMode="auto">
            <a:xfrm flipH="1">
              <a:off x="1268" y="2592"/>
              <a:ext cx="672" cy="336"/>
            </a:xfrm>
            <a:prstGeom prst="line">
              <a:avLst/>
            </a:prstGeom>
            <a:noFill/>
            <a:ln w="9525">
              <a:solidFill>
                <a:schemeClr val="tx1"/>
              </a:solidFill>
              <a:round/>
              <a:headEnd/>
              <a:tailEnd/>
            </a:ln>
          </p:spPr>
          <p:txBody>
            <a:bodyPr wrap="none" anchor="ctr"/>
            <a:lstStyle/>
            <a:p>
              <a:endParaRPr lang="zh-CN" altLang="en-US"/>
            </a:p>
          </p:txBody>
        </p:sp>
        <p:sp>
          <p:nvSpPr>
            <p:cNvPr id="22" name="Line 1046"/>
            <p:cNvSpPr>
              <a:spLocks noChangeShapeType="1"/>
            </p:cNvSpPr>
            <p:nvPr/>
          </p:nvSpPr>
          <p:spPr bwMode="auto">
            <a:xfrm>
              <a:off x="2372" y="2592"/>
              <a:ext cx="576" cy="336"/>
            </a:xfrm>
            <a:prstGeom prst="line">
              <a:avLst/>
            </a:prstGeom>
            <a:noFill/>
            <a:ln w="9525">
              <a:solidFill>
                <a:schemeClr val="tx1"/>
              </a:solidFill>
              <a:round/>
              <a:headEnd/>
              <a:tailEnd/>
            </a:ln>
          </p:spPr>
          <p:txBody>
            <a:bodyPr wrap="none" anchor="ctr"/>
            <a:lstStyle/>
            <a:p>
              <a:endParaRPr lang="zh-CN" altLang="en-US"/>
            </a:p>
          </p:txBody>
        </p:sp>
        <p:sp>
          <p:nvSpPr>
            <p:cNvPr id="23" name="Line 1047"/>
            <p:cNvSpPr>
              <a:spLocks noChangeShapeType="1"/>
            </p:cNvSpPr>
            <p:nvPr/>
          </p:nvSpPr>
          <p:spPr bwMode="auto">
            <a:xfrm flipH="1">
              <a:off x="4100" y="2592"/>
              <a:ext cx="528" cy="336"/>
            </a:xfrm>
            <a:prstGeom prst="line">
              <a:avLst/>
            </a:prstGeom>
            <a:noFill/>
            <a:ln w="9525">
              <a:solidFill>
                <a:schemeClr val="tx1"/>
              </a:solidFill>
              <a:round/>
              <a:headEnd/>
              <a:tailEnd/>
            </a:ln>
          </p:spPr>
          <p:txBody>
            <a:bodyPr wrap="none" anchor="ctr"/>
            <a:lstStyle/>
            <a:p>
              <a:endParaRPr lang="zh-CN" altLang="en-US"/>
            </a:p>
          </p:txBody>
        </p:sp>
        <p:sp>
          <p:nvSpPr>
            <p:cNvPr id="24" name="Line 1048"/>
            <p:cNvSpPr>
              <a:spLocks noChangeShapeType="1"/>
            </p:cNvSpPr>
            <p:nvPr/>
          </p:nvSpPr>
          <p:spPr bwMode="auto">
            <a:xfrm>
              <a:off x="5060" y="2592"/>
              <a:ext cx="360" cy="339"/>
            </a:xfrm>
            <a:prstGeom prst="line">
              <a:avLst/>
            </a:prstGeom>
            <a:noFill/>
            <a:ln w="9525">
              <a:solidFill>
                <a:schemeClr val="tx1"/>
              </a:solidFill>
              <a:round/>
              <a:headEnd/>
              <a:tailEnd/>
            </a:ln>
          </p:spPr>
          <p:txBody>
            <a:bodyPr wrap="none" anchor="ctr"/>
            <a:lstStyle/>
            <a:p>
              <a:endParaRPr lang="zh-CN" altLang="en-US"/>
            </a:p>
          </p:txBody>
        </p:sp>
        <p:sp>
          <p:nvSpPr>
            <p:cNvPr id="25" name="Line 1049"/>
            <p:cNvSpPr>
              <a:spLocks noChangeShapeType="1"/>
            </p:cNvSpPr>
            <p:nvPr/>
          </p:nvSpPr>
          <p:spPr bwMode="auto">
            <a:xfrm flipH="1">
              <a:off x="1020" y="3158"/>
              <a:ext cx="182" cy="245"/>
            </a:xfrm>
            <a:prstGeom prst="line">
              <a:avLst/>
            </a:prstGeom>
            <a:noFill/>
            <a:ln w="9525">
              <a:solidFill>
                <a:schemeClr val="tx1"/>
              </a:solidFill>
              <a:round/>
              <a:headEnd/>
              <a:tailEnd/>
            </a:ln>
          </p:spPr>
          <p:txBody>
            <a:bodyPr wrap="none" anchor="ctr"/>
            <a:lstStyle/>
            <a:p>
              <a:endParaRPr lang="zh-CN" altLang="en-US"/>
            </a:p>
          </p:txBody>
        </p:sp>
        <p:sp>
          <p:nvSpPr>
            <p:cNvPr id="26" name="Line 1050"/>
            <p:cNvSpPr>
              <a:spLocks noChangeShapeType="1"/>
            </p:cNvSpPr>
            <p:nvPr/>
          </p:nvSpPr>
          <p:spPr bwMode="auto">
            <a:xfrm>
              <a:off x="1429" y="3158"/>
              <a:ext cx="223" cy="250"/>
            </a:xfrm>
            <a:prstGeom prst="line">
              <a:avLst/>
            </a:prstGeom>
            <a:noFill/>
            <a:ln w="9525">
              <a:solidFill>
                <a:schemeClr val="tx1"/>
              </a:solidFill>
              <a:round/>
              <a:headEnd/>
              <a:tailEnd/>
            </a:ln>
          </p:spPr>
          <p:txBody>
            <a:bodyPr wrap="none" anchor="ctr"/>
            <a:lstStyle/>
            <a:p>
              <a:endParaRPr lang="zh-CN" altLang="en-US"/>
            </a:p>
          </p:txBody>
        </p:sp>
        <p:sp>
          <p:nvSpPr>
            <p:cNvPr id="27" name="Line 1051"/>
            <p:cNvSpPr>
              <a:spLocks noChangeShapeType="1"/>
            </p:cNvSpPr>
            <p:nvPr/>
          </p:nvSpPr>
          <p:spPr bwMode="auto">
            <a:xfrm flipH="1">
              <a:off x="2516" y="3072"/>
              <a:ext cx="240" cy="336"/>
            </a:xfrm>
            <a:prstGeom prst="line">
              <a:avLst/>
            </a:prstGeom>
            <a:noFill/>
            <a:ln w="9525">
              <a:solidFill>
                <a:schemeClr val="tx1"/>
              </a:solidFill>
              <a:round/>
              <a:headEnd/>
              <a:tailEnd/>
            </a:ln>
          </p:spPr>
          <p:txBody>
            <a:bodyPr wrap="none" anchor="ctr"/>
            <a:lstStyle/>
            <a:p>
              <a:endParaRPr lang="zh-CN" altLang="en-US"/>
            </a:p>
          </p:txBody>
        </p:sp>
        <p:sp>
          <p:nvSpPr>
            <p:cNvPr id="28" name="Line 1052"/>
            <p:cNvSpPr>
              <a:spLocks noChangeShapeType="1"/>
            </p:cNvSpPr>
            <p:nvPr/>
          </p:nvSpPr>
          <p:spPr bwMode="auto">
            <a:xfrm>
              <a:off x="3188" y="3072"/>
              <a:ext cx="240" cy="336"/>
            </a:xfrm>
            <a:prstGeom prst="line">
              <a:avLst/>
            </a:prstGeom>
            <a:noFill/>
            <a:ln w="9525">
              <a:solidFill>
                <a:schemeClr val="tx1"/>
              </a:solidFill>
              <a:round/>
              <a:headEnd/>
              <a:tailEnd/>
            </a:ln>
          </p:spPr>
          <p:txBody>
            <a:bodyPr wrap="none" anchor="ctr"/>
            <a:lstStyle/>
            <a:p>
              <a:endParaRPr lang="zh-CN" altLang="en-US"/>
            </a:p>
          </p:txBody>
        </p:sp>
      </p:grpSp>
    </p:spTree>
    <p:extLst>
      <p:ext uri="{BB962C8B-B14F-4D97-AF65-F5344CB8AC3E}">
        <p14:creationId xmlns:p14="http://schemas.microsoft.com/office/powerpoint/2010/main" val="4183486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堆排序</a:t>
            </a:r>
            <a:endParaRPr lang="zh-CN" altLang="en-US"/>
          </a:p>
        </p:txBody>
      </p:sp>
    </p:spTree>
    <p:extLst>
      <p:ext uri="{BB962C8B-B14F-4D97-AF65-F5344CB8AC3E}">
        <p14:creationId xmlns:p14="http://schemas.microsoft.com/office/powerpoint/2010/main" val="341096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AutoShape 4"/>
          <p:cNvSpPr>
            <a:spLocks noChangeArrowheads="1"/>
          </p:cNvSpPr>
          <p:nvPr/>
        </p:nvSpPr>
        <p:spPr bwMode="auto">
          <a:xfrm>
            <a:off x="4504520" y="795402"/>
            <a:ext cx="609521" cy="685959"/>
          </a:xfrm>
          <a:prstGeom prst="downArrow">
            <a:avLst>
              <a:gd name="adj1" fmla="val 50000"/>
              <a:gd name="adj2" fmla="val 37500"/>
            </a:avLst>
          </a:prstGeom>
          <a:solidFill>
            <a:schemeClr val="hlink"/>
          </a:solidFill>
          <a:ln w="9525">
            <a:solidFill>
              <a:schemeClr val="tx1"/>
            </a:solidFill>
            <a:miter lim="800000"/>
            <a:headEnd/>
            <a:tailEnd/>
          </a:ln>
        </p:spPr>
        <p:txBody>
          <a:bodyPr vert="eaVert" wrap="none" anchor="ctr"/>
          <a:lstStyle/>
          <a:p>
            <a:endParaRPr kumimoji="1" lang="zh-CN" altLang="en-US" sz="2800">
              <a:solidFill>
                <a:srgbClr val="0000FF"/>
              </a:solidFill>
              <a:latin typeface="Times New Roman" pitchFamily="18" charset="0"/>
            </a:endParaRPr>
          </a:p>
        </p:txBody>
      </p:sp>
      <p:sp>
        <p:nvSpPr>
          <p:cNvPr id="207877" name="Text Box 5"/>
          <p:cNvSpPr txBox="1">
            <a:spLocks noChangeArrowheads="1"/>
          </p:cNvSpPr>
          <p:nvPr/>
        </p:nvSpPr>
        <p:spPr bwMode="auto">
          <a:xfrm>
            <a:off x="4940538" y="865156"/>
            <a:ext cx="6538768" cy="646481"/>
          </a:xfrm>
          <a:prstGeom prst="rect">
            <a:avLst/>
          </a:prstGeom>
          <a:noFill/>
          <a:ln w="9525">
            <a:noFill/>
            <a:miter lim="800000"/>
            <a:headEnd/>
            <a:tailEnd/>
          </a:ln>
        </p:spPr>
        <p:txBody>
          <a:bodyPr wrap="square">
            <a:spAutoFit/>
          </a:bodyPr>
          <a:lstStyle/>
          <a:p>
            <a:pPr>
              <a:spcBef>
                <a:spcPct val="50000"/>
              </a:spcBef>
            </a:pPr>
            <a:r>
              <a:rPr kumimoji="1" lang="en-US" altLang="zh-CN" sz="3600" dirty="0">
                <a:solidFill>
                  <a:srgbClr val="0000FF"/>
                </a:solidFill>
                <a:latin typeface="Times New Roman" pitchFamily="18" charset="0"/>
                <a:ea typeface="隶书" pitchFamily="49" charset="-122"/>
              </a:rPr>
              <a:t>Build  a heap(first is the largest)</a:t>
            </a:r>
            <a:endParaRPr kumimoji="1" lang="en-US" altLang="zh-CN" sz="2400" dirty="0">
              <a:latin typeface="Times New Roman" pitchFamily="18" charset="0"/>
            </a:endParaRPr>
          </a:p>
        </p:txBody>
      </p:sp>
      <p:sp>
        <p:nvSpPr>
          <p:cNvPr id="207878" name="Text Box 6"/>
          <p:cNvSpPr txBox="1">
            <a:spLocks noChangeArrowheads="1"/>
          </p:cNvSpPr>
          <p:nvPr/>
        </p:nvSpPr>
        <p:spPr bwMode="auto">
          <a:xfrm>
            <a:off x="1205073" y="1413083"/>
            <a:ext cx="7470944" cy="646481"/>
          </a:xfrm>
          <a:prstGeom prst="rect">
            <a:avLst/>
          </a:prstGeom>
          <a:noFill/>
          <a:ln w="9525">
            <a:noFill/>
            <a:miter lim="800000"/>
            <a:headEnd/>
            <a:tailEnd/>
          </a:ln>
        </p:spPr>
        <p:txBody>
          <a:bodyPr wrap="none">
            <a:spAutoFit/>
          </a:bodyPr>
          <a:lstStyle/>
          <a:p>
            <a:r>
              <a:rPr kumimoji="1" lang="en-US" altLang="zh-CN" sz="3600" b="1" dirty="0">
                <a:solidFill>
                  <a:srgbClr val="003366"/>
                </a:solidFill>
                <a:latin typeface="Times New Roman" pitchFamily="18" charset="0"/>
              </a:rPr>
              <a:t>{ </a:t>
            </a:r>
            <a:r>
              <a:rPr kumimoji="1" lang="en-US" altLang="zh-CN" sz="3600" b="1" dirty="0">
                <a:solidFill>
                  <a:srgbClr val="FF0000"/>
                </a:solidFill>
                <a:latin typeface="Times New Roman" pitchFamily="18" charset="0"/>
              </a:rPr>
              <a:t>98,</a:t>
            </a:r>
            <a:r>
              <a:rPr kumimoji="1" lang="en-US" altLang="zh-CN" sz="3600" b="1" dirty="0">
                <a:solidFill>
                  <a:srgbClr val="003366"/>
                </a:solidFill>
                <a:latin typeface="Times New Roman" pitchFamily="18" charset="0"/>
              </a:rPr>
              <a:t> 81, 49, 73, 36, 27, 40, 55, 64, 12 }</a:t>
            </a:r>
            <a:endParaRPr kumimoji="1" lang="en-US" altLang="zh-CN" sz="2400" dirty="0">
              <a:latin typeface="Times New Roman" pitchFamily="18" charset="0"/>
            </a:endParaRPr>
          </a:p>
        </p:txBody>
      </p:sp>
      <p:sp>
        <p:nvSpPr>
          <p:cNvPr id="207879" name="AutoShape 7"/>
          <p:cNvSpPr>
            <a:spLocks noChangeArrowheads="1"/>
          </p:cNvSpPr>
          <p:nvPr/>
        </p:nvSpPr>
        <p:spPr bwMode="auto">
          <a:xfrm>
            <a:off x="4504520" y="2091102"/>
            <a:ext cx="609521" cy="685959"/>
          </a:xfrm>
          <a:prstGeom prst="downArrow">
            <a:avLst>
              <a:gd name="adj1" fmla="val 50000"/>
              <a:gd name="adj2" fmla="val 37500"/>
            </a:avLst>
          </a:prstGeom>
          <a:solidFill>
            <a:schemeClr val="hlink"/>
          </a:solidFill>
          <a:ln w="9525">
            <a:solidFill>
              <a:schemeClr val="tx1"/>
            </a:solidFill>
            <a:miter lim="800000"/>
            <a:headEnd/>
            <a:tailEnd/>
          </a:ln>
        </p:spPr>
        <p:txBody>
          <a:bodyPr vert="eaVert" wrap="none" anchor="ctr"/>
          <a:lstStyle/>
          <a:p>
            <a:endParaRPr kumimoji="1" lang="zh-CN" altLang="en-US" sz="2800">
              <a:solidFill>
                <a:srgbClr val="0000FF"/>
              </a:solidFill>
              <a:latin typeface="Times New Roman" pitchFamily="18" charset="0"/>
            </a:endParaRPr>
          </a:p>
        </p:txBody>
      </p:sp>
      <p:sp>
        <p:nvSpPr>
          <p:cNvPr id="207880" name="Text Box 8"/>
          <p:cNvSpPr txBox="1">
            <a:spLocks noChangeArrowheads="1"/>
          </p:cNvSpPr>
          <p:nvPr/>
        </p:nvSpPr>
        <p:spPr bwMode="auto">
          <a:xfrm>
            <a:off x="1088672" y="2777069"/>
            <a:ext cx="7470944" cy="646481"/>
          </a:xfrm>
          <a:prstGeom prst="rect">
            <a:avLst/>
          </a:prstGeom>
          <a:noFill/>
          <a:ln w="9525">
            <a:noFill/>
            <a:miter lim="800000"/>
            <a:headEnd/>
            <a:tailEnd/>
          </a:ln>
        </p:spPr>
        <p:txBody>
          <a:bodyPr wrap="none">
            <a:spAutoFit/>
          </a:bodyPr>
          <a:lstStyle/>
          <a:p>
            <a:r>
              <a:rPr kumimoji="1" lang="en-US" altLang="zh-CN" sz="3600" b="1" dirty="0">
                <a:solidFill>
                  <a:srgbClr val="003366"/>
                </a:solidFill>
                <a:latin typeface="Times New Roman" pitchFamily="18" charset="0"/>
              </a:rPr>
              <a:t>{ </a:t>
            </a:r>
            <a:r>
              <a:rPr kumimoji="1" lang="en-US" altLang="zh-CN" sz="3600" b="1" dirty="0">
                <a:solidFill>
                  <a:srgbClr val="990000"/>
                </a:solidFill>
                <a:latin typeface="Times New Roman" pitchFamily="18" charset="0"/>
              </a:rPr>
              <a:t>12,</a:t>
            </a:r>
            <a:r>
              <a:rPr kumimoji="1" lang="en-US" altLang="zh-CN" sz="3600" b="1" dirty="0">
                <a:solidFill>
                  <a:srgbClr val="003366"/>
                </a:solidFill>
                <a:latin typeface="Times New Roman" pitchFamily="18" charset="0"/>
              </a:rPr>
              <a:t> 81, 49, 73, 36, 27, 40, 55, 64</a:t>
            </a:r>
            <a:r>
              <a:rPr kumimoji="1" lang="en-US" altLang="zh-CN" sz="3600" b="1" dirty="0">
                <a:solidFill>
                  <a:srgbClr val="009999"/>
                </a:solidFill>
                <a:latin typeface="Times New Roman" pitchFamily="18" charset="0"/>
              </a:rPr>
              <a:t>, 98</a:t>
            </a:r>
            <a:r>
              <a:rPr kumimoji="1" lang="en-US" altLang="zh-CN" sz="3600" b="1" dirty="0">
                <a:solidFill>
                  <a:srgbClr val="003366"/>
                </a:solidFill>
                <a:latin typeface="Times New Roman" pitchFamily="18" charset="0"/>
              </a:rPr>
              <a:t> }</a:t>
            </a:r>
            <a:endParaRPr kumimoji="1" lang="en-US" altLang="zh-CN" sz="2400" dirty="0">
              <a:latin typeface="Times New Roman" pitchFamily="18" charset="0"/>
            </a:endParaRPr>
          </a:p>
        </p:txBody>
      </p:sp>
      <p:sp>
        <p:nvSpPr>
          <p:cNvPr id="207881" name="Text Box 9"/>
          <p:cNvSpPr txBox="1">
            <a:spLocks noChangeArrowheads="1"/>
          </p:cNvSpPr>
          <p:nvPr/>
        </p:nvSpPr>
        <p:spPr bwMode="auto">
          <a:xfrm>
            <a:off x="5196580" y="2059353"/>
            <a:ext cx="4569887" cy="646481"/>
          </a:xfrm>
          <a:prstGeom prst="rect">
            <a:avLst/>
          </a:prstGeom>
          <a:noFill/>
          <a:ln w="9525">
            <a:noFill/>
            <a:miter lim="800000"/>
            <a:headEnd/>
            <a:tailEnd/>
          </a:ln>
        </p:spPr>
        <p:txBody>
          <a:bodyPr wrap="none">
            <a:spAutoFit/>
          </a:bodyPr>
          <a:lstStyle/>
          <a:p>
            <a:r>
              <a:rPr kumimoji="1" lang="en-US" altLang="zh-CN" sz="3600">
                <a:solidFill>
                  <a:srgbClr val="0000FF"/>
                </a:solidFill>
                <a:latin typeface="隶书" pitchFamily="49" charset="-122"/>
                <a:ea typeface="隶书" pitchFamily="49" charset="-122"/>
              </a:rPr>
              <a:t>Exchange 98 with 12</a:t>
            </a:r>
            <a:endParaRPr kumimoji="1" lang="en-US" altLang="zh-CN" sz="2400">
              <a:latin typeface="Times New Roman" pitchFamily="18" charset="0"/>
            </a:endParaRPr>
          </a:p>
        </p:txBody>
      </p:sp>
      <p:sp>
        <p:nvSpPr>
          <p:cNvPr id="207882" name="AutoShape 10"/>
          <p:cNvSpPr>
            <a:spLocks noChangeArrowheads="1"/>
          </p:cNvSpPr>
          <p:nvPr/>
        </p:nvSpPr>
        <p:spPr bwMode="auto">
          <a:xfrm>
            <a:off x="4445309" y="3431262"/>
            <a:ext cx="609521" cy="685959"/>
          </a:xfrm>
          <a:prstGeom prst="downArrow">
            <a:avLst>
              <a:gd name="adj1" fmla="val 50000"/>
              <a:gd name="adj2" fmla="val 37500"/>
            </a:avLst>
          </a:prstGeom>
          <a:solidFill>
            <a:schemeClr val="hlink"/>
          </a:solidFill>
          <a:ln w="9525">
            <a:solidFill>
              <a:schemeClr val="tx1"/>
            </a:solidFill>
            <a:miter lim="800000"/>
            <a:headEnd/>
            <a:tailEnd/>
          </a:ln>
        </p:spPr>
        <p:txBody>
          <a:bodyPr vert="eaVert" wrap="none" anchor="ctr"/>
          <a:lstStyle/>
          <a:p>
            <a:endParaRPr kumimoji="1" lang="zh-CN" altLang="en-US" sz="2800">
              <a:solidFill>
                <a:srgbClr val="0000FF"/>
              </a:solidFill>
              <a:latin typeface="Times New Roman" pitchFamily="18" charset="0"/>
            </a:endParaRPr>
          </a:p>
        </p:txBody>
      </p:sp>
      <p:sp>
        <p:nvSpPr>
          <p:cNvPr id="207884" name="Text Box 12"/>
          <p:cNvSpPr txBox="1">
            <a:spLocks noChangeArrowheads="1"/>
          </p:cNvSpPr>
          <p:nvPr/>
        </p:nvSpPr>
        <p:spPr bwMode="auto">
          <a:xfrm>
            <a:off x="1080206" y="4117221"/>
            <a:ext cx="9925875" cy="641499"/>
          </a:xfrm>
          <a:prstGeom prst="rect">
            <a:avLst/>
          </a:prstGeom>
          <a:noFill/>
          <a:ln w="9525">
            <a:noFill/>
            <a:miter lim="800000"/>
            <a:headEnd/>
            <a:tailEnd/>
          </a:ln>
        </p:spPr>
        <p:txBody>
          <a:bodyPr>
            <a:spAutoFit/>
          </a:bodyPr>
          <a:lstStyle/>
          <a:p>
            <a:pPr>
              <a:spcBef>
                <a:spcPct val="50000"/>
              </a:spcBef>
            </a:pPr>
            <a:r>
              <a:rPr kumimoji="1" lang="en-US" altLang="zh-CN" sz="3600" b="1">
                <a:solidFill>
                  <a:srgbClr val="003366"/>
                </a:solidFill>
                <a:latin typeface="Times New Roman" pitchFamily="18" charset="0"/>
              </a:rPr>
              <a:t>{ </a:t>
            </a:r>
            <a:r>
              <a:rPr kumimoji="1" lang="en-US" altLang="zh-CN" sz="3600" b="1">
                <a:solidFill>
                  <a:srgbClr val="FF0000"/>
                </a:solidFill>
                <a:latin typeface="Times New Roman" pitchFamily="18" charset="0"/>
              </a:rPr>
              <a:t>81,</a:t>
            </a:r>
            <a:r>
              <a:rPr kumimoji="1" lang="en-US" altLang="zh-CN" sz="3600" b="1">
                <a:solidFill>
                  <a:srgbClr val="003366"/>
                </a:solidFill>
                <a:latin typeface="Times New Roman" pitchFamily="18" charset="0"/>
              </a:rPr>
              <a:t> 73, 49, 64, 36, 27, 40, 55, 12</a:t>
            </a:r>
            <a:r>
              <a:rPr kumimoji="1" lang="en-US" altLang="zh-CN" sz="3600" b="1">
                <a:solidFill>
                  <a:srgbClr val="009999"/>
                </a:solidFill>
                <a:latin typeface="Times New Roman" pitchFamily="18" charset="0"/>
              </a:rPr>
              <a:t>, 98</a:t>
            </a:r>
            <a:r>
              <a:rPr kumimoji="1" lang="en-US" altLang="zh-CN" sz="3600" b="1">
                <a:solidFill>
                  <a:srgbClr val="003366"/>
                </a:solidFill>
                <a:latin typeface="Times New Roman" pitchFamily="18" charset="0"/>
              </a:rPr>
              <a:t> }</a:t>
            </a:r>
            <a:endParaRPr kumimoji="1" lang="en-US" altLang="zh-CN" sz="2400">
              <a:latin typeface="Times New Roman" pitchFamily="18" charset="0"/>
            </a:endParaRPr>
          </a:p>
        </p:txBody>
      </p:sp>
      <p:sp>
        <p:nvSpPr>
          <p:cNvPr id="207885" name="Rectangle 13"/>
          <p:cNvSpPr>
            <a:spLocks noChangeArrowheads="1"/>
          </p:cNvSpPr>
          <p:nvPr/>
        </p:nvSpPr>
        <p:spPr bwMode="auto">
          <a:xfrm>
            <a:off x="1014598" y="117387"/>
            <a:ext cx="7470944" cy="646481"/>
          </a:xfrm>
          <a:prstGeom prst="rect">
            <a:avLst/>
          </a:prstGeom>
          <a:noFill/>
          <a:ln w="9525">
            <a:noFill/>
            <a:miter lim="800000"/>
            <a:headEnd/>
            <a:tailEnd/>
          </a:ln>
        </p:spPr>
        <p:txBody>
          <a:bodyPr wrap="none">
            <a:spAutoFit/>
          </a:bodyPr>
          <a:lstStyle/>
          <a:p>
            <a:r>
              <a:rPr kumimoji="1" lang="en-US" altLang="zh-CN" sz="3600" b="1">
                <a:solidFill>
                  <a:srgbClr val="003366"/>
                </a:solidFill>
                <a:latin typeface="Times New Roman" pitchFamily="18" charset="0"/>
                <a:ea typeface="楷体_GB2312" pitchFamily="49" charset="-122"/>
              </a:rPr>
              <a:t>{ 40, 55, 49, 73, 12, 27, 98, 81, 64, 36 }</a:t>
            </a:r>
            <a:endParaRPr kumimoji="1" lang="en-US" altLang="zh-CN" sz="3600">
              <a:solidFill>
                <a:srgbClr val="0000FF"/>
              </a:solidFill>
              <a:latin typeface="Times New Roman" pitchFamily="18" charset="0"/>
              <a:ea typeface="楷体_GB2312" pitchFamily="49" charset="-122"/>
            </a:endParaRPr>
          </a:p>
        </p:txBody>
      </p:sp>
      <p:sp>
        <p:nvSpPr>
          <p:cNvPr id="13" name="AutoShape 7"/>
          <p:cNvSpPr>
            <a:spLocks noChangeArrowheads="1"/>
          </p:cNvSpPr>
          <p:nvPr/>
        </p:nvSpPr>
        <p:spPr bwMode="auto">
          <a:xfrm>
            <a:off x="4489704" y="4711084"/>
            <a:ext cx="609521" cy="685959"/>
          </a:xfrm>
          <a:prstGeom prst="downArrow">
            <a:avLst>
              <a:gd name="adj1" fmla="val 50000"/>
              <a:gd name="adj2" fmla="val 37500"/>
            </a:avLst>
          </a:prstGeom>
          <a:solidFill>
            <a:schemeClr val="hlink"/>
          </a:solidFill>
          <a:ln w="9525">
            <a:solidFill>
              <a:schemeClr val="tx1"/>
            </a:solidFill>
            <a:miter lim="800000"/>
            <a:headEnd/>
            <a:tailEnd/>
          </a:ln>
        </p:spPr>
        <p:txBody>
          <a:bodyPr vert="eaVert" wrap="none" anchor="ctr"/>
          <a:lstStyle/>
          <a:p>
            <a:endParaRPr kumimoji="1" lang="zh-CN" altLang="en-US" sz="2800">
              <a:solidFill>
                <a:srgbClr val="0000FF"/>
              </a:solidFill>
              <a:latin typeface="Times New Roman" pitchFamily="18" charset="0"/>
            </a:endParaRPr>
          </a:p>
        </p:txBody>
      </p:sp>
      <p:sp>
        <p:nvSpPr>
          <p:cNvPr id="14" name="Text Box 9"/>
          <p:cNvSpPr txBox="1">
            <a:spLocks noChangeArrowheads="1"/>
          </p:cNvSpPr>
          <p:nvPr/>
        </p:nvSpPr>
        <p:spPr bwMode="auto">
          <a:xfrm>
            <a:off x="5181765" y="4679335"/>
            <a:ext cx="4569887" cy="646481"/>
          </a:xfrm>
          <a:prstGeom prst="rect">
            <a:avLst/>
          </a:prstGeom>
          <a:noFill/>
          <a:ln w="9525">
            <a:noFill/>
            <a:miter lim="800000"/>
            <a:headEnd/>
            <a:tailEnd/>
          </a:ln>
        </p:spPr>
        <p:txBody>
          <a:bodyPr wrap="none">
            <a:spAutoFit/>
          </a:bodyPr>
          <a:lstStyle/>
          <a:p>
            <a:r>
              <a:rPr kumimoji="1" lang="en-US" altLang="zh-CN" sz="3600">
                <a:solidFill>
                  <a:srgbClr val="0000FF"/>
                </a:solidFill>
                <a:latin typeface="隶书" pitchFamily="49" charset="-122"/>
                <a:ea typeface="隶书" pitchFamily="49" charset="-122"/>
              </a:rPr>
              <a:t>Exchange 81 with 12</a:t>
            </a:r>
            <a:endParaRPr kumimoji="1" lang="en-US" altLang="zh-CN" sz="2400">
              <a:latin typeface="Times New Roman" pitchFamily="18" charset="0"/>
            </a:endParaRPr>
          </a:p>
        </p:txBody>
      </p:sp>
      <p:sp>
        <p:nvSpPr>
          <p:cNvPr id="16" name="Text Box 12"/>
          <p:cNvSpPr txBox="1">
            <a:spLocks noChangeArrowheads="1"/>
          </p:cNvSpPr>
          <p:nvPr/>
        </p:nvSpPr>
        <p:spPr bwMode="auto">
          <a:xfrm>
            <a:off x="1171210" y="5425624"/>
            <a:ext cx="9925875" cy="641499"/>
          </a:xfrm>
          <a:prstGeom prst="rect">
            <a:avLst/>
          </a:prstGeom>
          <a:noFill/>
          <a:ln w="9525">
            <a:noFill/>
            <a:miter lim="800000"/>
            <a:headEnd/>
            <a:tailEnd/>
          </a:ln>
        </p:spPr>
        <p:txBody>
          <a:bodyPr>
            <a:spAutoFit/>
          </a:bodyPr>
          <a:lstStyle/>
          <a:p>
            <a:pPr>
              <a:spcBef>
                <a:spcPct val="50000"/>
              </a:spcBef>
            </a:pPr>
            <a:r>
              <a:rPr kumimoji="1" lang="en-US" altLang="zh-CN" sz="3600" b="1">
                <a:solidFill>
                  <a:srgbClr val="003366"/>
                </a:solidFill>
                <a:latin typeface="Times New Roman" pitchFamily="18" charset="0"/>
              </a:rPr>
              <a:t>{ </a:t>
            </a:r>
            <a:r>
              <a:rPr kumimoji="1" lang="en-US" altLang="zh-CN" sz="3600" b="1">
                <a:solidFill>
                  <a:srgbClr val="990000"/>
                </a:solidFill>
                <a:latin typeface="Times New Roman" pitchFamily="18" charset="0"/>
              </a:rPr>
              <a:t>12,</a:t>
            </a:r>
            <a:r>
              <a:rPr kumimoji="1" lang="en-US" altLang="zh-CN" sz="3600" b="1">
                <a:solidFill>
                  <a:srgbClr val="003366"/>
                </a:solidFill>
                <a:latin typeface="Times New Roman" pitchFamily="18" charset="0"/>
              </a:rPr>
              <a:t> 73, 49, 64, 36, 27, 40, 55, </a:t>
            </a:r>
            <a:r>
              <a:rPr kumimoji="1" lang="en-US" altLang="zh-CN" sz="3600" b="1">
                <a:solidFill>
                  <a:srgbClr val="009999"/>
                </a:solidFill>
                <a:latin typeface="Times New Roman" pitchFamily="18" charset="0"/>
              </a:rPr>
              <a:t>81, 98</a:t>
            </a:r>
            <a:r>
              <a:rPr kumimoji="1" lang="en-US" altLang="zh-CN" sz="3600" b="1">
                <a:solidFill>
                  <a:srgbClr val="003366"/>
                </a:solidFill>
                <a:latin typeface="Times New Roman" pitchFamily="18" charset="0"/>
              </a:rPr>
              <a:t> }</a:t>
            </a:r>
            <a:endParaRPr kumimoji="1" lang="en-US" altLang="zh-CN" sz="2400">
              <a:latin typeface="Times New Roman" pitchFamily="18" charset="0"/>
            </a:endParaRPr>
          </a:p>
        </p:txBody>
      </p:sp>
      <p:sp>
        <p:nvSpPr>
          <p:cNvPr id="17" name="Text Box 11"/>
          <p:cNvSpPr txBox="1">
            <a:spLocks noChangeArrowheads="1"/>
          </p:cNvSpPr>
          <p:nvPr/>
        </p:nvSpPr>
        <p:spPr bwMode="auto">
          <a:xfrm>
            <a:off x="1382850" y="6067131"/>
            <a:ext cx="7237879" cy="646331"/>
          </a:xfrm>
          <a:prstGeom prst="rect">
            <a:avLst/>
          </a:prstGeom>
          <a:noFill/>
          <a:ln w="9525">
            <a:noFill/>
            <a:miter lim="800000"/>
            <a:headEnd/>
            <a:tailEnd/>
          </a:ln>
        </p:spPr>
        <p:txBody>
          <a:bodyPr wrap="none">
            <a:spAutoFit/>
          </a:bodyPr>
          <a:lstStyle/>
          <a:p>
            <a:r>
              <a:rPr kumimoji="1" lang="en-US" altLang="zh-CN" sz="3600" dirty="0">
                <a:solidFill>
                  <a:srgbClr val="0000FF"/>
                </a:solidFill>
                <a:latin typeface="Times New Roman" pitchFamily="18" charset="0"/>
                <a:ea typeface="隶书" pitchFamily="49" charset="-122"/>
              </a:rPr>
              <a:t>Adjust 12 to     the heap </a:t>
            </a:r>
            <a:r>
              <a:rPr kumimoji="1" lang="en-US" altLang="zh-CN" sz="3600">
                <a:solidFill>
                  <a:srgbClr val="0000FF"/>
                </a:solidFill>
                <a:latin typeface="Times New Roman" pitchFamily="18" charset="0"/>
                <a:ea typeface="隶书" pitchFamily="49" charset="-122"/>
              </a:rPr>
              <a:t>from </a:t>
            </a:r>
            <a:r>
              <a:rPr kumimoji="1" lang="en-US" altLang="zh-CN" sz="3600" smtClean="0">
                <a:solidFill>
                  <a:srgbClr val="0000FF"/>
                </a:solidFill>
                <a:latin typeface="Times New Roman" pitchFamily="18" charset="0"/>
                <a:ea typeface="隶书" pitchFamily="49" charset="-122"/>
              </a:rPr>
              <a:t>73 </a:t>
            </a:r>
            <a:r>
              <a:rPr kumimoji="1" lang="en-US" altLang="zh-CN" sz="3600">
                <a:solidFill>
                  <a:srgbClr val="0000FF"/>
                </a:solidFill>
                <a:latin typeface="Times New Roman" pitchFamily="18" charset="0"/>
                <a:ea typeface="隶书" pitchFamily="49" charset="-122"/>
              </a:rPr>
              <a:t>to </a:t>
            </a:r>
            <a:r>
              <a:rPr kumimoji="1" lang="en-US" altLang="zh-CN" sz="3600" smtClean="0">
                <a:solidFill>
                  <a:srgbClr val="0000FF"/>
                </a:solidFill>
                <a:latin typeface="Times New Roman" pitchFamily="18" charset="0"/>
                <a:ea typeface="隶书" pitchFamily="49" charset="-122"/>
              </a:rPr>
              <a:t>55</a:t>
            </a:r>
            <a:endParaRPr kumimoji="1" lang="en-US" altLang="zh-CN" sz="2400" dirty="0">
              <a:latin typeface="Times New Roman" pitchFamily="18" charset="0"/>
            </a:endParaRPr>
          </a:p>
        </p:txBody>
      </p:sp>
      <p:sp>
        <p:nvSpPr>
          <p:cNvPr id="207883" name="Text Box 11"/>
          <p:cNvSpPr txBox="1">
            <a:spLocks noChangeArrowheads="1"/>
          </p:cNvSpPr>
          <p:nvPr/>
        </p:nvSpPr>
        <p:spPr bwMode="auto">
          <a:xfrm>
            <a:off x="2062758" y="3470740"/>
            <a:ext cx="7236937" cy="646481"/>
          </a:xfrm>
          <a:prstGeom prst="rect">
            <a:avLst/>
          </a:prstGeom>
          <a:noFill/>
          <a:ln w="9525">
            <a:noFill/>
            <a:miter lim="800000"/>
            <a:headEnd/>
            <a:tailEnd/>
          </a:ln>
        </p:spPr>
        <p:txBody>
          <a:bodyPr wrap="none">
            <a:spAutoFit/>
          </a:bodyPr>
          <a:lstStyle/>
          <a:p>
            <a:r>
              <a:rPr kumimoji="1" lang="en-US" altLang="zh-CN" sz="3600" dirty="0" smtClean="0">
                <a:solidFill>
                  <a:srgbClr val="0000FF"/>
                </a:solidFill>
                <a:latin typeface="Times New Roman" pitchFamily="18" charset="0"/>
                <a:ea typeface="隶书" pitchFamily="49" charset="-122"/>
              </a:rPr>
              <a:t>Adjust </a:t>
            </a:r>
            <a:r>
              <a:rPr kumimoji="1" lang="en-US" altLang="zh-CN" sz="3600" dirty="0">
                <a:solidFill>
                  <a:srgbClr val="0000FF"/>
                </a:solidFill>
                <a:latin typeface="Times New Roman" pitchFamily="18" charset="0"/>
                <a:ea typeface="隶书" pitchFamily="49" charset="-122"/>
              </a:rPr>
              <a:t>12 to     the heap from 81 to 64</a:t>
            </a:r>
            <a:endParaRPr kumimoji="1" lang="en-US" altLang="zh-CN" sz="2400" dirty="0">
              <a:latin typeface="Times New Roman" pitchFamily="18" charset="0"/>
            </a:endParaRPr>
          </a:p>
        </p:txBody>
      </p:sp>
    </p:spTree>
    <p:extLst>
      <p:ext uri="{BB962C8B-B14F-4D97-AF65-F5344CB8AC3E}">
        <p14:creationId xmlns:p14="http://schemas.microsoft.com/office/powerpoint/2010/main" val="3420621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885"/>
                                        </p:tgtEl>
                                        <p:attrNameLst>
                                          <p:attrName>style.visibility</p:attrName>
                                        </p:attrNameLst>
                                      </p:cBhvr>
                                      <p:to>
                                        <p:strVal val="visible"/>
                                      </p:to>
                                    </p:set>
                                    <p:animEffect transition="in" filter="wipe(left)">
                                      <p:cBhvr>
                                        <p:cTn id="7" dur="500"/>
                                        <p:tgtEl>
                                          <p:spTgt spid="2078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7877"/>
                                        </p:tgtEl>
                                        <p:attrNameLst>
                                          <p:attrName>style.visibility</p:attrName>
                                        </p:attrNameLst>
                                      </p:cBhvr>
                                      <p:to>
                                        <p:strVal val="visible"/>
                                      </p:to>
                                    </p:set>
                                    <p:animEffect transition="in" filter="wipe(up)">
                                      <p:cBhvr>
                                        <p:cTn id="12" dur="500"/>
                                        <p:tgtEl>
                                          <p:spTgt spid="207877"/>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7876"/>
                                        </p:tgtEl>
                                        <p:attrNameLst>
                                          <p:attrName>style.visibility</p:attrName>
                                        </p:attrNameLst>
                                      </p:cBhvr>
                                      <p:to>
                                        <p:strVal val="visible"/>
                                      </p:to>
                                    </p:set>
                                    <p:animEffect transition="in" filter="wipe(up)">
                                      <p:cBhvr>
                                        <p:cTn id="16" dur="500"/>
                                        <p:tgtEl>
                                          <p:spTgt spid="2078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7878"/>
                                        </p:tgtEl>
                                        <p:attrNameLst>
                                          <p:attrName>style.visibility</p:attrName>
                                        </p:attrNameLst>
                                      </p:cBhvr>
                                      <p:to>
                                        <p:strVal val="visible"/>
                                      </p:to>
                                    </p:set>
                                    <p:animEffect transition="in" filter="wipe(left)">
                                      <p:cBhvr>
                                        <p:cTn id="21" dur="500"/>
                                        <p:tgtEl>
                                          <p:spTgt spid="20787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07881"/>
                                        </p:tgtEl>
                                        <p:attrNameLst>
                                          <p:attrName>style.visibility</p:attrName>
                                        </p:attrNameLst>
                                      </p:cBhvr>
                                      <p:to>
                                        <p:strVal val="visible"/>
                                      </p:to>
                                    </p:set>
                                    <p:animEffect transition="in" filter="wipe(up)">
                                      <p:cBhvr>
                                        <p:cTn id="26" dur="500"/>
                                        <p:tgtEl>
                                          <p:spTgt spid="207881"/>
                                        </p:tgtEl>
                                      </p:cBhvr>
                                    </p:animEffect>
                                  </p:childTnLst>
                                </p:cTn>
                              </p:par>
                            </p:childTnLst>
                          </p:cTn>
                        </p:par>
                        <p:par>
                          <p:cTn id="27" fill="hold" nodeType="afterGroup">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07879"/>
                                        </p:tgtEl>
                                        <p:attrNameLst>
                                          <p:attrName>style.visibility</p:attrName>
                                        </p:attrNameLst>
                                      </p:cBhvr>
                                      <p:to>
                                        <p:strVal val="visible"/>
                                      </p:to>
                                    </p:set>
                                    <p:animEffect transition="in" filter="wipe(up)">
                                      <p:cBhvr>
                                        <p:cTn id="30" dur="500"/>
                                        <p:tgtEl>
                                          <p:spTgt spid="20787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7880"/>
                                        </p:tgtEl>
                                        <p:attrNameLst>
                                          <p:attrName>style.visibility</p:attrName>
                                        </p:attrNameLst>
                                      </p:cBhvr>
                                      <p:to>
                                        <p:strVal val="visible"/>
                                      </p:to>
                                    </p:set>
                                    <p:animEffect transition="in" filter="wipe(left)">
                                      <p:cBhvr>
                                        <p:cTn id="35" dur="500"/>
                                        <p:tgtEl>
                                          <p:spTgt spid="20788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07883"/>
                                        </p:tgtEl>
                                        <p:attrNameLst>
                                          <p:attrName>style.visibility</p:attrName>
                                        </p:attrNameLst>
                                      </p:cBhvr>
                                      <p:to>
                                        <p:strVal val="visible"/>
                                      </p:to>
                                    </p:set>
                                    <p:animEffect transition="in" filter="wipe(up)">
                                      <p:cBhvr>
                                        <p:cTn id="40" dur="500"/>
                                        <p:tgtEl>
                                          <p:spTgt spid="207883"/>
                                        </p:tgtEl>
                                      </p:cBhvr>
                                    </p:animEffect>
                                  </p:childTnLst>
                                </p:cTn>
                              </p:par>
                            </p:childTnLst>
                          </p:cTn>
                        </p:par>
                        <p:par>
                          <p:cTn id="41" fill="hold" nodeType="afterGroup">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207882"/>
                                        </p:tgtEl>
                                        <p:attrNameLst>
                                          <p:attrName>style.visibility</p:attrName>
                                        </p:attrNameLst>
                                      </p:cBhvr>
                                      <p:to>
                                        <p:strVal val="visible"/>
                                      </p:to>
                                    </p:set>
                                    <p:animEffect transition="in" filter="wipe(up)">
                                      <p:cBhvr>
                                        <p:cTn id="44" dur="500"/>
                                        <p:tgtEl>
                                          <p:spTgt spid="20788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7884"/>
                                        </p:tgtEl>
                                        <p:attrNameLst>
                                          <p:attrName>style.visibility</p:attrName>
                                        </p:attrNameLst>
                                      </p:cBhvr>
                                      <p:to>
                                        <p:strVal val="visible"/>
                                      </p:to>
                                    </p:set>
                                    <p:animEffect transition="in" filter="wipe(left)">
                                      <p:cBhvr>
                                        <p:cTn id="49" dur="500"/>
                                        <p:tgtEl>
                                          <p:spTgt spid="20788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up)">
                                      <p:cBhvr>
                                        <p:cTn id="54" dur="500"/>
                                        <p:tgtEl>
                                          <p:spTgt spid="14"/>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up)">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up)">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animBg="1"/>
      <p:bldP spid="207877" grpId="0" autoUpdateAnimBg="0"/>
      <p:bldP spid="207878" grpId="0" autoUpdateAnimBg="0"/>
      <p:bldP spid="207879" grpId="0" animBg="1"/>
      <p:bldP spid="207880" grpId="0" autoUpdateAnimBg="0"/>
      <p:bldP spid="207881" grpId="0" autoUpdateAnimBg="0"/>
      <p:bldP spid="207882" grpId="0" animBg="1"/>
      <p:bldP spid="207884" grpId="0" autoUpdateAnimBg="0"/>
      <p:bldP spid="207885" grpId="0" autoUpdateAnimBg="0"/>
      <p:bldP spid="13" grpId="0" animBg="1"/>
      <p:bldP spid="14" grpId="0" autoUpdateAnimBg="0"/>
      <p:bldP spid="16" grpId="0" autoUpdateAnimBg="0"/>
      <p:bldP spid="17" grpId="0" autoUpdateAnimBg="0"/>
      <p:bldP spid="207883"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a:hlinkClick r:id="rId2" action="ppaction://hlinksldjump"/>
          </p:cNvPr>
          <p:cNvSpPr txBox="1">
            <a:spLocks noChangeArrowheads="1"/>
          </p:cNvSpPr>
          <p:nvPr/>
        </p:nvSpPr>
        <p:spPr bwMode="auto">
          <a:xfrm>
            <a:off x="2721680" y="2080108"/>
            <a:ext cx="4815115" cy="708050"/>
          </a:xfrm>
          <a:prstGeom prst="rect">
            <a:avLst/>
          </a:prstGeom>
          <a:noFill/>
          <a:ln w="9525">
            <a:noFill/>
            <a:miter lim="800000"/>
            <a:headEnd/>
            <a:tailEnd/>
          </a:ln>
        </p:spPr>
        <p:txBody>
          <a:bodyPr wrap="none">
            <a:spAutoFit/>
          </a:bodyPr>
          <a:lstStyle/>
          <a:p>
            <a:r>
              <a:rPr kumimoji="1" lang="zh-CN" altLang="en-US" sz="4000" b="1" dirty="0">
                <a:solidFill>
                  <a:srgbClr val="003366"/>
                </a:solidFill>
                <a:latin typeface="Times New Roman" pitchFamily="18" charset="0"/>
                <a:ea typeface="楷体_GB2312" pitchFamily="49" charset="-122"/>
              </a:rPr>
              <a:t>如何“建初始堆”？</a:t>
            </a:r>
            <a:endParaRPr kumimoji="1" lang="zh-CN" altLang="en-US" sz="4000" dirty="0">
              <a:latin typeface="Times New Roman" pitchFamily="18" charset="0"/>
              <a:ea typeface="楷体_GB2312" pitchFamily="49" charset="-122"/>
            </a:endParaRPr>
          </a:p>
        </p:txBody>
      </p:sp>
      <p:sp>
        <p:nvSpPr>
          <p:cNvPr id="126979" name="Text Box 3"/>
          <p:cNvSpPr txBox="1">
            <a:spLocks noChangeArrowheads="1"/>
          </p:cNvSpPr>
          <p:nvPr/>
        </p:nvSpPr>
        <p:spPr bwMode="auto">
          <a:xfrm>
            <a:off x="1870891" y="620857"/>
            <a:ext cx="5280397" cy="824103"/>
          </a:xfrm>
          <a:prstGeom prst="rect">
            <a:avLst/>
          </a:prstGeom>
          <a:noFill/>
          <a:ln w="9525">
            <a:noFill/>
            <a:miter lim="800000"/>
            <a:headEnd/>
            <a:tailEnd/>
          </a:ln>
        </p:spPr>
        <p:txBody>
          <a:bodyPr>
            <a:spAutoFit/>
          </a:bodyPr>
          <a:lstStyle/>
          <a:p>
            <a:r>
              <a:rPr kumimoji="1" lang="zh-CN" altLang="en-US" sz="4800" b="1">
                <a:solidFill>
                  <a:srgbClr val="008784"/>
                </a:solidFill>
                <a:latin typeface="Times New Roman" pitchFamily="18" charset="0"/>
                <a:ea typeface="楷体_GB2312" pitchFamily="49" charset="-122"/>
              </a:rPr>
              <a:t>两个问题</a:t>
            </a:r>
            <a:r>
              <a:rPr kumimoji="1" lang="en-US" altLang="zh-CN" sz="4800" b="1">
                <a:solidFill>
                  <a:srgbClr val="008784"/>
                </a:solidFill>
                <a:latin typeface="Times New Roman" pitchFamily="18" charset="0"/>
                <a:ea typeface="楷体_GB2312" pitchFamily="49" charset="-122"/>
              </a:rPr>
              <a:t>:</a:t>
            </a:r>
            <a:endParaRPr kumimoji="1" lang="en-US" altLang="zh-CN" sz="4800">
              <a:latin typeface="Times New Roman" pitchFamily="18" charset="0"/>
              <a:ea typeface="楷体_GB2312" pitchFamily="49" charset="-122"/>
            </a:endParaRPr>
          </a:p>
        </p:txBody>
      </p:sp>
      <p:sp>
        <p:nvSpPr>
          <p:cNvPr id="126980" name="Text Box 4">
            <a:hlinkClick r:id="" action="ppaction://hlinkshowjump?jump=nextslide"/>
          </p:cNvPr>
          <p:cNvSpPr txBox="1">
            <a:spLocks noChangeArrowheads="1"/>
          </p:cNvSpPr>
          <p:nvPr/>
        </p:nvSpPr>
        <p:spPr bwMode="auto">
          <a:xfrm>
            <a:off x="2819039" y="3159856"/>
            <a:ext cx="4300617" cy="708050"/>
          </a:xfrm>
          <a:prstGeom prst="rect">
            <a:avLst/>
          </a:prstGeom>
          <a:noFill/>
          <a:ln w="9525">
            <a:noFill/>
            <a:miter lim="800000"/>
            <a:headEnd/>
            <a:tailEnd/>
          </a:ln>
        </p:spPr>
        <p:txBody>
          <a:bodyPr wrap="none">
            <a:spAutoFit/>
          </a:bodyPr>
          <a:lstStyle/>
          <a:p>
            <a:r>
              <a:rPr kumimoji="1" lang="zh-CN" altLang="en-US" sz="4000" b="1" dirty="0">
                <a:solidFill>
                  <a:srgbClr val="003366"/>
                </a:solidFill>
                <a:latin typeface="Times New Roman" pitchFamily="18" charset="0"/>
                <a:ea typeface="楷体_GB2312" pitchFamily="49" charset="-122"/>
              </a:rPr>
              <a:t>如何</a:t>
            </a:r>
            <a:r>
              <a:rPr kumimoji="1" lang="zh-CN" altLang="en-US" sz="4000" b="1" dirty="0" smtClean="0">
                <a:solidFill>
                  <a:srgbClr val="003366"/>
                </a:solidFill>
                <a:latin typeface="Times New Roman" pitchFamily="18" charset="0"/>
                <a:ea typeface="楷体_GB2312" pitchFamily="49" charset="-122"/>
              </a:rPr>
              <a:t>“调整堆”</a:t>
            </a:r>
            <a:r>
              <a:rPr kumimoji="1" lang="zh-CN" altLang="en-US" sz="4000" b="1" dirty="0">
                <a:solidFill>
                  <a:srgbClr val="003366"/>
                </a:solidFill>
                <a:latin typeface="Times New Roman" pitchFamily="18" charset="0"/>
                <a:ea typeface="楷体_GB2312" pitchFamily="49" charset="-122"/>
              </a:rPr>
              <a:t>？</a:t>
            </a:r>
            <a:endParaRPr kumimoji="1" lang="zh-CN" altLang="en-US" sz="4000" b="1" dirty="0">
              <a:latin typeface="Times New Roman" pitchFamily="18" charset="0"/>
              <a:ea typeface="楷体_GB2312" pitchFamily="49" charset="-122"/>
            </a:endParaRPr>
          </a:p>
        </p:txBody>
      </p:sp>
    </p:spTree>
    <p:extLst>
      <p:ext uri="{BB962C8B-B14F-4D97-AF65-F5344CB8AC3E}">
        <p14:creationId xmlns:p14="http://schemas.microsoft.com/office/powerpoint/2010/main" val="19900933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126979"/>
                                        </p:tgtEl>
                                        <p:attrNameLst>
                                          <p:attrName>style.visibility</p:attrName>
                                        </p:attrNameLst>
                                      </p:cBhvr>
                                      <p:to>
                                        <p:strVal val="visible"/>
                                      </p:to>
                                    </p:set>
                                    <p:animEffect transition="in" filter="wipe(left)">
                                      <p:cBhvr>
                                        <p:cTn id="7" dur="300"/>
                                        <p:tgtEl>
                                          <p:spTgt spid="1269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26978"/>
                                        </p:tgtEl>
                                        <p:attrNameLst>
                                          <p:attrName>style.visibility</p:attrName>
                                        </p:attrNameLst>
                                      </p:cBhvr>
                                      <p:to>
                                        <p:strVal val="visible"/>
                                      </p:to>
                                    </p:set>
                                    <p:animEffect transition="in" filter="wipe(left)">
                                      <p:cBhvr>
                                        <p:cTn id="12" dur="300"/>
                                        <p:tgtEl>
                                          <p:spTgt spid="1269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126980"/>
                                        </p:tgtEl>
                                        <p:attrNameLst>
                                          <p:attrName>style.visibility</p:attrName>
                                        </p:attrNameLst>
                                      </p:cBhvr>
                                      <p:to>
                                        <p:strVal val="visible"/>
                                      </p:to>
                                    </p:set>
                                    <p:animEffect transition="in" filter="wipe(left)">
                                      <p:cBhvr>
                                        <p:cTn id="17" dur="300"/>
                                        <p:tgtEl>
                                          <p:spTgt spid="126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utoUpdateAnimBg="0"/>
      <p:bldP spid="126979" grpId="0" autoUpdateAnimBg="0"/>
      <p:bldP spid="126980"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Oval 2"/>
          <p:cNvSpPr>
            <a:spLocks noChangeArrowheads="1"/>
          </p:cNvSpPr>
          <p:nvPr/>
        </p:nvSpPr>
        <p:spPr bwMode="auto">
          <a:xfrm>
            <a:off x="6554464" y="1332222"/>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98</a:t>
            </a:r>
            <a:endParaRPr kumimoji="1" lang="en-US" altLang="zh-CN" sz="2400">
              <a:latin typeface="Times New Roman" pitchFamily="18" charset="0"/>
            </a:endParaRPr>
          </a:p>
        </p:txBody>
      </p:sp>
      <p:sp>
        <p:nvSpPr>
          <p:cNvPr id="128003" name="Oval 3"/>
          <p:cNvSpPr>
            <a:spLocks noChangeArrowheads="1"/>
          </p:cNvSpPr>
          <p:nvPr/>
        </p:nvSpPr>
        <p:spPr bwMode="auto">
          <a:xfrm>
            <a:off x="4019028" y="2094398"/>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81</a:t>
            </a:r>
            <a:endParaRPr kumimoji="1" lang="en-US" altLang="zh-CN" sz="3200" b="1">
              <a:latin typeface="Times New Roman" pitchFamily="18" charset="0"/>
            </a:endParaRPr>
          </a:p>
        </p:txBody>
      </p:sp>
      <p:sp>
        <p:nvSpPr>
          <p:cNvPr id="128004" name="Oval 4"/>
          <p:cNvSpPr>
            <a:spLocks noChangeArrowheads="1"/>
          </p:cNvSpPr>
          <p:nvPr/>
        </p:nvSpPr>
        <p:spPr bwMode="auto">
          <a:xfrm>
            <a:off x="9500480" y="2094398"/>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49</a:t>
            </a:r>
            <a:endParaRPr kumimoji="1" lang="en-US" altLang="zh-CN" sz="2400">
              <a:latin typeface="Times New Roman" pitchFamily="18" charset="0"/>
            </a:endParaRPr>
          </a:p>
        </p:txBody>
      </p:sp>
      <p:sp>
        <p:nvSpPr>
          <p:cNvPr id="128005" name="Oval 5"/>
          <p:cNvSpPr>
            <a:spLocks noChangeArrowheads="1"/>
          </p:cNvSpPr>
          <p:nvPr/>
        </p:nvSpPr>
        <p:spPr bwMode="auto">
          <a:xfrm>
            <a:off x="2190466" y="2856574"/>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73</a:t>
            </a:r>
            <a:endParaRPr kumimoji="1" lang="en-US" altLang="zh-CN" sz="2400">
              <a:latin typeface="Times New Roman" pitchFamily="18" charset="0"/>
            </a:endParaRPr>
          </a:p>
        </p:txBody>
      </p:sp>
      <p:sp>
        <p:nvSpPr>
          <p:cNvPr id="128007" name="Oval 7"/>
          <p:cNvSpPr>
            <a:spLocks noChangeArrowheads="1"/>
          </p:cNvSpPr>
          <p:nvPr/>
        </p:nvSpPr>
        <p:spPr bwMode="auto">
          <a:xfrm>
            <a:off x="1532268" y="3618751"/>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a:solidFill>
                  <a:schemeClr val="accent2"/>
                </a:solidFill>
                <a:latin typeface="Times New Roman" pitchFamily="18" charset="0"/>
              </a:rPr>
              <a:t>55</a:t>
            </a:r>
            <a:endParaRPr kumimoji="1" lang="en-US" altLang="zh-CN" sz="2400">
              <a:latin typeface="Times New Roman" pitchFamily="18" charset="0"/>
            </a:endParaRPr>
          </a:p>
        </p:txBody>
      </p:sp>
      <p:sp>
        <p:nvSpPr>
          <p:cNvPr id="128008" name="Oval 8"/>
          <p:cNvSpPr>
            <a:spLocks noChangeArrowheads="1"/>
          </p:cNvSpPr>
          <p:nvPr/>
        </p:nvSpPr>
        <p:spPr bwMode="auto">
          <a:xfrm>
            <a:off x="3335433" y="3618751"/>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64</a:t>
            </a:r>
            <a:endParaRPr kumimoji="1" lang="en-US" altLang="zh-CN" sz="2400">
              <a:latin typeface="Times New Roman" pitchFamily="18" charset="0"/>
            </a:endParaRPr>
          </a:p>
        </p:txBody>
      </p:sp>
      <p:sp>
        <p:nvSpPr>
          <p:cNvPr id="128009" name="Oval 9"/>
          <p:cNvSpPr>
            <a:spLocks noChangeArrowheads="1"/>
          </p:cNvSpPr>
          <p:nvPr/>
        </p:nvSpPr>
        <p:spPr bwMode="auto">
          <a:xfrm>
            <a:off x="4831722" y="3618751"/>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12</a:t>
            </a:r>
            <a:endParaRPr kumimoji="1" lang="en-US" altLang="zh-CN" sz="2400">
              <a:latin typeface="Times New Roman" pitchFamily="18" charset="0"/>
            </a:endParaRPr>
          </a:p>
        </p:txBody>
      </p:sp>
      <p:sp>
        <p:nvSpPr>
          <p:cNvPr id="128010" name="Oval 10"/>
          <p:cNvSpPr>
            <a:spLocks noChangeArrowheads="1"/>
          </p:cNvSpPr>
          <p:nvPr/>
        </p:nvSpPr>
        <p:spPr bwMode="auto">
          <a:xfrm>
            <a:off x="5746003" y="2856574"/>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36</a:t>
            </a:r>
            <a:endParaRPr kumimoji="1" lang="en-US" altLang="zh-CN" sz="3200" b="1">
              <a:solidFill>
                <a:srgbClr val="009999"/>
              </a:solidFill>
              <a:latin typeface="Times New Roman" pitchFamily="18" charset="0"/>
            </a:endParaRPr>
          </a:p>
        </p:txBody>
      </p:sp>
      <p:sp>
        <p:nvSpPr>
          <p:cNvPr id="128011" name="Oval 11"/>
          <p:cNvSpPr>
            <a:spLocks noChangeArrowheads="1"/>
          </p:cNvSpPr>
          <p:nvPr/>
        </p:nvSpPr>
        <p:spPr bwMode="auto">
          <a:xfrm>
            <a:off x="7919536" y="2966137"/>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27</a:t>
            </a:r>
            <a:endParaRPr kumimoji="1" lang="en-US" altLang="zh-CN" sz="2400">
              <a:latin typeface="Times New Roman" pitchFamily="18" charset="0"/>
            </a:endParaRPr>
          </a:p>
        </p:txBody>
      </p:sp>
      <p:sp>
        <p:nvSpPr>
          <p:cNvPr id="128012" name="Oval 12"/>
          <p:cNvSpPr>
            <a:spLocks noChangeArrowheads="1"/>
          </p:cNvSpPr>
          <p:nvPr/>
        </p:nvSpPr>
        <p:spPr bwMode="auto">
          <a:xfrm>
            <a:off x="10990420" y="3110633"/>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40</a:t>
            </a:r>
            <a:endParaRPr kumimoji="1" lang="en-US" altLang="zh-CN" sz="3200" b="1">
              <a:solidFill>
                <a:srgbClr val="009999"/>
              </a:solidFill>
              <a:latin typeface="Times New Roman" pitchFamily="18" charset="0"/>
            </a:endParaRPr>
          </a:p>
        </p:txBody>
      </p:sp>
      <p:sp>
        <p:nvSpPr>
          <p:cNvPr id="128013" name="Line 13"/>
          <p:cNvSpPr>
            <a:spLocks noChangeShapeType="1"/>
          </p:cNvSpPr>
          <p:nvPr/>
        </p:nvSpPr>
        <p:spPr bwMode="auto">
          <a:xfrm flipH="1">
            <a:off x="4943889" y="1597396"/>
            <a:ext cx="1726975" cy="576396"/>
          </a:xfrm>
          <a:prstGeom prst="line">
            <a:avLst/>
          </a:prstGeom>
          <a:noFill/>
          <a:ln w="9525">
            <a:solidFill>
              <a:srgbClr val="003366"/>
            </a:solidFill>
            <a:round/>
            <a:headEnd/>
            <a:tailEnd/>
          </a:ln>
        </p:spPr>
        <p:txBody>
          <a:bodyPr wrap="none" anchor="ctr"/>
          <a:lstStyle/>
          <a:p>
            <a:endParaRPr lang="zh-CN" altLang="en-US"/>
          </a:p>
        </p:txBody>
      </p:sp>
      <p:sp>
        <p:nvSpPr>
          <p:cNvPr id="128014" name="Line 14"/>
          <p:cNvSpPr>
            <a:spLocks noChangeShapeType="1"/>
          </p:cNvSpPr>
          <p:nvPr/>
        </p:nvSpPr>
        <p:spPr bwMode="auto">
          <a:xfrm>
            <a:off x="7367158" y="1637092"/>
            <a:ext cx="2539669" cy="457306"/>
          </a:xfrm>
          <a:prstGeom prst="line">
            <a:avLst/>
          </a:prstGeom>
          <a:noFill/>
          <a:ln w="9525">
            <a:solidFill>
              <a:srgbClr val="003366"/>
            </a:solidFill>
            <a:round/>
            <a:headEnd/>
            <a:tailEnd/>
          </a:ln>
        </p:spPr>
        <p:txBody>
          <a:bodyPr wrap="none" anchor="ctr"/>
          <a:lstStyle/>
          <a:p>
            <a:endParaRPr lang="zh-CN" altLang="en-US"/>
          </a:p>
        </p:txBody>
      </p:sp>
      <p:sp>
        <p:nvSpPr>
          <p:cNvPr id="128015" name="Line 15"/>
          <p:cNvSpPr>
            <a:spLocks noChangeShapeType="1"/>
          </p:cNvSpPr>
          <p:nvPr/>
        </p:nvSpPr>
        <p:spPr bwMode="auto">
          <a:xfrm flipH="1">
            <a:off x="2596813" y="2323051"/>
            <a:ext cx="1422215" cy="533524"/>
          </a:xfrm>
          <a:prstGeom prst="line">
            <a:avLst/>
          </a:prstGeom>
          <a:noFill/>
          <a:ln w="9525">
            <a:solidFill>
              <a:srgbClr val="003366"/>
            </a:solidFill>
            <a:round/>
            <a:headEnd/>
            <a:tailEnd/>
          </a:ln>
        </p:spPr>
        <p:txBody>
          <a:bodyPr wrap="none" anchor="ctr"/>
          <a:lstStyle/>
          <a:p>
            <a:endParaRPr lang="zh-CN" altLang="en-US"/>
          </a:p>
        </p:txBody>
      </p:sp>
      <p:sp>
        <p:nvSpPr>
          <p:cNvPr id="128016" name="Line 16"/>
          <p:cNvSpPr>
            <a:spLocks noChangeShapeType="1"/>
          </p:cNvSpPr>
          <p:nvPr/>
        </p:nvSpPr>
        <p:spPr bwMode="auto">
          <a:xfrm>
            <a:off x="4933309" y="2323051"/>
            <a:ext cx="1219041" cy="533524"/>
          </a:xfrm>
          <a:prstGeom prst="line">
            <a:avLst/>
          </a:prstGeom>
          <a:noFill/>
          <a:ln w="9525">
            <a:solidFill>
              <a:srgbClr val="003366"/>
            </a:solidFill>
            <a:round/>
            <a:headEnd/>
            <a:tailEnd/>
          </a:ln>
        </p:spPr>
        <p:txBody>
          <a:bodyPr wrap="none" anchor="ctr"/>
          <a:lstStyle/>
          <a:p>
            <a:endParaRPr lang="zh-CN" altLang="en-US"/>
          </a:p>
        </p:txBody>
      </p:sp>
      <p:sp>
        <p:nvSpPr>
          <p:cNvPr id="128017" name="Line 17"/>
          <p:cNvSpPr>
            <a:spLocks noChangeShapeType="1"/>
          </p:cNvSpPr>
          <p:nvPr/>
        </p:nvSpPr>
        <p:spPr bwMode="auto">
          <a:xfrm flipH="1">
            <a:off x="8590439" y="2389741"/>
            <a:ext cx="960842" cy="647850"/>
          </a:xfrm>
          <a:prstGeom prst="line">
            <a:avLst/>
          </a:prstGeom>
          <a:noFill/>
          <a:ln w="9525">
            <a:solidFill>
              <a:srgbClr val="003366"/>
            </a:solidFill>
            <a:round/>
            <a:headEnd/>
            <a:tailEnd/>
          </a:ln>
        </p:spPr>
        <p:txBody>
          <a:bodyPr wrap="none" anchor="ctr"/>
          <a:lstStyle/>
          <a:p>
            <a:endParaRPr lang="zh-CN" altLang="en-US"/>
          </a:p>
        </p:txBody>
      </p:sp>
      <p:sp>
        <p:nvSpPr>
          <p:cNvPr id="128018" name="Line 18"/>
          <p:cNvSpPr>
            <a:spLocks noChangeShapeType="1"/>
          </p:cNvSpPr>
          <p:nvPr/>
        </p:nvSpPr>
        <p:spPr bwMode="auto">
          <a:xfrm>
            <a:off x="10414761" y="2389751"/>
            <a:ext cx="1056079" cy="720892"/>
          </a:xfrm>
          <a:prstGeom prst="line">
            <a:avLst/>
          </a:prstGeom>
          <a:noFill/>
          <a:ln w="9525">
            <a:solidFill>
              <a:srgbClr val="003366"/>
            </a:solidFill>
            <a:round/>
            <a:headEnd/>
            <a:tailEnd/>
          </a:ln>
        </p:spPr>
        <p:txBody>
          <a:bodyPr wrap="none" anchor="ctr"/>
          <a:lstStyle/>
          <a:p>
            <a:endParaRPr lang="zh-CN" altLang="en-US"/>
          </a:p>
        </p:txBody>
      </p:sp>
      <p:sp>
        <p:nvSpPr>
          <p:cNvPr id="128019" name="Line 19"/>
          <p:cNvSpPr>
            <a:spLocks noChangeShapeType="1"/>
          </p:cNvSpPr>
          <p:nvPr/>
        </p:nvSpPr>
        <p:spPr bwMode="auto">
          <a:xfrm flipH="1">
            <a:off x="1682532" y="3085227"/>
            <a:ext cx="507934" cy="533524"/>
          </a:xfrm>
          <a:prstGeom prst="line">
            <a:avLst/>
          </a:prstGeom>
          <a:noFill/>
          <a:ln w="9525">
            <a:solidFill>
              <a:srgbClr val="003366"/>
            </a:solidFill>
            <a:round/>
            <a:headEnd/>
            <a:tailEnd/>
          </a:ln>
        </p:spPr>
        <p:txBody>
          <a:bodyPr wrap="none" anchor="ctr"/>
          <a:lstStyle/>
          <a:p>
            <a:endParaRPr lang="zh-CN" altLang="en-US"/>
          </a:p>
        </p:txBody>
      </p:sp>
      <p:sp>
        <p:nvSpPr>
          <p:cNvPr id="128020" name="Line 20"/>
          <p:cNvSpPr>
            <a:spLocks noChangeShapeType="1"/>
          </p:cNvSpPr>
          <p:nvPr/>
        </p:nvSpPr>
        <p:spPr bwMode="auto">
          <a:xfrm>
            <a:off x="3104747" y="3085237"/>
            <a:ext cx="590472" cy="528759"/>
          </a:xfrm>
          <a:prstGeom prst="line">
            <a:avLst/>
          </a:prstGeom>
          <a:noFill/>
          <a:ln w="9525">
            <a:solidFill>
              <a:srgbClr val="003366"/>
            </a:solidFill>
            <a:round/>
            <a:headEnd/>
            <a:tailEnd/>
          </a:ln>
        </p:spPr>
        <p:txBody>
          <a:bodyPr wrap="none" anchor="ctr"/>
          <a:lstStyle/>
          <a:p>
            <a:endParaRPr lang="zh-CN" altLang="en-US"/>
          </a:p>
        </p:txBody>
      </p:sp>
      <p:sp>
        <p:nvSpPr>
          <p:cNvPr id="128021" name="Line 21"/>
          <p:cNvSpPr>
            <a:spLocks noChangeShapeType="1"/>
          </p:cNvSpPr>
          <p:nvPr/>
        </p:nvSpPr>
        <p:spPr bwMode="auto">
          <a:xfrm flipH="1">
            <a:off x="5238069" y="3085227"/>
            <a:ext cx="507934" cy="533524"/>
          </a:xfrm>
          <a:prstGeom prst="line">
            <a:avLst/>
          </a:prstGeom>
          <a:noFill/>
          <a:ln w="9525">
            <a:solidFill>
              <a:srgbClr val="003366"/>
            </a:solidFill>
            <a:round/>
            <a:headEnd/>
            <a:tailEnd/>
          </a:ln>
        </p:spPr>
        <p:txBody>
          <a:bodyPr wrap="none" anchor="ctr"/>
          <a:lstStyle/>
          <a:p>
            <a:endParaRPr lang="zh-CN" altLang="en-US"/>
          </a:p>
        </p:txBody>
      </p:sp>
      <p:sp>
        <p:nvSpPr>
          <p:cNvPr id="128023" name="Text Box 23"/>
          <p:cNvSpPr txBox="1">
            <a:spLocks noChangeArrowheads="1"/>
          </p:cNvSpPr>
          <p:nvPr/>
        </p:nvSpPr>
        <p:spPr bwMode="auto">
          <a:xfrm>
            <a:off x="1775654" y="549405"/>
            <a:ext cx="1264925" cy="646481"/>
          </a:xfrm>
          <a:prstGeom prst="rect">
            <a:avLst/>
          </a:prstGeom>
          <a:noFill/>
          <a:ln w="9525">
            <a:noFill/>
            <a:miter lim="800000"/>
            <a:headEnd/>
            <a:tailEnd/>
          </a:ln>
        </p:spPr>
        <p:txBody>
          <a:bodyPr wrap="none">
            <a:spAutoFit/>
          </a:bodyPr>
          <a:lstStyle/>
          <a:p>
            <a:r>
              <a:rPr kumimoji="1" lang="zh-CN" altLang="en-US" sz="3600" b="1">
                <a:solidFill>
                  <a:srgbClr val="990000"/>
                </a:solidFill>
                <a:latin typeface="Times New Roman" pitchFamily="18" charset="0"/>
                <a:ea typeface="隶书" pitchFamily="49" charset="-122"/>
              </a:rPr>
              <a:t>例如</a:t>
            </a:r>
            <a:r>
              <a:rPr kumimoji="1" lang="en-US" altLang="zh-CN" sz="3600" b="1">
                <a:solidFill>
                  <a:srgbClr val="990000"/>
                </a:solidFill>
                <a:latin typeface="Times New Roman" pitchFamily="18" charset="0"/>
                <a:ea typeface="隶书" pitchFamily="49" charset="-122"/>
              </a:rPr>
              <a:t>:</a:t>
            </a:r>
            <a:endParaRPr kumimoji="1" lang="en-US" altLang="zh-CN" sz="3600">
              <a:latin typeface="Times New Roman" pitchFamily="18" charset="0"/>
              <a:ea typeface="隶书" pitchFamily="49" charset="-122"/>
            </a:endParaRPr>
          </a:p>
        </p:txBody>
      </p:sp>
      <p:sp>
        <p:nvSpPr>
          <p:cNvPr id="128024" name="Rectangle 24"/>
          <p:cNvSpPr>
            <a:spLocks noChangeArrowheads="1"/>
          </p:cNvSpPr>
          <p:nvPr/>
        </p:nvSpPr>
        <p:spPr bwMode="auto">
          <a:xfrm>
            <a:off x="8975621" y="3758491"/>
            <a:ext cx="2037472" cy="646481"/>
          </a:xfrm>
          <a:prstGeom prst="rect">
            <a:avLst/>
          </a:prstGeom>
          <a:noFill/>
          <a:ln w="9525">
            <a:noFill/>
            <a:miter lim="800000"/>
            <a:headEnd/>
            <a:tailEnd/>
          </a:ln>
        </p:spPr>
        <p:txBody>
          <a:bodyPr wrap="none">
            <a:spAutoFit/>
          </a:bodyPr>
          <a:lstStyle/>
          <a:p>
            <a:r>
              <a:rPr kumimoji="1" lang="zh-CN" altLang="en-US" sz="3600" b="1">
                <a:solidFill>
                  <a:srgbClr val="990000"/>
                </a:solidFill>
                <a:latin typeface="Times New Roman" pitchFamily="18" charset="0"/>
                <a:ea typeface="楷体_GB2312" pitchFamily="49" charset="-122"/>
              </a:rPr>
              <a:t>是大顶堆</a:t>
            </a:r>
            <a:endParaRPr kumimoji="1" lang="zh-CN" altLang="en-US" sz="4000">
              <a:latin typeface="Times New Roman" pitchFamily="18" charset="0"/>
              <a:ea typeface="楷体_GB2312" pitchFamily="49" charset="-122"/>
            </a:endParaRPr>
          </a:p>
        </p:txBody>
      </p:sp>
      <p:sp>
        <p:nvSpPr>
          <p:cNvPr id="128025" name="Oval 25"/>
          <p:cNvSpPr>
            <a:spLocks noChangeArrowheads="1"/>
          </p:cNvSpPr>
          <p:nvPr/>
        </p:nvSpPr>
        <p:spPr bwMode="auto">
          <a:xfrm>
            <a:off x="6554464" y="1332222"/>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rgbClr val="990000"/>
                </a:solidFill>
                <a:latin typeface="Times New Roman" pitchFamily="18" charset="0"/>
              </a:rPr>
              <a:t>12</a:t>
            </a:r>
            <a:endParaRPr kumimoji="1" lang="en-US" altLang="zh-CN" sz="2400">
              <a:latin typeface="Times New Roman" pitchFamily="18" charset="0"/>
            </a:endParaRPr>
          </a:p>
        </p:txBody>
      </p:sp>
      <p:sp>
        <p:nvSpPr>
          <p:cNvPr id="128026" name="Text Box 26"/>
          <p:cNvSpPr txBox="1">
            <a:spLocks noChangeArrowheads="1"/>
          </p:cNvSpPr>
          <p:nvPr/>
        </p:nvSpPr>
        <p:spPr bwMode="auto">
          <a:xfrm>
            <a:off x="1775654" y="4766783"/>
            <a:ext cx="10080371" cy="584910"/>
          </a:xfrm>
          <a:prstGeom prst="rect">
            <a:avLst/>
          </a:prstGeom>
          <a:noFill/>
          <a:ln w="9525">
            <a:noFill/>
            <a:miter lim="800000"/>
            <a:headEnd/>
            <a:tailEnd/>
          </a:ln>
        </p:spPr>
        <p:txBody>
          <a:bodyPr>
            <a:spAutoFit/>
          </a:bodyPr>
          <a:lstStyle/>
          <a:p>
            <a:r>
              <a:rPr kumimoji="1" lang="zh-CN" altLang="en-US" sz="3200">
                <a:solidFill>
                  <a:srgbClr val="003366"/>
                </a:solidFill>
                <a:latin typeface="Times New Roman" pitchFamily="18" charset="0"/>
                <a:ea typeface="隶书" pitchFamily="49" charset="-122"/>
              </a:rPr>
              <a:t>但在 </a:t>
            </a:r>
            <a:r>
              <a:rPr kumimoji="1" lang="en-US" altLang="zh-CN" sz="3200">
                <a:solidFill>
                  <a:srgbClr val="003366"/>
                </a:solidFill>
                <a:latin typeface="Times New Roman" pitchFamily="18" charset="0"/>
                <a:ea typeface="隶书" pitchFamily="49" charset="-122"/>
              </a:rPr>
              <a:t>98 </a:t>
            </a:r>
            <a:r>
              <a:rPr kumimoji="1" lang="zh-CN" altLang="en-US" sz="3200">
                <a:solidFill>
                  <a:srgbClr val="003366"/>
                </a:solidFill>
                <a:latin typeface="Times New Roman" pitchFamily="18" charset="0"/>
                <a:ea typeface="隶书" pitchFamily="49" charset="-122"/>
              </a:rPr>
              <a:t>和 </a:t>
            </a:r>
            <a:r>
              <a:rPr kumimoji="1" lang="en-US" altLang="zh-CN" sz="3200">
                <a:solidFill>
                  <a:srgbClr val="003366"/>
                </a:solidFill>
                <a:latin typeface="Times New Roman" pitchFamily="18" charset="0"/>
                <a:ea typeface="隶书" pitchFamily="49" charset="-122"/>
              </a:rPr>
              <a:t>12 </a:t>
            </a:r>
            <a:r>
              <a:rPr kumimoji="1" lang="zh-CN" altLang="en-US" sz="3200">
                <a:solidFill>
                  <a:srgbClr val="003366"/>
                </a:solidFill>
                <a:latin typeface="Times New Roman" pitchFamily="18" charset="0"/>
                <a:ea typeface="隶书" pitchFamily="49" charset="-122"/>
              </a:rPr>
              <a:t>进行互换之后，它就</a:t>
            </a:r>
            <a:r>
              <a:rPr kumimoji="1" lang="zh-CN" altLang="en-US" sz="3200" b="1">
                <a:solidFill>
                  <a:srgbClr val="003366"/>
                </a:solidFill>
                <a:latin typeface="Times New Roman" pitchFamily="18" charset="0"/>
                <a:ea typeface="隶书" pitchFamily="49" charset="-122"/>
              </a:rPr>
              <a:t>不</a:t>
            </a:r>
            <a:r>
              <a:rPr kumimoji="1" lang="zh-CN" altLang="en-US" sz="3200">
                <a:solidFill>
                  <a:srgbClr val="003366"/>
                </a:solidFill>
                <a:latin typeface="Times New Roman" pitchFamily="18" charset="0"/>
                <a:ea typeface="隶书" pitchFamily="49" charset="-122"/>
              </a:rPr>
              <a:t>是堆了，</a:t>
            </a:r>
            <a:endParaRPr kumimoji="1" lang="zh-CN" altLang="en-US" sz="3200">
              <a:latin typeface="Times New Roman" pitchFamily="18" charset="0"/>
            </a:endParaRPr>
          </a:p>
        </p:txBody>
      </p:sp>
      <p:sp>
        <p:nvSpPr>
          <p:cNvPr id="128028" name="Text Box 28"/>
          <p:cNvSpPr txBox="1">
            <a:spLocks noChangeArrowheads="1"/>
          </p:cNvSpPr>
          <p:nvPr/>
        </p:nvSpPr>
        <p:spPr bwMode="auto">
          <a:xfrm>
            <a:off x="2734378" y="5271729"/>
            <a:ext cx="6647109" cy="646481"/>
          </a:xfrm>
          <a:prstGeom prst="rect">
            <a:avLst/>
          </a:prstGeom>
          <a:noFill/>
          <a:ln w="9525">
            <a:noFill/>
            <a:miter lim="800000"/>
            <a:headEnd/>
            <a:tailEnd/>
          </a:ln>
        </p:spPr>
        <p:txBody>
          <a:bodyPr wrap="none">
            <a:spAutoFit/>
          </a:bodyPr>
          <a:lstStyle/>
          <a:p>
            <a:r>
              <a:rPr kumimoji="1" lang="zh-CN" altLang="en-US" sz="3600" dirty="0">
                <a:solidFill>
                  <a:srgbClr val="0000FF"/>
                </a:solidFill>
                <a:latin typeface="Times New Roman" pitchFamily="18" charset="0"/>
                <a:ea typeface="楷体_GB2312" pitchFamily="49" charset="-122"/>
              </a:rPr>
              <a:t>因此，需要对它进行</a:t>
            </a:r>
            <a:r>
              <a:rPr kumimoji="1" lang="zh-CN" altLang="en-US" sz="3600" dirty="0" smtClean="0">
                <a:solidFill>
                  <a:srgbClr val="0000FF"/>
                </a:solidFill>
                <a:latin typeface="Times New Roman" pitchFamily="18" charset="0"/>
                <a:ea typeface="楷体_GB2312" pitchFamily="49" charset="-122"/>
              </a:rPr>
              <a:t>“调整”</a:t>
            </a:r>
            <a:r>
              <a:rPr kumimoji="1" lang="zh-CN" altLang="en-US" sz="3600" dirty="0">
                <a:solidFill>
                  <a:srgbClr val="0000FF"/>
                </a:solidFill>
                <a:latin typeface="Times New Roman" pitchFamily="18" charset="0"/>
                <a:ea typeface="楷体_GB2312" pitchFamily="49" charset="-122"/>
              </a:rPr>
              <a:t>。</a:t>
            </a:r>
            <a:endParaRPr kumimoji="1" lang="zh-CN" altLang="en-US" sz="3600" dirty="0">
              <a:latin typeface="Times New Roman" pitchFamily="18" charset="0"/>
              <a:ea typeface="楷体_GB2312" pitchFamily="49" charset="-122"/>
            </a:endParaRPr>
          </a:p>
        </p:txBody>
      </p:sp>
      <p:sp>
        <p:nvSpPr>
          <p:cNvPr id="128029" name="Oval 29"/>
          <p:cNvSpPr>
            <a:spLocks noChangeArrowheads="1"/>
          </p:cNvSpPr>
          <p:nvPr/>
        </p:nvSpPr>
        <p:spPr bwMode="auto">
          <a:xfrm>
            <a:off x="4831722" y="3618751"/>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chemeClr val="accent2"/>
                </a:solidFill>
                <a:latin typeface="Times New Roman" pitchFamily="18" charset="0"/>
              </a:rPr>
              <a:t>98</a:t>
            </a:r>
            <a:endParaRPr kumimoji="1" lang="en-US" altLang="zh-CN" sz="2400">
              <a:latin typeface="Times New Roman" pitchFamily="18" charset="0"/>
            </a:endParaRPr>
          </a:p>
        </p:txBody>
      </p:sp>
      <p:sp>
        <p:nvSpPr>
          <p:cNvPr id="128030" name="Line 30"/>
          <p:cNvSpPr>
            <a:spLocks noChangeShapeType="1"/>
          </p:cNvSpPr>
          <p:nvPr/>
        </p:nvSpPr>
        <p:spPr bwMode="auto">
          <a:xfrm flipH="1">
            <a:off x="5238069" y="3085227"/>
            <a:ext cx="507934" cy="533524"/>
          </a:xfrm>
          <a:prstGeom prst="line">
            <a:avLst/>
          </a:prstGeom>
          <a:noFill/>
          <a:ln w="9525">
            <a:solidFill>
              <a:schemeClr val="bg2"/>
            </a:solidFill>
            <a:round/>
            <a:headEnd/>
            <a:tailEnd/>
          </a:ln>
        </p:spPr>
        <p:txBody>
          <a:bodyPr wrap="none" anchor="ctr"/>
          <a:lstStyle/>
          <a:p>
            <a:endParaRPr lang="zh-CN" altLang="en-US"/>
          </a:p>
        </p:txBody>
      </p:sp>
      <p:sp>
        <p:nvSpPr>
          <p:cNvPr id="128031" name="Line 31"/>
          <p:cNvSpPr>
            <a:spLocks noChangeShapeType="1"/>
          </p:cNvSpPr>
          <p:nvPr/>
        </p:nvSpPr>
        <p:spPr bwMode="auto">
          <a:xfrm>
            <a:off x="6383036" y="2246833"/>
            <a:ext cx="2133322" cy="0"/>
          </a:xfrm>
          <a:prstGeom prst="line">
            <a:avLst/>
          </a:prstGeom>
          <a:noFill/>
          <a:ln w="19050">
            <a:solidFill>
              <a:srgbClr val="990000"/>
            </a:solidFill>
            <a:round/>
            <a:headEnd type="triangle" w="med" len="lg"/>
            <a:tailEnd type="triangle" w="med" len="lg"/>
          </a:ln>
        </p:spPr>
        <p:txBody>
          <a:bodyPr wrap="none" anchor="ctr"/>
          <a:lstStyle/>
          <a:p>
            <a:endParaRPr lang="zh-CN" altLang="en-US"/>
          </a:p>
        </p:txBody>
      </p:sp>
      <p:sp>
        <p:nvSpPr>
          <p:cNvPr id="128032" name="Line 32"/>
          <p:cNvSpPr>
            <a:spLocks noChangeShapeType="1"/>
          </p:cNvSpPr>
          <p:nvPr/>
        </p:nvSpPr>
        <p:spPr bwMode="auto">
          <a:xfrm flipV="1">
            <a:off x="4846536" y="1525941"/>
            <a:ext cx="1343909" cy="431900"/>
          </a:xfrm>
          <a:prstGeom prst="line">
            <a:avLst/>
          </a:prstGeom>
          <a:noFill/>
          <a:ln w="19050">
            <a:solidFill>
              <a:srgbClr val="993300"/>
            </a:solidFill>
            <a:round/>
            <a:headEnd type="triangle" w="med" len="lg"/>
            <a:tailEnd type="triangle" w="med" len="lg"/>
          </a:ln>
        </p:spPr>
        <p:txBody>
          <a:bodyPr wrap="none" anchor="ctr"/>
          <a:lstStyle/>
          <a:p>
            <a:endParaRPr lang="zh-CN" altLang="en-US"/>
          </a:p>
        </p:txBody>
      </p:sp>
      <p:sp>
        <p:nvSpPr>
          <p:cNvPr id="128033" name="Oval 33"/>
          <p:cNvSpPr>
            <a:spLocks noChangeArrowheads="1"/>
          </p:cNvSpPr>
          <p:nvPr/>
        </p:nvSpPr>
        <p:spPr bwMode="auto">
          <a:xfrm>
            <a:off x="1625388" y="1256004"/>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rgbClr val="990000"/>
                </a:solidFill>
                <a:latin typeface="Times New Roman" pitchFamily="18" charset="0"/>
              </a:rPr>
              <a:t>12</a:t>
            </a:r>
            <a:endParaRPr kumimoji="1" lang="en-US" altLang="zh-CN" sz="2400">
              <a:latin typeface="Times New Roman" pitchFamily="18" charset="0"/>
            </a:endParaRPr>
          </a:p>
        </p:txBody>
      </p:sp>
      <p:sp>
        <p:nvSpPr>
          <p:cNvPr id="128034" name="Oval 34"/>
          <p:cNvSpPr>
            <a:spLocks noChangeArrowheads="1"/>
          </p:cNvSpPr>
          <p:nvPr/>
        </p:nvSpPr>
        <p:spPr bwMode="auto">
          <a:xfrm>
            <a:off x="6554464" y="1332222"/>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rgbClr val="990000"/>
                </a:solidFill>
                <a:latin typeface="Times New Roman" pitchFamily="18" charset="0"/>
              </a:rPr>
              <a:t>81</a:t>
            </a:r>
            <a:endParaRPr kumimoji="1" lang="en-US" altLang="zh-CN" sz="3200" b="1">
              <a:latin typeface="Times New Roman" pitchFamily="18" charset="0"/>
            </a:endParaRPr>
          </a:p>
        </p:txBody>
      </p:sp>
      <p:sp>
        <p:nvSpPr>
          <p:cNvPr id="128035" name="Line 35"/>
          <p:cNvSpPr>
            <a:spLocks noChangeShapeType="1"/>
          </p:cNvSpPr>
          <p:nvPr/>
        </p:nvSpPr>
        <p:spPr bwMode="auto">
          <a:xfrm>
            <a:off x="3612681" y="3009010"/>
            <a:ext cx="1726975" cy="0"/>
          </a:xfrm>
          <a:prstGeom prst="line">
            <a:avLst/>
          </a:prstGeom>
          <a:noFill/>
          <a:ln w="19050">
            <a:solidFill>
              <a:srgbClr val="990000"/>
            </a:solidFill>
            <a:round/>
            <a:headEnd type="triangle" w="med" len="lg"/>
            <a:tailEnd type="triangle" w="med" len="lg"/>
          </a:ln>
        </p:spPr>
        <p:txBody>
          <a:bodyPr wrap="none" anchor="ctr"/>
          <a:lstStyle/>
          <a:p>
            <a:endParaRPr lang="zh-CN" altLang="en-US"/>
          </a:p>
        </p:txBody>
      </p:sp>
      <p:sp>
        <p:nvSpPr>
          <p:cNvPr id="128037" name="Line 37"/>
          <p:cNvSpPr>
            <a:spLocks noChangeShapeType="1"/>
          </p:cNvSpPr>
          <p:nvPr/>
        </p:nvSpPr>
        <p:spPr bwMode="auto">
          <a:xfrm flipV="1">
            <a:off x="2495226" y="1789527"/>
            <a:ext cx="203174" cy="914612"/>
          </a:xfrm>
          <a:prstGeom prst="line">
            <a:avLst/>
          </a:prstGeom>
          <a:noFill/>
          <a:ln w="19050">
            <a:solidFill>
              <a:srgbClr val="993300"/>
            </a:solidFill>
            <a:round/>
            <a:headEnd type="triangle" w="med" len="lg"/>
            <a:tailEnd type="triangle" w="med" len="lg"/>
          </a:ln>
        </p:spPr>
        <p:txBody>
          <a:bodyPr wrap="none" anchor="ctr"/>
          <a:lstStyle/>
          <a:p>
            <a:endParaRPr lang="zh-CN" altLang="en-US"/>
          </a:p>
        </p:txBody>
      </p:sp>
      <p:sp>
        <p:nvSpPr>
          <p:cNvPr id="128040" name="Oval 40"/>
          <p:cNvSpPr>
            <a:spLocks noChangeArrowheads="1"/>
          </p:cNvSpPr>
          <p:nvPr/>
        </p:nvSpPr>
        <p:spPr bwMode="auto">
          <a:xfrm>
            <a:off x="4019028" y="2094398"/>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rgbClr val="990000"/>
                </a:solidFill>
                <a:latin typeface="Times New Roman" pitchFamily="18" charset="0"/>
              </a:rPr>
              <a:t>73</a:t>
            </a:r>
            <a:endParaRPr kumimoji="1" lang="en-US" altLang="zh-CN" sz="2400">
              <a:latin typeface="Times New Roman" pitchFamily="18" charset="0"/>
            </a:endParaRPr>
          </a:p>
        </p:txBody>
      </p:sp>
      <p:sp>
        <p:nvSpPr>
          <p:cNvPr id="128041" name="Line 41"/>
          <p:cNvSpPr>
            <a:spLocks noChangeShapeType="1"/>
          </p:cNvSpPr>
          <p:nvPr/>
        </p:nvSpPr>
        <p:spPr bwMode="auto">
          <a:xfrm>
            <a:off x="2543902" y="3829937"/>
            <a:ext cx="609521" cy="0"/>
          </a:xfrm>
          <a:prstGeom prst="line">
            <a:avLst/>
          </a:prstGeom>
          <a:noFill/>
          <a:ln w="19050">
            <a:solidFill>
              <a:srgbClr val="990000"/>
            </a:solidFill>
            <a:round/>
            <a:headEnd type="triangle" w="med" len="lg"/>
            <a:tailEnd type="triangle" w="med" len="lg"/>
          </a:ln>
        </p:spPr>
        <p:txBody>
          <a:bodyPr wrap="none" anchor="ctr"/>
          <a:lstStyle/>
          <a:p>
            <a:endParaRPr lang="zh-CN" altLang="en-US"/>
          </a:p>
        </p:txBody>
      </p:sp>
      <p:sp useBgFill="1">
        <p:nvSpPr>
          <p:cNvPr id="128042" name="Rectangle 42"/>
          <p:cNvSpPr>
            <a:spLocks noChangeArrowheads="1"/>
          </p:cNvSpPr>
          <p:nvPr/>
        </p:nvSpPr>
        <p:spPr bwMode="auto">
          <a:xfrm>
            <a:off x="3612681" y="2932792"/>
            <a:ext cx="1726975" cy="152435"/>
          </a:xfrm>
          <a:prstGeom prst="rect">
            <a:avLst/>
          </a:prstGeom>
          <a:ln w="9525">
            <a:noFill/>
            <a:miter lim="800000"/>
            <a:headEnd/>
            <a:tailEnd/>
          </a:ln>
        </p:spPr>
        <p:txBody>
          <a:bodyPr wrap="none" anchor="ctr"/>
          <a:lstStyle/>
          <a:p>
            <a:pPr algn="ctr"/>
            <a:endParaRPr kumimoji="1" lang="zh-CN" altLang="en-US" sz="2400">
              <a:latin typeface="Times New Roman" pitchFamily="18" charset="0"/>
            </a:endParaRPr>
          </a:p>
        </p:txBody>
      </p:sp>
      <p:sp>
        <p:nvSpPr>
          <p:cNvPr id="128043" name="Line 43"/>
          <p:cNvSpPr>
            <a:spLocks noChangeShapeType="1"/>
          </p:cNvSpPr>
          <p:nvPr/>
        </p:nvSpPr>
        <p:spPr bwMode="auto">
          <a:xfrm flipH="1" flipV="1">
            <a:off x="3024325" y="2029295"/>
            <a:ext cx="891000" cy="1384621"/>
          </a:xfrm>
          <a:prstGeom prst="line">
            <a:avLst/>
          </a:prstGeom>
          <a:noFill/>
          <a:ln w="19050">
            <a:solidFill>
              <a:srgbClr val="993300"/>
            </a:solidFill>
            <a:round/>
            <a:headEnd type="triangle" w="med" len="lg"/>
            <a:tailEnd type="triangle" w="med" len="lg"/>
          </a:ln>
        </p:spPr>
        <p:txBody>
          <a:bodyPr wrap="none" anchor="ctr"/>
          <a:lstStyle/>
          <a:p>
            <a:endParaRPr lang="zh-CN" altLang="en-US"/>
          </a:p>
        </p:txBody>
      </p:sp>
      <p:sp useBgFill="1">
        <p:nvSpPr>
          <p:cNvPr id="128044" name="Rectangle 44"/>
          <p:cNvSpPr>
            <a:spLocks noChangeArrowheads="1"/>
          </p:cNvSpPr>
          <p:nvPr/>
        </p:nvSpPr>
        <p:spPr bwMode="auto">
          <a:xfrm>
            <a:off x="2292053" y="1713310"/>
            <a:ext cx="507934" cy="990829"/>
          </a:xfrm>
          <a:prstGeom prst="rect">
            <a:avLst/>
          </a:prstGeom>
          <a:ln w="9525">
            <a:noFill/>
            <a:miter lim="800000"/>
            <a:headEnd/>
            <a:tailEnd/>
          </a:ln>
        </p:spPr>
        <p:txBody>
          <a:bodyPr wrap="none" anchor="ctr"/>
          <a:lstStyle/>
          <a:p>
            <a:pPr algn="ctr"/>
            <a:endParaRPr kumimoji="1" lang="zh-CN" altLang="en-US" sz="2400">
              <a:latin typeface="Times New Roman" pitchFamily="18" charset="0"/>
            </a:endParaRPr>
          </a:p>
        </p:txBody>
      </p:sp>
      <p:sp>
        <p:nvSpPr>
          <p:cNvPr id="128045" name="Oval 45"/>
          <p:cNvSpPr>
            <a:spLocks noChangeArrowheads="1"/>
          </p:cNvSpPr>
          <p:nvPr/>
        </p:nvSpPr>
        <p:spPr bwMode="auto">
          <a:xfrm>
            <a:off x="2190466" y="2856574"/>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rgbClr val="990000"/>
                </a:solidFill>
                <a:latin typeface="Times New Roman" pitchFamily="18" charset="0"/>
              </a:rPr>
              <a:t>64</a:t>
            </a:r>
            <a:endParaRPr kumimoji="1" lang="en-US" altLang="zh-CN" sz="2400">
              <a:solidFill>
                <a:srgbClr val="990000"/>
              </a:solidFill>
              <a:latin typeface="Times New Roman" pitchFamily="18" charset="0"/>
            </a:endParaRPr>
          </a:p>
        </p:txBody>
      </p:sp>
      <p:sp>
        <p:nvSpPr>
          <p:cNvPr id="128046" name="Oval 46"/>
          <p:cNvSpPr>
            <a:spLocks noChangeArrowheads="1"/>
          </p:cNvSpPr>
          <p:nvPr/>
        </p:nvSpPr>
        <p:spPr bwMode="auto">
          <a:xfrm>
            <a:off x="3356596" y="3613987"/>
            <a:ext cx="914281" cy="381088"/>
          </a:xfrm>
          <a:prstGeom prst="ellipse">
            <a:avLst/>
          </a:prstGeom>
          <a:solidFill>
            <a:srgbClr val="CCFFFF"/>
          </a:solidFill>
          <a:ln w="12700">
            <a:solidFill>
              <a:srgbClr val="000080"/>
            </a:solidFill>
            <a:round/>
            <a:headEnd/>
            <a:tailEnd/>
          </a:ln>
        </p:spPr>
        <p:txBody>
          <a:bodyPr wrap="none" anchor="ctr"/>
          <a:lstStyle/>
          <a:p>
            <a:pPr algn="ctr"/>
            <a:r>
              <a:rPr kumimoji="1" lang="en-US" altLang="zh-CN" sz="3200" b="1">
                <a:solidFill>
                  <a:srgbClr val="990000"/>
                </a:solidFill>
                <a:latin typeface="Times New Roman" pitchFamily="18" charset="0"/>
              </a:rPr>
              <a:t>12</a:t>
            </a:r>
            <a:endParaRPr kumimoji="1" lang="en-US" altLang="zh-CN" sz="2400">
              <a:latin typeface="Times New Roman" pitchFamily="18" charset="0"/>
            </a:endParaRPr>
          </a:p>
        </p:txBody>
      </p:sp>
      <p:sp useBgFill="1">
        <p:nvSpPr>
          <p:cNvPr id="128047" name="Rectangle 47"/>
          <p:cNvSpPr>
            <a:spLocks noChangeArrowheads="1"/>
          </p:cNvSpPr>
          <p:nvPr/>
        </p:nvSpPr>
        <p:spPr bwMode="auto">
          <a:xfrm>
            <a:off x="1422215" y="1179786"/>
            <a:ext cx="1219041" cy="533524"/>
          </a:xfrm>
          <a:prstGeom prst="rect">
            <a:avLst/>
          </a:prstGeom>
          <a:ln w="9525">
            <a:noFill/>
            <a:miter lim="800000"/>
            <a:headEnd/>
            <a:tailEnd/>
          </a:ln>
        </p:spPr>
        <p:txBody>
          <a:bodyPr wrap="none" anchor="ctr"/>
          <a:lstStyle/>
          <a:p>
            <a:pPr algn="ctr"/>
            <a:endParaRPr kumimoji="1" lang="zh-CN" altLang="en-US" sz="2400">
              <a:latin typeface="Times New Roman" pitchFamily="18" charset="0"/>
            </a:endParaRPr>
          </a:p>
        </p:txBody>
      </p:sp>
      <p:sp>
        <p:nvSpPr>
          <p:cNvPr id="128048" name="Oval 48"/>
          <p:cNvSpPr>
            <a:spLocks noChangeArrowheads="1"/>
          </p:cNvSpPr>
          <p:nvPr/>
        </p:nvSpPr>
        <p:spPr bwMode="auto">
          <a:xfrm>
            <a:off x="4831722" y="3618751"/>
            <a:ext cx="914281" cy="381088"/>
          </a:xfrm>
          <a:prstGeom prst="ellipse">
            <a:avLst/>
          </a:prstGeom>
          <a:solidFill>
            <a:schemeClr val="bg2"/>
          </a:solidFill>
          <a:ln w="12700">
            <a:solidFill>
              <a:schemeClr val="bg2"/>
            </a:solidFill>
            <a:round/>
            <a:headEnd/>
            <a:tailEnd/>
          </a:ln>
        </p:spPr>
        <p:txBody>
          <a:bodyPr wrap="none" anchor="ctr"/>
          <a:lstStyle/>
          <a:p>
            <a:pPr algn="ctr"/>
            <a:r>
              <a:rPr kumimoji="1" lang="en-US" altLang="zh-CN" sz="3200" b="1">
                <a:solidFill>
                  <a:schemeClr val="hlink"/>
                </a:solidFill>
                <a:latin typeface="Times New Roman" pitchFamily="18" charset="0"/>
              </a:rPr>
              <a:t>98</a:t>
            </a:r>
            <a:endParaRPr kumimoji="1" lang="en-US" altLang="zh-CN" sz="2400">
              <a:latin typeface="Times New Roman" pitchFamily="18" charset="0"/>
            </a:endParaRPr>
          </a:p>
        </p:txBody>
      </p:sp>
      <p:sp>
        <p:nvSpPr>
          <p:cNvPr id="128049" name="Text Box 49"/>
          <p:cNvSpPr txBox="1">
            <a:spLocks noChangeArrowheads="1"/>
          </p:cNvSpPr>
          <p:nvPr/>
        </p:nvSpPr>
        <p:spPr bwMode="auto">
          <a:xfrm>
            <a:off x="7056055" y="1813346"/>
            <a:ext cx="800115" cy="461772"/>
          </a:xfrm>
          <a:prstGeom prst="rect">
            <a:avLst/>
          </a:prstGeom>
          <a:noFill/>
          <a:ln w="9525">
            <a:noFill/>
            <a:miter lim="800000"/>
            <a:headEnd/>
            <a:tailEnd/>
          </a:ln>
        </p:spPr>
        <p:txBody>
          <a:bodyPr wrap="none">
            <a:spAutoFit/>
          </a:bodyPr>
          <a:lstStyle/>
          <a:p>
            <a:r>
              <a:rPr kumimoji="1" lang="zh-CN" altLang="en-US" sz="2400">
                <a:solidFill>
                  <a:srgbClr val="990000"/>
                </a:solidFill>
                <a:latin typeface="Times New Roman" pitchFamily="18" charset="0"/>
                <a:ea typeface="隶书" pitchFamily="49" charset="-122"/>
              </a:rPr>
              <a:t>比较</a:t>
            </a:r>
          </a:p>
        </p:txBody>
      </p:sp>
      <p:sp>
        <p:nvSpPr>
          <p:cNvPr id="128050" name="Rectangle 50"/>
          <p:cNvSpPr>
            <a:spLocks noChangeArrowheads="1"/>
          </p:cNvSpPr>
          <p:nvPr/>
        </p:nvSpPr>
        <p:spPr bwMode="auto">
          <a:xfrm rot="-932321">
            <a:off x="4751306" y="1309991"/>
            <a:ext cx="1528034" cy="457306"/>
          </a:xfrm>
          <a:prstGeom prst="rect">
            <a:avLst/>
          </a:prstGeom>
          <a:noFill/>
          <a:ln w="9525">
            <a:noFill/>
            <a:miter lim="800000"/>
            <a:headEnd/>
            <a:tailEnd/>
          </a:ln>
        </p:spPr>
        <p:txBody>
          <a:bodyPr>
            <a:spAutoFit/>
          </a:bodyPr>
          <a:lstStyle/>
          <a:p>
            <a:r>
              <a:rPr kumimoji="1" lang="zh-CN" altLang="en-US" sz="2400" b="1">
                <a:solidFill>
                  <a:srgbClr val="990000"/>
                </a:solidFill>
                <a:latin typeface="Times New Roman" pitchFamily="18" charset="0"/>
                <a:ea typeface="隶书" pitchFamily="49" charset="-122"/>
              </a:rPr>
              <a:t>比较</a:t>
            </a:r>
            <a:endParaRPr kumimoji="1" lang="zh-CN" altLang="en-US" sz="2400">
              <a:solidFill>
                <a:srgbClr val="990000"/>
              </a:solidFill>
              <a:latin typeface="Times New Roman" pitchFamily="18" charset="0"/>
              <a:ea typeface="隶书" pitchFamily="49" charset="-122"/>
            </a:endParaRPr>
          </a:p>
        </p:txBody>
      </p:sp>
      <p:sp useBgFill="1">
        <p:nvSpPr>
          <p:cNvPr id="128051" name="Rectangle 51"/>
          <p:cNvSpPr>
            <a:spLocks noChangeArrowheads="1"/>
          </p:cNvSpPr>
          <p:nvPr/>
        </p:nvSpPr>
        <p:spPr bwMode="auto">
          <a:xfrm>
            <a:off x="6287798" y="1886386"/>
            <a:ext cx="2336496" cy="533524"/>
          </a:xfrm>
          <a:prstGeom prst="rect">
            <a:avLst/>
          </a:prstGeom>
          <a:ln w="9525">
            <a:noFill/>
            <a:miter lim="800000"/>
            <a:headEnd/>
            <a:tailEnd/>
          </a:ln>
        </p:spPr>
        <p:txBody>
          <a:bodyPr wrap="none" anchor="ctr"/>
          <a:lstStyle/>
          <a:p>
            <a:pPr algn="ctr"/>
            <a:endParaRPr kumimoji="1" lang="zh-CN" altLang="en-US" sz="2400">
              <a:latin typeface="Times New Roman" pitchFamily="18" charset="0"/>
            </a:endParaRPr>
          </a:p>
        </p:txBody>
      </p:sp>
      <p:sp useBgFill="1">
        <p:nvSpPr>
          <p:cNvPr id="128052" name="Freeform 52"/>
          <p:cNvSpPr>
            <a:spLocks/>
          </p:cNvSpPr>
          <p:nvPr/>
        </p:nvSpPr>
        <p:spPr bwMode="auto">
          <a:xfrm>
            <a:off x="3983048" y="1309991"/>
            <a:ext cx="2399988" cy="863800"/>
          </a:xfrm>
          <a:custGeom>
            <a:avLst/>
            <a:gdLst>
              <a:gd name="T0" fmla="*/ 2147483647 w 1015"/>
              <a:gd name="T1" fmla="*/ 2147483647 h 420"/>
              <a:gd name="T2" fmla="*/ 2147483647 w 1015"/>
              <a:gd name="T3" fmla="*/ 2147483647 h 420"/>
              <a:gd name="T4" fmla="*/ 2147483647 w 1015"/>
              <a:gd name="T5" fmla="*/ 2147483647 h 420"/>
              <a:gd name="T6" fmla="*/ 2147483647 w 1015"/>
              <a:gd name="T7" fmla="*/ 2147483647 h 420"/>
              <a:gd name="T8" fmla="*/ 2147483647 w 1015"/>
              <a:gd name="T9" fmla="*/ 2147483647 h 420"/>
              <a:gd name="T10" fmla="*/ 2147483647 w 1015"/>
              <a:gd name="T11" fmla="*/ 2147483647 h 420"/>
              <a:gd name="T12" fmla="*/ 2147483647 w 1015"/>
              <a:gd name="T13" fmla="*/ 2147483647 h 420"/>
              <a:gd name="T14" fmla="*/ 2147483647 w 1015"/>
              <a:gd name="T15" fmla="*/ 2147483647 h 420"/>
              <a:gd name="T16" fmla="*/ 2147483647 w 1015"/>
              <a:gd name="T17" fmla="*/ 2147483647 h 420"/>
              <a:gd name="T18" fmla="*/ 2147483647 w 1015"/>
              <a:gd name="T19" fmla="*/ 2147483647 h 420"/>
              <a:gd name="T20" fmla="*/ 2147483647 w 1015"/>
              <a:gd name="T21" fmla="*/ 2147483647 h 420"/>
              <a:gd name="T22" fmla="*/ 2147483647 w 1015"/>
              <a:gd name="T23" fmla="*/ 0 h 420"/>
              <a:gd name="T24" fmla="*/ 2147483647 w 1015"/>
              <a:gd name="T25" fmla="*/ 2147483647 h 420"/>
              <a:gd name="T26" fmla="*/ 2147483647 w 1015"/>
              <a:gd name="T27" fmla="*/ 2147483647 h 420"/>
              <a:gd name="T28" fmla="*/ 2147483647 w 1015"/>
              <a:gd name="T29" fmla="*/ 2147483647 h 420"/>
              <a:gd name="T30" fmla="*/ 2147483647 w 1015"/>
              <a:gd name="T31" fmla="*/ 2147483647 h 4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5"/>
              <a:gd name="T49" fmla="*/ 0 h 420"/>
              <a:gd name="T50" fmla="*/ 1015 w 1015"/>
              <a:gd name="T51" fmla="*/ 420 h 4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5" h="420">
                <a:moveTo>
                  <a:pt x="974" y="132"/>
                </a:moveTo>
                <a:cubicBezTo>
                  <a:pt x="956" y="186"/>
                  <a:pt x="935" y="179"/>
                  <a:pt x="890" y="204"/>
                </a:cubicBezTo>
                <a:cubicBezTo>
                  <a:pt x="744" y="285"/>
                  <a:pt x="836" y="260"/>
                  <a:pt x="602" y="276"/>
                </a:cubicBezTo>
                <a:cubicBezTo>
                  <a:pt x="465" y="322"/>
                  <a:pt x="409" y="336"/>
                  <a:pt x="254" y="348"/>
                </a:cubicBezTo>
                <a:cubicBezTo>
                  <a:pt x="218" y="360"/>
                  <a:pt x="178" y="363"/>
                  <a:pt x="146" y="384"/>
                </a:cubicBezTo>
                <a:cubicBezTo>
                  <a:pt x="99" y="415"/>
                  <a:pt x="124" y="403"/>
                  <a:pt x="74" y="420"/>
                </a:cubicBezTo>
                <a:cubicBezTo>
                  <a:pt x="54" y="416"/>
                  <a:pt x="31" y="419"/>
                  <a:pt x="14" y="408"/>
                </a:cubicBezTo>
                <a:cubicBezTo>
                  <a:pt x="3" y="401"/>
                  <a:pt x="2" y="385"/>
                  <a:pt x="2" y="372"/>
                </a:cubicBezTo>
                <a:cubicBezTo>
                  <a:pt x="2" y="234"/>
                  <a:pt x="0" y="209"/>
                  <a:pt x="86" y="132"/>
                </a:cubicBezTo>
                <a:cubicBezTo>
                  <a:pt x="111" y="109"/>
                  <a:pt x="126" y="71"/>
                  <a:pt x="158" y="60"/>
                </a:cubicBezTo>
                <a:cubicBezTo>
                  <a:pt x="251" y="29"/>
                  <a:pt x="163" y="55"/>
                  <a:pt x="362" y="36"/>
                </a:cubicBezTo>
                <a:cubicBezTo>
                  <a:pt x="462" y="26"/>
                  <a:pt x="563" y="14"/>
                  <a:pt x="662" y="0"/>
                </a:cubicBezTo>
                <a:cubicBezTo>
                  <a:pt x="714" y="6"/>
                  <a:pt x="777" y="10"/>
                  <a:pt x="830" y="24"/>
                </a:cubicBezTo>
                <a:cubicBezTo>
                  <a:pt x="854" y="31"/>
                  <a:pt x="878" y="40"/>
                  <a:pt x="902" y="48"/>
                </a:cubicBezTo>
                <a:cubicBezTo>
                  <a:pt x="914" y="52"/>
                  <a:pt x="938" y="60"/>
                  <a:pt x="938" y="60"/>
                </a:cubicBezTo>
                <a:cubicBezTo>
                  <a:pt x="988" y="135"/>
                  <a:pt x="1015" y="132"/>
                  <a:pt x="974" y="132"/>
                </a:cubicBezTo>
                <a:close/>
              </a:path>
            </a:pathLst>
          </a:custGeom>
          <a:ln w="9525">
            <a:noFill/>
            <a:miter lim="800000"/>
            <a:headEnd/>
            <a:tailEnd/>
          </a:ln>
        </p:spPr>
        <p:txBody>
          <a:bodyPr wrap="none" anchor="ctr"/>
          <a:lstStyle/>
          <a:p>
            <a:endParaRPr lang="zh-CN" altLang="en-US">
              <a:latin typeface="Calibri" pitchFamily="34" charset="0"/>
            </a:endParaRPr>
          </a:p>
        </p:txBody>
      </p:sp>
      <p:sp>
        <p:nvSpPr>
          <p:cNvPr id="128053" name="AutoShape 53">
            <a:hlinkClick r:id="rId2" action="ppaction://hlinksldjump" highlightClick="1"/>
          </p:cNvPr>
          <p:cNvSpPr>
            <a:spLocks noChangeArrowheads="1"/>
          </p:cNvSpPr>
          <p:nvPr/>
        </p:nvSpPr>
        <p:spPr bwMode="auto">
          <a:xfrm>
            <a:off x="11174545" y="6362586"/>
            <a:ext cx="507934" cy="381088"/>
          </a:xfrm>
          <a:prstGeom prst="actionButtonForwardNext">
            <a:avLst/>
          </a:prstGeom>
          <a:solidFill>
            <a:schemeClr val="bg2"/>
          </a:solidFill>
          <a:ln w="9525">
            <a:solidFill>
              <a:schemeClr val="tx2"/>
            </a:solidFill>
            <a:miter lim="800000"/>
            <a:headEnd/>
            <a:tailEnd/>
          </a:ln>
        </p:spPr>
        <p:txBody>
          <a:bodyPr wrap="none" anchor="ctr"/>
          <a:lstStyle/>
          <a:p>
            <a:pPr algn="ctr"/>
            <a:endParaRPr kumimoji="1" lang="zh-CN" altLang="en-US" sz="2400">
              <a:latin typeface="Times New Roman" pitchFamily="18" charset="0"/>
            </a:endParaRPr>
          </a:p>
        </p:txBody>
      </p:sp>
      <p:sp>
        <p:nvSpPr>
          <p:cNvPr id="2" name="TextBox 1"/>
          <p:cNvSpPr txBox="1"/>
          <p:nvPr/>
        </p:nvSpPr>
        <p:spPr>
          <a:xfrm>
            <a:off x="9196784" y="772789"/>
            <a:ext cx="2550698" cy="446276"/>
          </a:xfrm>
          <a:prstGeom prst="rect">
            <a:avLst/>
          </a:prstGeom>
          <a:noFill/>
        </p:spPr>
        <p:txBody>
          <a:bodyPr wrap="none" rtlCol="0">
            <a:spAutoFit/>
          </a:bodyPr>
          <a:lstStyle/>
          <a:p>
            <a:r>
              <a:rPr lang="zh-CN" altLang="en-US" dirty="0" smtClean="0"/>
              <a:t>稳定性？</a:t>
            </a:r>
            <a:r>
              <a:rPr lang="en-US" altLang="zh-CN" dirty="0" smtClean="0"/>
              <a:t>49</a:t>
            </a:r>
            <a:r>
              <a:rPr lang="zh-CN" altLang="en-US" dirty="0" smtClean="0"/>
              <a:t>改为</a:t>
            </a:r>
            <a:r>
              <a:rPr lang="en-US" altLang="zh-CN" dirty="0" smtClean="0"/>
              <a:t>73</a:t>
            </a:r>
            <a:endParaRPr lang="zh-CN" altLang="en-US" dirty="0"/>
          </a:p>
        </p:txBody>
      </p:sp>
    </p:spTree>
    <p:extLst>
      <p:ext uri="{BB962C8B-B14F-4D97-AF65-F5344CB8AC3E}">
        <p14:creationId xmlns:p14="http://schemas.microsoft.com/office/powerpoint/2010/main" val="282378264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8023"/>
                                        </p:tgtEl>
                                        <p:attrNameLst>
                                          <p:attrName>style.visibility</p:attrName>
                                        </p:attrNameLst>
                                      </p:cBhvr>
                                      <p:to>
                                        <p:strVal val="visible"/>
                                      </p:to>
                                    </p:set>
                                    <p:animEffect transition="in" filter="wipe(left)">
                                      <p:cBhvr>
                                        <p:cTn id="7" dur="500"/>
                                        <p:tgtEl>
                                          <p:spTgt spid="128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8002"/>
                                        </p:tgtEl>
                                        <p:attrNameLst>
                                          <p:attrName>style.visibility</p:attrName>
                                        </p:attrNameLst>
                                      </p:cBhvr>
                                      <p:to>
                                        <p:strVal val="visible"/>
                                      </p:to>
                                    </p:set>
                                    <p:animEffect transition="in" filter="wipe(up)">
                                      <p:cBhvr>
                                        <p:cTn id="12" dur="500"/>
                                        <p:tgtEl>
                                          <p:spTgt spid="128002"/>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28013"/>
                                        </p:tgtEl>
                                        <p:attrNameLst>
                                          <p:attrName>style.visibility</p:attrName>
                                        </p:attrNameLst>
                                      </p:cBhvr>
                                      <p:to>
                                        <p:strVal val="visible"/>
                                      </p:to>
                                    </p:set>
                                    <p:animEffect transition="in" filter="wipe(up)">
                                      <p:cBhvr>
                                        <p:cTn id="16" dur="500"/>
                                        <p:tgtEl>
                                          <p:spTgt spid="128013"/>
                                        </p:tgtEl>
                                      </p:cBhvr>
                                    </p:animEffec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28003"/>
                                        </p:tgtEl>
                                        <p:attrNameLst>
                                          <p:attrName>style.visibility</p:attrName>
                                        </p:attrNameLst>
                                      </p:cBhvr>
                                      <p:to>
                                        <p:strVal val="visible"/>
                                      </p:to>
                                    </p:set>
                                    <p:animEffect transition="in" filter="wipe(up)">
                                      <p:cBhvr>
                                        <p:cTn id="20" dur="500"/>
                                        <p:tgtEl>
                                          <p:spTgt spid="128003"/>
                                        </p:tgtEl>
                                      </p:cBhvr>
                                    </p:animEffect>
                                  </p:childTnLst>
                                </p:cTn>
                              </p:par>
                            </p:childTnLst>
                          </p:cTn>
                        </p:par>
                        <p:par>
                          <p:cTn id="21" fill="hold" nodeType="afterGroup">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128014"/>
                                        </p:tgtEl>
                                        <p:attrNameLst>
                                          <p:attrName>style.visibility</p:attrName>
                                        </p:attrNameLst>
                                      </p:cBhvr>
                                      <p:to>
                                        <p:strVal val="visible"/>
                                      </p:to>
                                    </p:set>
                                    <p:animEffect transition="in" filter="wipe(up)">
                                      <p:cBhvr>
                                        <p:cTn id="24" dur="500"/>
                                        <p:tgtEl>
                                          <p:spTgt spid="128014"/>
                                        </p:tgtEl>
                                      </p:cBhvr>
                                    </p:animEffect>
                                  </p:childTnLst>
                                </p:cTn>
                              </p:par>
                            </p:childTnLst>
                          </p:cTn>
                        </p:par>
                        <p:par>
                          <p:cTn id="25" fill="hold" nodeType="afterGroup">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28004"/>
                                        </p:tgtEl>
                                        <p:attrNameLst>
                                          <p:attrName>style.visibility</p:attrName>
                                        </p:attrNameLst>
                                      </p:cBhvr>
                                      <p:to>
                                        <p:strVal val="visible"/>
                                      </p:to>
                                    </p:set>
                                    <p:animEffect transition="in" filter="wipe(up)">
                                      <p:cBhvr>
                                        <p:cTn id="28" dur="500"/>
                                        <p:tgtEl>
                                          <p:spTgt spid="128004"/>
                                        </p:tgtEl>
                                      </p:cBhvr>
                                    </p:animEffect>
                                  </p:childTnLst>
                                </p:cTn>
                              </p:par>
                            </p:childTnLst>
                          </p:cTn>
                        </p:par>
                        <p:par>
                          <p:cTn id="29" fill="hold" nodeType="afterGroup">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28015"/>
                                        </p:tgtEl>
                                        <p:attrNameLst>
                                          <p:attrName>style.visibility</p:attrName>
                                        </p:attrNameLst>
                                      </p:cBhvr>
                                      <p:to>
                                        <p:strVal val="visible"/>
                                      </p:to>
                                    </p:set>
                                    <p:animEffect transition="in" filter="wipe(up)">
                                      <p:cBhvr>
                                        <p:cTn id="32" dur="500"/>
                                        <p:tgtEl>
                                          <p:spTgt spid="128015"/>
                                        </p:tgtEl>
                                      </p:cBhvr>
                                    </p:animEffect>
                                  </p:childTnLst>
                                </p:cTn>
                              </p:par>
                            </p:childTnLst>
                          </p:cTn>
                        </p:par>
                        <p:par>
                          <p:cTn id="33" fill="hold" nodeType="afterGroup">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128005"/>
                                        </p:tgtEl>
                                        <p:attrNameLst>
                                          <p:attrName>style.visibility</p:attrName>
                                        </p:attrNameLst>
                                      </p:cBhvr>
                                      <p:to>
                                        <p:strVal val="visible"/>
                                      </p:to>
                                    </p:set>
                                    <p:animEffect transition="in" filter="wipe(up)">
                                      <p:cBhvr>
                                        <p:cTn id="36" dur="500"/>
                                        <p:tgtEl>
                                          <p:spTgt spid="128005"/>
                                        </p:tgtEl>
                                      </p:cBhvr>
                                    </p:animEffect>
                                  </p:childTnLst>
                                </p:cTn>
                              </p:par>
                            </p:childTnLst>
                          </p:cTn>
                        </p:par>
                        <p:par>
                          <p:cTn id="37" fill="hold" nodeType="afterGroup">
                            <p:stCondLst>
                              <p:cond delay="3500"/>
                            </p:stCondLst>
                            <p:childTnLst>
                              <p:par>
                                <p:cTn id="38" presetID="2" presetClass="entr" presetSubtype="6" fill="hold" grpId="0" nodeType="afterEffect">
                                  <p:stCondLst>
                                    <p:cond delay="0"/>
                                  </p:stCondLst>
                                  <p:childTnLst>
                                    <p:set>
                                      <p:cBhvr>
                                        <p:cTn id="39" dur="1" fill="hold">
                                          <p:stCondLst>
                                            <p:cond delay="0"/>
                                          </p:stCondLst>
                                        </p:cTn>
                                        <p:tgtEl>
                                          <p:spTgt spid="128053"/>
                                        </p:tgtEl>
                                        <p:attrNameLst>
                                          <p:attrName>style.visibility</p:attrName>
                                        </p:attrNameLst>
                                      </p:cBhvr>
                                      <p:to>
                                        <p:strVal val="visible"/>
                                      </p:to>
                                    </p:set>
                                    <p:anim calcmode="lin" valueType="num">
                                      <p:cBhvr additive="base">
                                        <p:cTn id="40" dur="500" fill="hold"/>
                                        <p:tgtEl>
                                          <p:spTgt spid="128053"/>
                                        </p:tgtEl>
                                        <p:attrNameLst>
                                          <p:attrName>ppt_x</p:attrName>
                                        </p:attrNameLst>
                                      </p:cBhvr>
                                      <p:tavLst>
                                        <p:tav tm="0">
                                          <p:val>
                                            <p:strVal val="1+#ppt_w/2"/>
                                          </p:val>
                                        </p:tav>
                                        <p:tav tm="100000">
                                          <p:val>
                                            <p:strVal val="#ppt_x"/>
                                          </p:val>
                                        </p:tav>
                                      </p:tavLst>
                                    </p:anim>
                                    <p:anim calcmode="lin" valueType="num">
                                      <p:cBhvr additive="base">
                                        <p:cTn id="41" dur="500" fill="hold"/>
                                        <p:tgtEl>
                                          <p:spTgt spid="128053"/>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128016"/>
                                        </p:tgtEl>
                                        <p:attrNameLst>
                                          <p:attrName>style.visibility</p:attrName>
                                        </p:attrNameLst>
                                      </p:cBhvr>
                                      <p:to>
                                        <p:strVal val="visible"/>
                                      </p:to>
                                    </p:set>
                                    <p:animEffect transition="in" filter="wipe(up)">
                                      <p:cBhvr>
                                        <p:cTn id="45" dur="500"/>
                                        <p:tgtEl>
                                          <p:spTgt spid="128016"/>
                                        </p:tgtEl>
                                      </p:cBhvr>
                                    </p:animEffect>
                                  </p:childTnLst>
                                </p:cTn>
                              </p:par>
                            </p:childTnLst>
                          </p:cTn>
                        </p:par>
                        <p:par>
                          <p:cTn id="46" fill="hold" nodeType="afterGroup">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128010"/>
                                        </p:tgtEl>
                                        <p:attrNameLst>
                                          <p:attrName>style.visibility</p:attrName>
                                        </p:attrNameLst>
                                      </p:cBhvr>
                                      <p:to>
                                        <p:strVal val="visible"/>
                                      </p:to>
                                    </p:set>
                                    <p:animEffect transition="in" filter="wipe(up)">
                                      <p:cBhvr>
                                        <p:cTn id="49" dur="500"/>
                                        <p:tgtEl>
                                          <p:spTgt spid="128010"/>
                                        </p:tgtEl>
                                      </p:cBhvr>
                                    </p:animEffect>
                                  </p:childTnLst>
                                </p:cTn>
                              </p:par>
                            </p:childTnLst>
                          </p:cTn>
                        </p:par>
                        <p:par>
                          <p:cTn id="50" fill="hold" nodeType="afterGroup">
                            <p:stCondLst>
                              <p:cond delay="5000"/>
                            </p:stCondLst>
                            <p:childTnLst>
                              <p:par>
                                <p:cTn id="51" presetID="22" presetClass="entr" presetSubtype="1" fill="hold" grpId="0" nodeType="afterEffect">
                                  <p:stCondLst>
                                    <p:cond delay="0"/>
                                  </p:stCondLst>
                                  <p:childTnLst>
                                    <p:set>
                                      <p:cBhvr>
                                        <p:cTn id="52" dur="1" fill="hold">
                                          <p:stCondLst>
                                            <p:cond delay="0"/>
                                          </p:stCondLst>
                                        </p:cTn>
                                        <p:tgtEl>
                                          <p:spTgt spid="128017"/>
                                        </p:tgtEl>
                                        <p:attrNameLst>
                                          <p:attrName>style.visibility</p:attrName>
                                        </p:attrNameLst>
                                      </p:cBhvr>
                                      <p:to>
                                        <p:strVal val="visible"/>
                                      </p:to>
                                    </p:set>
                                    <p:animEffect transition="in" filter="wipe(up)">
                                      <p:cBhvr>
                                        <p:cTn id="53" dur="500"/>
                                        <p:tgtEl>
                                          <p:spTgt spid="128017"/>
                                        </p:tgtEl>
                                      </p:cBhvr>
                                    </p:animEffect>
                                  </p:childTnLst>
                                </p:cTn>
                              </p:par>
                            </p:childTnLst>
                          </p:cTn>
                        </p:par>
                        <p:par>
                          <p:cTn id="54" fill="hold" nodeType="afterGroup">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128011"/>
                                        </p:tgtEl>
                                        <p:attrNameLst>
                                          <p:attrName>style.visibility</p:attrName>
                                        </p:attrNameLst>
                                      </p:cBhvr>
                                      <p:to>
                                        <p:strVal val="visible"/>
                                      </p:to>
                                    </p:set>
                                    <p:animEffect transition="in" filter="wipe(up)">
                                      <p:cBhvr>
                                        <p:cTn id="57" dur="500"/>
                                        <p:tgtEl>
                                          <p:spTgt spid="128011"/>
                                        </p:tgtEl>
                                      </p:cBhvr>
                                    </p:animEffect>
                                  </p:childTnLst>
                                </p:cTn>
                              </p:par>
                            </p:childTnLst>
                          </p:cTn>
                        </p:par>
                        <p:par>
                          <p:cTn id="58" fill="hold" nodeType="afterGroup">
                            <p:stCondLst>
                              <p:cond delay="6000"/>
                            </p:stCondLst>
                            <p:childTnLst>
                              <p:par>
                                <p:cTn id="59" presetID="22" presetClass="entr" presetSubtype="1" fill="hold" grpId="0" nodeType="afterEffect">
                                  <p:stCondLst>
                                    <p:cond delay="0"/>
                                  </p:stCondLst>
                                  <p:childTnLst>
                                    <p:set>
                                      <p:cBhvr>
                                        <p:cTn id="60" dur="1" fill="hold">
                                          <p:stCondLst>
                                            <p:cond delay="0"/>
                                          </p:stCondLst>
                                        </p:cTn>
                                        <p:tgtEl>
                                          <p:spTgt spid="128018"/>
                                        </p:tgtEl>
                                        <p:attrNameLst>
                                          <p:attrName>style.visibility</p:attrName>
                                        </p:attrNameLst>
                                      </p:cBhvr>
                                      <p:to>
                                        <p:strVal val="visible"/>
                                      </p:to>
                                    </p:set>
                                    <p:animEffect transition="in" filter="wipe(up)">
                                      <p:cBhvr>
                                        <p:cTn id="61" dur="500"/>
                                        <p:tgtEl>
                                          <p:spTgt spid="128018"/>
                                        </p:tgtEl>
                                      </p:cBhvr>
                                    </p:animEffect>
                                  </p:childTnLst>
                                </p:cTn>
                              </p:par>
                            </p:childTnLst>
                          </p:cTn>
                        </p:par>
                        <p:par>
                          <p:cTn id="62" fill="hold" nodeType="afterGroup">
                            <p:stCondLst>
                              <p:cond delay="6500"/>
                            </p:stCondLst>
                            <p:childTnLst>
                              <p:par>
                                <p:cTn id="63" presetID="22" presetClass="entr" presetSubtype="1" fill="hold" grpId="0" nodeType="afterEffect">
                                  <p:stCondLst>
                                    <p:cond delay="0"/>
                                  </p:stCondLst>
                                  <p:childTnLst>
                                    <p:set>
                                      <p:cBhvr>
                                        <p:cTn id="64" dur="1" fill="hold">
                                          <p:stCondLst>
                                            <p:cond delay="0"/>
                                          </p:stCondLst>
                                        </p:cTn>
                                        <p:tgtEl>
                                          <p:spTgt spid="128012"/>
                                        </p:tgtEl>
                                        <p:attrNameLst>
                                          <p:attrName>style.visibility</p:attrName>
                                        </p:attrNameLst>
                                      </p:cBhvr>
                                      <p:to>
                                        <p:strVal val="visible"/>
                                      </p:to>
                                    </p:set>
                                    <p:animEffect transition="in" filter="wipe(up)">
                                      <p:cBhvr>
                                        <p:cTn id="65" dur="500"/>
                                        <p:tgtEl>
                                          <p:spTgt spid="128012"/>
                                        </p:tgtEl>
                                      </p:cBhvr>
                                    </p:animEffect>
                                  </p:childTnLst>
                                </p:cTn>
                              </p:par>
                            </p:childTnLst>
                          </p:cTn>
                        </p:par>
                        <p:par>
                          <p:cTn id="66" fill="hold" nodeType="afterGroup">
                            <p:stCondLst>
                              <p:cond delay="7000"/>
                            </p:stCondLst>
                            <p:childTnLst>
                              <p:par>
                                <p:cTn id="67" presetID="22" presetClass="entr" presetSubtype="1" fill="hold" grpId="0" nodeType="afterEffect">
                                  <p:stCondLst>
                                    <p:cond delay="0"/>
                                  </p:stCondLst>
                                  <p:childTnLst>
                                    <p:set>
                                      <p:cBhvr>
                                        <p:cTn id="68" dur="1" fill="hold">
                                          <p:stCondLst>
                                            <p:cond delay="0"/>
                                          </p:stCondLst>
                                        </p:cTn>
                                        <p:tgtEl>
                                          <p:spTgt spid="128019"/>
                                        </p:tgtEl>
                                        <p:attrNameLst>
                                          <p:attrName>style.visibility</p:attrName>
                                        </p:attrNameLst>
                                      </p:cBhvr>
                                      <p:to>
                                        <p:strVal val="visible"/>
                                      </p:to>
                                    </p:set>
                                    <p:animEffect transition="in" filter="wipe(up)">
                                      <p:cBhvr>
                                        <p:cTn id="69" dur="500"/>
                                        <p:tgtEl>
                                          <p:spTgt spid="128019"/>
                                        </p:tgtEl>
                                      </p:cBhvr>
                                    </p:animEffect>
                                  </p:childTnLst>
                                </p:cTn>
                              </p:par>
                            </p:childTnLst>
                          </p:cTn>
                        </p:par>
                        <p:par>
                          <p:cTn id="70" fill="hold" nodeType="afterGroup">
                            <p:stCondLst>
                              <p:cond delay="7500"/>
                            </p:stCondLst>
                            <p:childTnLst>
                              <p:par>
                                <p:cTn id="71" presetID="22" presetClass="entr" presetSubtype="1" fill="hold" grpId="0" nodeType="afterEffect">
                                  <p:stCondLst>
                                    <p:cond delay="0"/>
                                  </p:stCondLst>
                                  <p:childTnLst>
                                    <p:set>
                                      <p:cBhvr>
                                        <p:cTn id="72" dur="1" fill="hold">
                                          <p:stCondLst>
                                            <p:cond delay="0"/>
                                          </p:stCondLst>
                                        </p:cTn>
                                        <p:tgtEl>
                                          <p:spTgt spid="128007"/>
                                        </p:tgtEl>
                                        <p:attrNameLst>
                                          <p:attrName>style.visibility</p:attrName>
                                        </p:attrNameLst>
                                      </p:cBhvr>
                                      <p:to>
                                        <p:strVal val="visible"/>
                                      </p:to>
                                    </p:set>
                                    <p:animEffect transition="in" filter="wipe(up)">
                                      <p:cBhvr>
                                        <p:cTn id="73" dur="500"/>
                                        <p:tgtEl>
                                          <p:spTgt spid="128007"/>
                                        </p:tgtEl>
                                      </p:cBhvr>
                                    </p:animEffect>
                                  </p:childTnLst>
                                </p:cTn>
                              </p:par>
                            </p:childTnLst>
                          </p:cTn>
                        </p:par>
                        <p:par>
                          <p:cTn id="74" fill="hold" nodeType="afterGroup">
                            <p:stCondLst>
                              <p:cond delay="8000"/>
                            </p:stCondLst>
                            <p:childTnLst>
                              <p:par>
                                <p:cTn id="75" presetID="22" presetClass="entr" presetSubtype="1" fill="hold" grpId="0" nodeType="afterEffect">
                                  <p:stCondLst>
                                    <p:cond delay="0"/>
                                  </p:stCondLst>
                                  <p:childTnLst>
                                    <p:set>
                                      <p:cBhvr>
                                        <p:cTn id="76" dur="1" fill="hold">
                                          <p:stCondLst>
                                            <p:cond delay="0"/>
                                          </p:stCondLst>
                                        </p:cTn>
                                        <p:tgtEl>
                                          <p:spTgt spid="128020"/>
                                        </p:tgtEl>
                                        <p:attrNameLst>
                                          <p:attrName>style.visibility</p:attrName>
                                        </p:attrNameLst>
                                      </p:cBhvr>
                                      <p:to>
                                        <p:strVal val="visible"/>
                                      </p:to>
                                    </p:set>
                                    <p:animEffect transition="in" filter="wipe(up)">
                                      <p:cBhvr>
                                        <p:cTn id="77" dur="500"/>
                                        <p:tgtEl>
                                          <p:spTgt spid="128020"/>
                                        </p:tgtEl>
                                      </p:cBhvr>
                                    </p:animEffect>
                                  </p:childTnLst>
                                </p:cTn>
                              </p:par>
                            </p:childTnLst>
                          </p:cTn>
                        </p:par>
                        <p:par>
                          <p:cTn id="78" fill="hold" nodeType="afterGroup">
                            <p:stCondLst>
                              <p:cond delay="8500"/>
                            </p:stCondLst>
                            <p:childTnLst>
                              <p:par>
                                <p:cTn id="79" presetID="22" presetClass="entr" presetSubtype="1" fill="hold" grpId="0" nodeType="afterEffect">
                                  <p:stCondLst>
                                    <p:cond delay="0"/>
                                  </p:stCondLst>
                                  <p:childTnLst>
                                    <p:set>
                                      <p:cBhvr>
                                        <p:cTn id="80" dur="1" fill="hold">
                                          <p:stCondLst>
                                            <p:cond delay="0"/>
                                          </p:stCondLst>
                                        </p:cTn>
                                        <p:tgtEl>
                                          <p:spTgt spid="128008"/>
                                        </p:tgtEl>
                                        <p:attrNameLst>
                                          <p:attrName>style.visibility</p:attrName>
                                        </p:attrNameLst>
                                      </p:cBhvr>
                                      <p:to>
                                        <p:strVal val="visible"/>
                                      </p:to>
                                    </p:set>
                                    <p:animEffect transition="in" filter="wipe(up)">
                                      <p:cBhvr>
                                        <p:cTn id="81" dur="500"/>
                                        <p:tgtEl>
                                          <p:spTgt spid="128008"/>
                                        </p:tgtEl>
                                      </p:cBhvr>
                                    </p:animEffect>
                                  </p:childTnLst>
                                </p:cTn>
                              </p:par>
                            </p:childTnLst>
                          </p:cTn>
                        </p:par>
                        <p:par>
                          <p:cTn id="82" fill="hold" nodeType="afterGroup">
                            <p:stCondLst>
                              <p:cond delay="9000"/>
                            </p:stCondLst>
                            <p:childTnLst>
                              <p:par>
                                <p:cTn id="83" presetID="22" presetClass="entr" presetSubtype="1" fill="hold" grpId="0" nodeType="afterEffect">
                                  <p:stCondLst>
                                    <p:cond delay="0"/>
                                  </p:stCondLst>
                                  <p:childTnLst>
                                    <p:set>
                                      <p:cBhvr>
                                        <p:cTn id="84" dur="1" fill="hold">
                                          <p:stCondLst>
                                            <p:cond delay="0"/>
                                          </p:stCondLst>
                                        </p:cTn>
                                        <p:tgtEl>
                                          <p:spTgt spid="128021"/>
                                        </p:tgtEl>
                                        <p:attrNameLst>
                                          <p:attrName>style.visibility</p:attrName>
                                        </p:attrNameLst>
                                      </p:cBhvr>
                                      <p:to>
                                        <p:strVal val="visible"/>
                                      </p:to>
                                    </p:set>
                                    <p:animEffect transition="in" filter="wipe(up)">
                                      <p:cBhvr>
                                        <p:cTn id="85" dur="500"/>
                                        <p:tgtEl>
                                          <p:spTgt spid="128021"/>
                                        </p:tgtEl>
                                      </p:cBhvr>
                                    </p:animEffect>
                                  </p:childTnLst>
                                </p:cTn>
                              </p:par>
                            </p:childTnLst>
                          </p:cTn>
                        </p:par>
                        <p:par>
                          <p:cTn id="86" fill="hold" nodeType="afterGroup">
                            <p:stCondLst>
                              <p:cond delay="9500"/>
                            </p:stCondLst>
                            <p:childTnLst>
                              <p:par>
                                <p:cTn id="87" presetID="22" presetClass="entr" presetSubtype="1" fill="hold" grpId="0" nodeType="afterEffect">
                                  <p:stCondLst>
                                    <p:cond delay="0"/>
                                  </p:stCondLst>
                                  <p:childTnLst>
                                    <p:set>
                                      <p:cBhvr>
                                        <p:cTn id="88" dur="1" fill="hold">
                                          <p:stCondLst>
                                            <p:cond delay="0"/>
                                          </p:stCondLst>
                                        </p:cTn>
                                        <p:tgtEl>
                                          <p:spTgt spid="128009"/>
                                        </p:tgtEl>
                                        <p:attrNameLst>
                                          <p:attrName>style.visibility</p:attrName>
                                        </p:attrNameLst>
                                      </p:cBhvr>
                                      <p:to>
                                        <p:strVal val="visible"/>
                                      </p:to>
                                    </p:set>
                                    <p:animEffect transition="in" filter="wipe(up)">
                                      <p:cBhvr>
                                        <p:cTn id="89" dur="500"/>
                                        <p:tgtEl>
                                          <p:spTgt spid="128009"/>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iterate type="wd">
                                    <p:tmPct val="100000"/>
                                  </p:iterate>
                                  <p:childTnLst>
                                    <p:set>
                                      <p:cBhvr>
                                        <p:cTn id="93" dur="1" fill="hold">
                                          <p:stCondLst>
                                            <p:cond delay="0"/>
                                          </p:stCondLst>
                                        </p:cTn>
                                        <p:tgtEl>
                                          <p:spTgt spid="128024"/>
                                        </p:tgtEl>
                                        <p:attrNameLst>
                                          <p:attrName>style.visibility</p:attrName>
                                        </p:attrNameLst>
                                      </p:cBhvr>
                                      <p:to>
                                        <p:strVal val="visible"/>
                                      </p:to>
                                    </p:set>
                                    <p:animEffect transition="in" filter="wipe(left)">
                                      <p:cBhvr>
                                        <p:cTn id="94" dur="300"/>
                                        <p:tgtEl>
                                          <p:spTgt spid="128024"/>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iterate type="wd">
                                    <p:tmPct val="100000"/>
                                  </p:iterate>
                                  <p:childTnLst>
                                    <p:set>
                                      <p:cBhvr>
                                        <p:cTn id="98" dur="1" fill="hold">
                                          <p:stCondLst>
                                            <p:cond delay="0"/>
                                          </p:stCondLst>
                                        </p:cTn>
                                        <p:tgtEl>
                                          <p:spTgt spid="128026"/>
                                        </p:tgtEl>
                                        <p:attrNameLst>
                                          <p:attrName>style.visibility</p:attrName>
                                        </p:attrNameLst>
                                      </p:cBhvr>
                                      <p:to>
                                        <p:strVal val="visible"/>
                                      </p:to>
                                    </p:set>
                                    <p:animEffect transition="in" filter="wipe(left)">
                                      <p:cBhvr>
                                        <p:cTn id="99" dur="300"/>
                                        <p:tgtEl>
                                          <p:spTgt spid="128026"/>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28025"/>
                                        </p:tgtEl>
                                        <p:attrNameLst>
                                          <p:attrName>style.visibility</p:attrName>
                                        </p:attrNameLst>
                                      </p:cBhvr>
                                      <p:to>
                                        <p:strVal val="visible"/>
                                      </p:to>
                                    </p:set>
                                    <p:animEffect transition="in" filter="wipe(left)">
                                      <p:cBhvr>
                                        <p:cTn id="104" dur="500"/>
                                        <p:tgtEl>
                                          <p:spTgt spid="128025"/>
                                        </p:tgtEl>
                                      </p:cBhvr>
                                    </p:animEffect>
                                  </p:childTnLst>
                                </p:cTn>
                              </p:par>
                            </p:childTnLst>
                          </p:cTn>
                        </p:par>
                        <p:par>
                          <p:cTn id="105" fill="hold" nodeType="afterGroup">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128029"/>
                                        </p:tgtEl>
                                        <p:attrNameLst>
                                          <p:attrName>style.visibility</p:attrName>
                                        </p:attrNameLst>
                                      </p:cBhvr>
                                      <p:to>
                                        <p:strVal val="visible"/>
                                      </p:to>
                                    </p:set>
                                    <p:animEffect transition="in" filter="wipe(left)">
                                      <p:cBhvr>
                                        <p:cTn id="108" dur="500"/>
                                        <p:tgtEl>
                                          <p:spTgt spid="128029"/>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28028"/>
                                        </p:tgtEl>
                                        <p:attrNameLst>
                                          <p:attrName>style.visibility</p:attrName>
                                        </p:attrNameLst>
                                      </p:cBhvr>
                                      <p:to>
                                        <p:strVal val="visible"/>
                                      </p:to>
                                    </p:set>
                                    <p:animEffect transition="in" filter="wipe(left)">
                                      <p:cBhvr>
                                        <p:cTn id="113" dur="500"/>
                                        <p:tgtEl>
                                          <p:spTgt spid="128028"/>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128030"/>
                                        </p:tgtEl>
                                        <p:attrNameLst>
                                          <p:attrName>style.visibility</p:attrName>
                                        </p:attrNameLst>
                                      </p:cBhvr>
                                      <p:to>
                                        <p:strVal val="visible"/>
                                      </p:to>
                                    </p:set>
                                    <p:animEffect transition="in" filter="wipe(up)">
                                      <p:cBhvr>
                                        <p:cTn id="118" dur="500"/>
                                        <p:tgtEl>
                                          <p:spTgt spid="128030"/>
                                        </p:tgtEl>
                                      </p:cBhvr>
                                    </p:animEffect>
                                  </p:childTnLst>
                                </p:cTn>
                              </p:par>
                            </p:childTnLst>
                          </p:cTn>
                        </p:par>
                        <p:par>
                          <p:cTn id="119" fill="hold" nodeType="afterGroup">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128048"/>
                                        </p:tgtEl>
                                        <p:attrNameLst>
                                          <p:attrName>style.visibility</p:attrName>
                                        </p:attrNameLst>
                                      </p:cBhvr>
                                      <p:to>
                                        <p:strVal val="visible"/>
                                      </p:to>
                                    </p:set>
                                    <p:animEffect transition="in" filter="wipe(up)">
                                      <p:cBhvr>
                                        <p:cTn id="122" dur="500"/>
                                        <p:tgtEl>
                                          <p:spTgt spid="12804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28031"/>
                                        </p:tgtEl>
                                        <p:attrNameLst>
                                          <p:attrName>style.visibility</p:attrName>
                                        </p:attrNameLst>
                                      </p:cBhvr>
                                      <p:to>
                                        <p:strVal val="visible"/>
                                      </p:to>
                                    </p:set>
                                    <p:animEffect transition="in" filter="wipe(left)">
                                      <p:cBhvr>
                                        <p:cTn id="127" dur="500"/>
                                        <p:tgtEl>
                                          <p:spTgt spid="128031"/>
                                        </p:tgtEl>
                                      </p:cBhvr>
                                    </p:animEffect>
                                  </p:childTnLst>
                                </p:cTn>
                              </p:par>
                            </p:childTnLst>
                          </p:cTn>
                        </p:par>
                        <p:par>
                          <p:cTn id="128" fill="hold" nodeType="afterGroup">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128049"/>
                                        </p:tgtEl>
                                        <p:attrNameLst>
                                          <p:attrName>style.visibility</p:attrName>
                                        </p:attrNameLst>
                                      </p:cBhvr>
                                      <p:to>
                                        <p:strVal val="visible"/>
                                      </p:to>
                                    </p:set>
                                    <p:animEffect transition="in" filter="wipe(left)">
                                      <p:cBhvr>
                                        <p:cTn id="131" dur="500"/>
                                        <p:tgtEl>
                                          <p:spTgt spid="128049"/>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28032"/>
                                        </p:tgtEl>
                                        <p:attrNameLst>
                                          <p:attrName>style.visibility</p:attrName>
                                        </p:attrNameLst>
                                      </p:cBhvr>
                                      <p:to>
                                        <p:strVal val="visible"/>
                                      </p:to>
                                    </p:set>
                                    <p:animEffect transition="in" filter="wipe(left)">
                                      <p:cBhvr>
                                        <p:cTn id="136" dur="500"/>
                                        <p:tgtEl>
                                          <p:spTgt spid="128032"/>
                                        </p:tgtEl>
                                      </p:cBhvr>
                                    </p:animEffect>
                                  </p:childTnLst>
                                </p:cTn>
                              </p:par>
                            </p:childTnLst>
                          </p:cTn>
                        </p:par>
                        <p:par>
                          <p:cTn id="137" fill="hold" nodeType="afterGroup">
                            <p:stCondLst>
                              <p:cond delay="500"/>
                            </p:stCondLst>
                            <p:childTnLst>
                              <p:par>
                                <p:cTn id="138" presetID="22" presetClass="entr" presetSubtype="4" fill="hold" grpId="0" nodeType="afterEffect">
                                  <p:stCondLst>
                                    <p:cond delay="0"/>
                                  </p:stCondLst>
                                  <p:childTnLst>
                                    <p:set>
                                      <p:cBhvr>
                                        <p:cTn id="139" dur="1" fill="hold">
                                          <p:stCondLst>
                                            <p:cond delay="0"/>
                                          </p:stCondLst>
                                        </p:cTn>
                                        <p:tgtEl>
                                          <p:spTgt spid="128050"/>
                                        </p:tgtEl>
                                        <p:attrNameLst>
                                          <p:attrName>style.visibility</p:attrName>
                                        </p:attrNameLst>
                                      </p:cBhvr>
                                      <p:to>
                                        <p:strVal val="visible"/>
                                      </p:to>
                                    </p:set>
                                    <p:animEffect transition="in" filter="wipe(down)">
                                      <p:cBhvr>
                                        <p:cTn id="140" dur="500"/>
                                        <p:tgtEl>
                                          <p:spTgt spid="12805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28033"/>
                                        </p:tgtEl>
                                        <p:attrNameLst>
                                          <p:attrName>style.visibility</p:attrName>
                                        </p:attrNameLst>
                                      </p:cBhvr>
                                      <p:to>
                                        <p:strVal val="visible"/>
                                      </p:to>
                                    </p:set>
                                    <p:animEffect transition="in" filter="wipe(left)">
                                      <p:cBhvr>
                                        <p:cTn id="145" dur="500"/>
                                        <p:tgtEl>
                                          <p:spTgt spid="128033"/>
                                        </p:tgtEl>
                                      </p:cBhvr>
                                    </p:animEffect>
                                  </p:childTnLst>
                                </p:cTn>
                              </p:par>
                            </p:childTnLst>
                          </p:cTn>
                        </p:par>
                        <p:par>
                          <p:cTn id="146" fill="hold" nodeType="afterGroup">
                            <p:stCondLst>
                              <p:cond delay="500"/>
                            </p:stCondLst>
                            <p:childTnLst>
                              <p:par>
                                <p:cTn id="147" presetID="22" presetClass="entr" presetSubtype="8" fill="hold" grpId="0" nodeType="afterEffect">
                                  <p:stCondLst>
                                    <p:cond delay="500"/>
                                  </p:stCondLst>
                                  <p:childTnLst>
                                    <p:set>
                                      <p:cBhvr>
                                        <p:cTn id="148" dur="1" fill="hold">
                                          <p:stCondLst>
                                            <p:cond delay="0"/>
                                          </p:stCondLst>
                                        </p:cTn>
                                        <p:tgtEl>
                                          <p:spTgt spid="128034"/>
                                        </p:tgtEl>
                                        <p:attrNameLst>
                                          <p:attrName>style.visibility</p:attrName>
                                        </p:attrNameLst>
                                      </p:cBhvr>
                                      <p:to>
                                        <p:strVal val="visible"/>
                                      </p:to>
                                    </p:set>
                                    <p:animEffect transition="in" filter="wipe(left)">
                                      <p:cBhvr>
                                        <p:cTn id="149" dur="500"/>
                                        <p:tgtEl>
                                          <p:spTgt spid="128034"/>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128035"/>
                                        </p:tgtEl>
                                        <p:attrNameLst>
                                          <p:attrName>style.visibility</p:attrName>
                                        </p:attrNameLst>
                                      </p:cBhvr>
                                      <p:to>
                                        <p:strVal val="visible"/>
                                      </p:to>
                                    </p:set>
                                    <p:animEffect transition="in" filter="wipe(left)">
                                      <p:cBhvr>
                                        <p:cTn id="154" dur="500"/>
                                        <p:tgtEl>
                                          <p:spTgt spid="128035"/>
                                        </p:tgtEl>
                                      </p:cBhvr>
                                    </p:animEffect>
                                  </p:childTnLst>
                                </p:cTn>
                              </p:par>
                            </p:childTnLst>
                          </p:cTn>
                        </p:par>
                        <p:par>
                          <p:cTn id="155" fill="hold" nodeType="afterGroup">
                            <p:stCondLst>
                              <p:cond delay="500"/>
                            </p:stCondLst>
                            <p:childTnLst>
                              <p:par>
                                <p:cTn id="156" presetID="22" presetClass="entr" presetSubtype="8" fill="hold" grpId="0" nodeType="afterEffect">
                                  <p:stCondLst>
                                    <p:cond delay="0"/>
                                  </p:stCondLst>
                                  <p:childTnLst>
                                    <p:set>
                                      <p:cBhvr>
                                        <p:cTn id="157" dur="1" fill="hold">
                                          <p:stCondLst>
                                            <p:cond delay="0"/>
                                          </p:stCondLst>
                                        </p:cTn>
                                        <p:tgtEl>
                                          <p:spTgt spid="128051"/>
                                        </p:tgtEl>
                                        <p:attrNameLst>
                                          <p:attrName>style.visibility</p:attrName>
                                        </p:attrNameLst>
                                      </p:cBhvr>
                                      <p:to>
                                        <p:strVal val="visible"/>
                                      </p:to>
                                    </p:set>
                                    <p:animEffect transition="in" filter="wipe(left)">
                                      <p:cBhvr>
                                        <p:cTn id="158" dur="500"/>
                                        <p:tgtEl>
                                          <p:spTgt spid="128051"/>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22" presetClass="entr" presetSubtype="1" fill="hold" grpId="0" nodeType="clickEffect">
                                  <p:stCondLst>
                                    <p:cond delay="0"/>
                                  </p:stCondLst>
                                  <p:childTnLst>
                                    <p:set>
                                      <p:cBhvr>
                                        <p:cTn id="162" dur="1" fill="hold">
                                          <p:stCondLst>
                                            <p:cond delay="0"/>
                                          </p:stCondLst>
                                        </p:cTn>
                                        <p:tgtEl>
                                          <p:spTgt spid="128037"/>
                                        </p:tgtEl>
                                        <p:attrNameLst>
                                          <p:attrName>style.visibility</p:attrName>
                                        </p:attrNameLst>
                                      </p:cBhvr>
                                      <p:to>
                                        <p:strVal val="visible"/>
                                      </p:to>
                                    </p:set>
                                    <p:animEffect transition="in" filter="wipe(up)">
                                      <p:cBhvr>
                                        <p:cTn id="163" dur="500"/>
                                        <p:tgtEl>
                                          <p:spTgt spid="128037"/>
                                        </p:tgtEl>
                                      </p:cBhvr>
                                    </p:animEffect>
                                  </p:childTnLst>
                                </p:cTn>
                              </p:par>
                            </p:childTnLst>
                          </p:cTn>
                        </p:par>
                        <p:par>
                          <p:cTn id="164" fill="hold" nodeType="afterGroup">
                            <p:stCondLst>
                              <p:cond delay="500"/>
                            </p:stCondLst>
                            <p:childTnLst>
                              <p:par>
                                <p:cTn id="165" presetID="22" presetClass="entr" presetSubtype="4" fill="hold" grpId="0" nodeType="afterEffect">
                                  <p:stCondLst>
                                    <p:cond delay="0"/>
                                  </p:stCondLst>
                                  <p:childTnLst>
                                    <p:set>
                                      <p:cBhvr>
                                        <p:cTn id="166" dur="1" fill="hold">
                                          <p:stCondLst>
                                            <p:cond delay="0"/>
                                          </p:stCondLst>
                                        </p:cTn>
                                        <p:tgtEl>
                                          <p:spTgt spid="128052"/>
                                        </p:tgtEl>
                                        <p:attrNameLst>
                                          <p:attrName>style.visibility</p:attrName>
                                        </p:attrNameLst>
                                      </p:cBhvr>
                                      <p:to>
                                        <p:strVal val="visible"/>
                                      </p:to>
                                    </p:set>
                                    <p:animEffect transition="in" filter="wipe(down)">
                                      <p:cBhvr>
                                        <p:cTn id="167" dur="500"/>
                                        <p:tgtEl>
                                          <p:spTgt spid="128052"/>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28040"/>
                                        </p:tgtEl>
                                        <p:attrNameLst>
                                          <p:attrName>style.visibility</p:attrName>
                                        </p:attrNameLst>
                                      </p:cBhvr>
                                      <p:to>
                                        <p:strVal val="visible"/>
                                      </p:to>
                                    </p:set>
                                    <p:animEffect transition="in" filter="wipe(left)">
                                      <p:cBhvr>
                                        <p:cTn id="172" dur="500"/>
                                        <p:tgtEl>
                                          <p:spTgt spid="128040"/>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28041"/>
                                        </p:tgtEl>
                                        <p:attrNameLst>
                                          <p:attrName>style.visibility</p:attrName>
                                        </p:attrNameLst>
                                      </p:cBhvr>
                                      <p:to>
                                        <p:strVal val="visible"/>
                                      </p:to>
                                    </p:set>
                                    <p:animEffect transition="in" filter="wipe(left)">
                                      <p:cBhvr>
                                        <p:cTn id="177" dur="500"/>
                                        <p:tgtEl>
                                          <p:spTgt spid="128041"/>
                                        </p:tgtEl>
                                      </p:cBhvr>
                                    </p:animEffect>
                                  </p:childTnLst>
                                </p:cTn>
                              </p:par>
                            </p:childTnLst>
                          </p:cTn>
                        </p:par>
                        <p:par>
                          <p:cTn id="178" fill="hold" nodeType="afterGroup">
                            <p:stCondLst>
                              <p:cond delay="500"/>
                            </p:stCondLst>
                            <p:childTnLst>
                              <p:par>
                                <p:cTn id="179" presetID="22" presetClass="entr" presetSubtype="8" fill="hold" grpId="0" nodeType="afterEffect">
                                  <p:stCondLst>
                                    <p:cond delay="0"/>
                                  </p:stCondLst>
                                  <p:childTnLst>
                                    <p:set>
                                      <p:cBhvr>
                                        <p:cTn id="180" dur="1" fill="hold">
                                          <p:stCondLst>
                                            <p:cond delay="0"/>
                                          </p:stCondLst>
                                        </p:cTn>
                                        <p:tgtEl>
                                          <p:spTgt spid="128042"/>
                                        </p:tgtEl>
                                        <p:attrNameLst>
                                          <p:attrName>style.visibility</p:attrName>
                                        </p:attrNameLst>
                                      </p:cBhvr>
                                      <p:to>
                                        <p:strVal val="visible"/>
                                      </p:to>
                                    </p:set>
                                    <p:animEffect transition="in" filter="wipe(left)">
                                      <p:cBhvr>
                                        <p:cTn id="181" dur="500"/>
                                        <p:tgtEl>
                                          <p:spTgt spid="128042"/>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128043"/>
                                        </p:tgtEl>
                                        <p:attrNameLst>
                                          <p:attrName>style.visibility</p:attrName>
                                        </p:attrNameLst>
                                      </p:cBhvr>
                                      <p:to>
                                        <p:strVal val="visible"/>
                                      </p:to>
                                    </p:set>
                                    <p:animEffect transition="in" filter="wipe(up)">
                                      <p:cBhvr>
                                        <p:cTn id="186" dur="500"/>
                                        <p:tgtEl>
                                          <p:spTgt spid="128043"/>
                                        </p:tgtEl>
                                      </p:cBhvr>
                                    </p:animEffect>
                                  </p:childTnLst>
                                </p:cTn>
                              </p:par>
                            </p:childTnLst>
                          </p:cTn>
                        </p:par>
                        <p:par>
                          <p:cTn id="187" fill="hold" nodeType="afterGroup">
                            <p:stCondLst>
                              <p:cond delay="500"/>
                            </p:stCondLst>
                            <p:childTnLst>
                              <p:par>
                                <p:cTn id="188" presetID="22" presetClass="entr" presetSubtype="1" fill="hold" grpId="0" nodeType="afterEffect">
                                  <p:stCondLst>
                                    <p:cond delay="0"/>
                                  </p:stCondLst>
                                  <p:childTnLst>
                                    <p:set>
                                      <p:cBhvr>
                                        <p:cTn id="189" dur="1" fill="hold">
                                          <p:stCondLst>
                                            <p:cond delay="0"/>
                                          </p:stCondLst>
                                        </p:cTn>
                                        <p:tgtEl>
                                          <p:spTgt spid="128044"/>
                                        </p:tgtEl>
                                        <p:attrNameLst>
                                          <p:attrName>style.visibility</p:attrName>
                                        </p:attrNameLst>
                                      </p:cBhvr>
                                      <p:to>
                                        <p:strVal val="visible"/>
                                      </p:to>
                                    </p:set>
                                    <p:animEffect transition="in" filter="wipe(up)">
                                      <p:cBhvr>
                                        <p:cTn id="190" dur="500"/>
                                        <p:tgtEl>
                                          <p:spTgt spid="128044"/>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28045"/>
                                        </p:tgtEl>
                                        <p:attrNameLst>
                                          <p:attrName>style.visibility</p:attrName>
                                        </p:attrNameLst>
                                      </p:cBhvr>
                                      <p:to>
                                        <p:strVal val="visible"/>
                                      </p:to>
                                    </p:set>
                                    <p:animEffect transition="in" filter="wipe(left)">
                                      <p:cBhvr>
                                        <p:cTn id="195" dur="500"/>
                                        <p:tgtEl>
                                          <p:spTgt spid="128045"/>
                                        </p:tgtEl>
                                      </p:cBhvr>
                                    </p:animEffec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28047"/>
                                        </p:tgtEl>
                                        <p:attrNameLst>
                                          <p:attrName>style.visibility</p:attrName>
                                        </p:attrNameLst>
                                      </p:cBhvr>
                                      <p:to>
                                        <p:strVal val="visible"/>
                                      </p:to>
                                    </p:set>
                                    <p:animEffect transition="in" filter="wipe(left)">
                                      <p:cBhvr>
                                        <p:cTn id="200" dur="500"/>
                                        <p:tgtEl>
                                          <p:spTgt spid="128047"/>
                                        </p:tgtEl>
                                      </p:cBhvr>
                                    </p:animEffect>
                                  </p:childTnLst>
                                </p:cTn>
                              </p:par>
                            </p:childTnLst>
                          </p:cTn>
                        </p:par>
                        <p:par>
                          <p:cTn id="201" fill="hold" nodeType="afterGroup">
                            <p:stCondLst>
                              <p:cond delay="500"/>
                            </p:stCondLst>
                            <p:childTnLst>
                              <p:par>
                                <p:cTn id="202" presetID="22" presetClass="entr" presetSubtype="8" fill="hold" grpId="0" nodeType="afterEffect">
                                  <p:stCondLst>
                                    <p:cond delay="0"/>
                                  </p:stCondLst>
                                  <p:childTnLst>
                                    <p:set>
                                      <p:cBhvr>
                                        <p:cTn id="203" dur="1" fill="hold">
                                          <p:stCondLst>
                                            <p:cond delay="0"/>
                                          </p:stCondLst>
                                        </p:cTn>
                                        <p:tgtEl>
                                          <p:spTgt spid="128046"/>
                                        </p:tgtEl>
                                        <p:attrNameLst>
                                          <p:attrName>style.visibility</p:attrName>
                                        </p:attrNameLst>
                                      </p:cBhvr>
                                      <p:to>
                                        <p:strVal val="visible"/>
                                      </p:to>
                                    </p:set>
                                    <p:animEffect transition="in" filter="wipe(left)">
                                      <p:cBhvr>
                                        <p:cTn id="204" dur="500"/>
                                        <p:tgtEl>
                                          <p:spTgt spid="128046"/>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autoUpdateAnimBg="0"/>
      <p:bldP spid="128003" grpId="0" animBg="1" autoUpdateAnimBg="0"/>
      <p:bldP spid="128004" grpId="0" animBg="1" autoUpdateAnimBg="0"/>
      <p:bldP spid="128005" grpId="0" animBg="1" autoUpdateAnimBg="0"/>
      <p:bldP spid="128007" grpId="0" animBg="1" autoUpdateAnimBg="0"/>
      <p:bldP spid="128008" grpId="0" animBg="1" autoUpdateAnimBg="0"/>
      <p:bldP spid="128009" grpId="0" animBg="1" autoUpdateAnimBg="0"/>
      <p:bldP spid="128010" grpId="0" animBg="1" autoUpdateAnimBg="0"/>
      <p:bldP spid="128011" grpId="0" animBg="1" autoUpdateAnimBg="0"/>
      <p:bldP spid="128012" grpId="0" animBg="1" autoUpdateAnimBg="0"/>
      <p:bldP spid="128013" grpId="0" animBg="1"/>
      <p:bldP spid="128014" grpId="0" animBg="1"/>
      <p:bldP spid="128015" grpId="0" animBg="1"/>
      <p:bldP spid="128016" grpId="0" animBg="1"/>
      <p:bldP spid="128017" grpId="0" animBg="1"/>
      <p:bldP spid="128018" grpId="0" animBg="1"/>
      <p:bldP spid="128019" grpId="0" animBg="1"/>
      <p:bldP spid="128020" grpId="0" animBg="1"/>
      <p:bldP spid="128021" grpId="0" animBg="1"/>
      <p:bldP spid="128023" grpId="0" autoUpdateAnimBg="0"/>
      <p:bldP spid="128024" grpId="0" autoUpdateAnimBg="0"/>
      <p:bldP spid="128025" grpId="0" animBg="1" autoUpdateAnimBg="0"/>
      <p:bldP spid="128026" grpId="0" autoUpdateAnimBg="0"/>
      <p:bldP spid="128028" grpId="0" autoUpdateAnimBg="0"/>
      <p:bldP spid="128029" grpId="0" animBg="1" autoUpdateAnimBg="0"/>
      <p:bldP spid="128030" grpId="0" animBg="1"/>
      <p:bldP spid="128031" grpId="0" animBg="1"/>
      <p:bldP spid="128032" grpId="0" animBg="1"/>
      <p:bldP spid="128033" grpId="0" animBg="1" autoUpdateAnimBg="0"/>
      <p:bldP spid="128034" grpId="0" animBg="1" autoUpdateAnimBg="0"/>
      <p:bldP spid="128035" grpId="0" animBg="1"/>
      <p:bldP spid="128037" grpId="0" animBg="1"/>
      <p:bldP spid="128040" grpId="0" animBg="1" autoUpdateAnimBg="0"/>
      <p:bldP spid="128041" grpId="0" animBg="1"/>
      <p:bldP spid="128042" grpId="0" animBg="1"/>
      <p:bldP spid="128043" grpId="0" animBg="1"/>
      <p:bldP spid="128044" grpId="0" animBg="1"/>
      <p:bldP spid="128045" grpId="0" animBg="1" autoUpdateAnimBg="0"/>
      <p:bldP spid="128046" grpId="0" animBg="1" autoUpdateAnimBg="0"/>
      <p:bldP spid="128047" grpId="0" animBg="1"/>
      <p:bldP spid="128048" grpId="0" animBg="1" autoUpdateAnimBg="0"/>
      <p:bldP spid="128049" grpId="0" autoUpdateAnimBg="0"/>
      <p:bldP spid="128050" grpId="0" autoUpdateAnimBg="0"/>
      <p:bldP spid="128051" grpId="0" animBg="1"/>
      <p:bldP spid="128052" grpId="0" animBg="1"/>
      <p:bldP spid="128053" grpId="0" animBg="1"/>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1026"/>
          <p:cNvSpPr txBox="1">
            <a:spLocks noChangeArrowheads="1"/>
          </p:cNvSpPr>
          <p:nvPr/>
        </p:nvSpPr>
        <p:spPr bwMode="auto">
          <a:xfrm>
            <a:off x="1678300" y="620857"/>
            <a:ext cx="7036588" cy="523341"/>
          </a:xfrm>
          <a:prstGeom prst="rect">
            <a:avLst/>
          </a:prstGeom>
          <a:noFill/>
          <a:ln>
            <a:noFill/>
          </a:ln>
          <a:extLst/>
        </p:spPr>
        <p:txBody>
          <a:bodyPr wrap="none">
            <a:spAutoFit/>
          </a:bodyPr>
          <a:lstStyle>
            <a:lvl1pPr eaLnBrk="0" hangingPunct="0">
              <a:defRPr kumimoji="1" sz="2800" b="1">
                <a:solidFill>
                  <a:srgbClr val="0000FF"/>
                </a:solidFill>
                <a:latin typeface="Times New Roman" pitchFamily="18" charset="0"/>
                <a:ea typeface="宋体" pitchFamily="2" charset="-122"/>
              </a:defRPr>
            </a:lvl1pPr>
            <a:lvl2pPr marL="742950" indent="-285750" eaLnBrk="0" hangingPunct="0">
              <a:defRPr kumimoji="1" sz="2800" b="1">
                <a:solidFill>
                  <a:srgbClr val="0000FF"/>
                </a:solidFill>
                <a:latin typeface="Times New Roman" pitchFamily="18" charset="0"/>
                <a:ea typeface="宋体" pitchFamily="2" charset="-122"/>
              </a:defRPr>
            </a:lvl2pPr>
            <a:lvl3pPr marL="1143000" indent="-228600" eaLnBrk="0" hangingPunct="0">
              <a:defRPr kumimoji="1" sz="2800" b="1">
                <a:solidFill>
                  <a:srgbClr val="0000FF"/>
                </a:solidFill>
                <a:latin typeface="Times New Roman" pitchFamily="18" charset="0"/>
                <a:ea typeface="宋体" pitchFamily="2" charset="-122"/>
              </a:defRPr>
            </a:lvl3pPr>
            <a:lvl4pPr marL="1600200" indent="-228600" eaLnBrk="0" hangingPunct="0">
              <a:defRPr kumimoji="1" sz="2800" b="1">
                <a:solidFill>
                  <a:srgbClr val="0000FF"/>
                </a:solidFill>
                <a:latin typeface="Times New Roman" pitchFamily="18" charset="0"/>
                <a:ea typeface="宋体" pitchFamily="2" charset="-122"/>
              </a:defRPr>
            </a:lvl4pPr>
            <a:lvl5pPr marL="2057400" indent="-228600" eaLnBrk="0" hangingPunct="0">
              <a:defRPr kumimoji="1" sz="2800" b="1">
                <a:solidFill>
                  <a:srgbClr val="0000FF"/>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rgbClr val="0000FF"/>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dirty="0" smtClean="0">
                <a:solidFill>
                  <a:srgbClr val="FF0000"/>
                </a:solidFill>
                <a:effectLst>
                  <a:outerShdw blurRad="38100" dist="38100" dir="2700000" algn="tl">
                    <a:srgbClr val="C0C0C0"/>
                  </a:outerShdw>
                </a:effectLst>
                <a:ea typeface="楷体_GB2312" pitchFamily="49" charset="-122"/>
              </a:rPr>
              <a:t>建堆</a:t>
            </a:r>
            <a:r>
              <a:rPr lang="zh-CN" altLang="en-US" dirty="0" smtClean="0">
                <a:solidFill>
                  <a:srgbClr val="008784"/>
                </a:solidFill>
                <a:ea typeface="楷体_GB2312" pitchFamily="49" charset="-122"/>
              </a:rPr>
              <a:t>是一个</a:t>
            </a:r>
            <a:r>
              <a:rPr lang="zh-CN" altLang="en-US" dirty="0" smtClean="0">
                <a:solidFill>
                  <a:srgbClr val="FF0000"/>
                </a:solidFill>
                <a:ea typeface="楷体_GB2312" pitchFamily="49" charset="-122"/>
              </a:rPr>
              <a:t>从下往上</a:t>
            </a:r>
            <a:r>
              <a:rPr lang="zh-CN" altLang="en-US" dirty="0" smtClean="0">
                <a:solidFill>
                  <a:srgbClr val="008784"/>
                </a:solidFill>
                <a:ea typeface="楷体_GB2312" pitchFamily="49" charset="-122"/>
              </a:rPr>
              <a:t>进行“调整”的过程。</a:t>
            </a:r>
            <a:endParaRPr lang="zh-CN" altLang="en-US" b="0" dirty="0" smtClean="0">
              <a:solidFill>
                <a:schemeClr val="tx1"/>
              </a:solidFill>
              <a:ea typeface="楷体_GB2312" pitchFamily="49" charset="-122"/>
            </a:endParaRPr>
          </a:p>
        </p:txBody>
      </p:sp>
      <p:sp>
        <p:nvSpPr>
          <p:cNvPr id="129028" name="Oval 1028"/>
          <p:cNvSpPr>
            <a:spLocks noChangeArrowheads="1"/>
          </p:cNvSpPr>
          <p:nvPr/>
        </p:nvSpPr>
        <p:spPr bwMode="auto">
          <a:xfrm>
            <a:off x="7034884" y="2518358"/>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40</a:t>
            </a:r>
            <a:endParaRPr kumimoji="1" lang="en-US" altLang="zh-CN" sz="2400">
              <a:latin typeface="Times New Roman" pitchFamily="18" charset="0"/>
            </a:endParaRPr>
          </a:p>
        </p:txBody>
      </p:sp>
      <p:sp>
        <p:nvSpPr>
          <p:cNvPr id="129029" name="Oval 1029"/>
          <p:cNvSpPr>
            <a:spLocks noChangeArrowheads="1"/>
          </p:cNvSpPr>
          <p:nvPr/>
        </p:nvSpPr>
        <p:spPr bwMode="auto">
          <a:xfrm>
            <a:off x="4292041" y="3280535"/>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55</a:t>
            </a:r>
            <a:endParaRPr kumimoji="1" lang="en-US" altLang="zh-CN" sz="3200" b="1">
              <a:latin typeface="Times New Roman" pitchFamily="18" charset="0"/>
            </a:endParaRPr>
          </a:p>
        </p:txBody>
      </p:sp>
      <p:sp>
        <p:nvSpPr>
          <p:cNvPr id="129030" name="Oval 1030"/>
          <p:cNvSpPr>
            <a:spLocks noChangeArrowheads="1"/>
          </p:cNvSpPr>
          <p:nvPr/>
        </p:nvSpPr>
        <p:spPr bwMode="auto">
          <a:xfrm>
            <a:off x="9980901" y="3280535"/>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49</a:t>
            </a:r>
            <a:endParaRPr kumimoji="1" lang="en-US" altLang="zh-CN" sz="2400">
              <a:latin typeface="Times New Roman" pitchFamily="18" charset="0"/>
            </a:endParaRPr>
          </a:p>
        </p:txBody>
      </p:sp>
      <p:sp>
        <p:nvSpPr>
          <p:cNvPr id="129031" name="Oval 1031"/>
          <p:cNvSpPr>
            <a:spLocks noChangeArrowheads="1"/>
          </p:cNvSpPr>
          <p:nvPr/>
        </p:nvSpPr>
        <p:spPr bwMode="auto">
          <a:xfrm>
            <a:off x="2463479"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73</a:t>
            </a:r>
            <a:endParaRPr kumimoji="1" lang="en-US" altLang="zh-CN" sz="2400">
              <a:latin typeface="Times New Roman" pitchFamily="18" charset="0"/>
            </a:endParaRPr>
          </a:p>
        </p:txBody>
      </p:sp>
      <p:sp>
        <p:nvSpPr>
          <p:cNvPr id="129033" name="Oval 1033"/>
          <p:cNvSpPr>
            <a:spLocks noChangeArrowheads="1"/>
          </p:cNvSpPr>
          <p:nvPr/>
        </p:nvSpPr>
        <p:spPr bwMode="auto">
          <a:xfrm>
            <a:off x="1549198"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a:solidFill>
                  <a:schemeClr val="accent2"/>
                </a:solidFill>
                <a:latin typeface="Times New Roman" pitchFamily="18" charset="0"/>
              </a:rPr>
              <a:t>81</a:t>
            </a:r>
            <a:endParaRPr kumimoji="1" lang="en-US" altLang="zh-CN" sz="2400">
              <a:latin typeface="Times New Roman" pitchFamily="18" charset="0"/>
            </a:endParaRPr>
          </a:p>
        </p:txBody>
      </p:sp>
      <p:sp>
        <p:nvSpPr>
          <p:cNvPr id="129034" name="Oval 1034"/>
          <p:cNvSpPr>
            <a:spLocks noChangeArrowheads="1"/>
          </p:cNvSpPr>
          <p:nvPr/>
        </p:nvSpPr>
        <p:spPr bwMode="auto">
          <a:xfrm>
            <a:off x="3276173"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64</a:t>
            </a:r>
            <a:endParaRPr kumimoji="1" lang="en-US" altLang="zh-CN" sz="2400">
              <a:latin typeface="Times New Roman" pitchFamily="18" charset="0"/>
            </a:endParaRPr>
          </a:p>
        </p:txBody>
      </p:sp>
      <p:sp>
        <p:nvSpPr>
          <p:cNvPr id="129035" name="Oval 1035"/>
          <p:cNvSpPr>
            <a:spLocks noChangeArrowheads="1"/>
          </p:cNvSpPr>
          <p:nvPr/>
        </p:nvSpPr>
        <p:spPr bwMode="auto">
          <a:xfrm>
            <a:off x="5104735"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36</a:t>
            </a:r>
            <a:endParaRPr kumimoji="1" lang="en-US" altLang="zh-CN" sz="2400">
              <a:latin typeface="Times New Roman" pitchFamily="18" charset="0"/>
            </a:endParaRPr>
          </a:p>
        </p:txBody>
      </p:sp>
      <p:sp>
        <p:nvSpPr>
          <p:cNvPr id="129036" name="Oval 1036"/>
          <p:cNvSpPr>
            <a:spLocks noChangeArrowheads="1"/>
          </p:cNvSpPr>
          <p:nvPr/>
        </p:nvSpPr>
        <p:spPr bwMode="auto">
          <a:xfrm>
            <a:off x="6019016"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12</a:t>
            </a:r>
            <a:endParaRPr kumimoji="1" lang="en-US" altLang="zh-CN" sz="3200" b="1">
              <a:solidFill>
                <a:srgbClr val="009999"/>
              </a:solidFill>
              <a:latin typeface="Times New Roman" pitchFamily="18" charset="0"/>
            </a:endParaRPr>
          </a:p>
        </p:txBody>
      </p:sp>
      <p:sp>
        <p:nvSpPr>
          <p:cNvPr id="129037" name="Oval 1037"/>
          <p:cNvSpPr>
            <a:spLocks noChangeArrowheads="1"/>
          </p:cNvSpPr>
          <p:nvPr/>
        </p:nvSpPr>
        <p:spPr bwMode="auto">
          <a:xfrm>
            <a:off x="8457099"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27</a:t>
            </a:r>
            <a:endParaRPr kumimoji="1" lang="en-US" altLang="zh-CN" sz="2400">
              <a:latin typeface="Times New Roman" pitchFamily="18" charset="0"/>
            </a:endParaRPr>
          </a:p>
        </p:txBody>
      </p:sp>
      <p:sp>
        <p:nvSpPr>
          <p:cNvPr id="129038" name="Oval 1038"/>
          <p:cNvSpPr>
            <a:spLocks noChangeArrowheads="1"/>
          </p:cNvSpPr>
          <p:nvPr/>
        </p:nvSpPr>
        <p:spPr bwMode="auto">
          <a:xfrm>
            <a:off x="11183011"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98</a:t>
            </a:r>
          </a:p>
        </p:txBody>
      </p:sp>
      <p:sp>
        <p:nvSpPr>
          <p:cNvPr id="129039" name="Line 1039"/>
          <p:cNvSpPr>
            <a:spLocks noChangeShapeType="1"/>
          </p:cNvSpPr>
          <p:nvPr/>
        </p:nvSpPr>
        <p:spPr bwMode="auto">
          <a:xfrm flipH="1">
            <a:off x="4698388" y="2823229"/>
            <a:ext cx="2438083" cy="457306"/>
          </a:xfrm>
          <a:prstGeom prst="line">
            <a:avLst/>
          </a:prstGeom>
          <a:noFill/>
          <a:ln w="28575">
            <a:solidFill>
              <a:schemeClr val="tx1"/>
            </a:solidFill>
            <a:round/>
            <a:headEnd/>
            <a:tailEnd/>
          </a:ln>
        </p:spPr>
        <p:txBody>
          <a:bodyPr wrap="none" anchor="ctr"/>
          <a:lstStyle/>
          <a:p>
            <a:endParaRPr lang="zh-CN" altLang="en-US"/>
          </a:p>
        </p:txBody>
      </p:sp>
      <p:sp>
        <p:nvSpPr>
          <p:cNvPr id="129040" name="Line 1040"/>
          <p:cNvSpPr>
            <a:spLocks noChangeShapeType="1"/>
          </p:cNvSpPr>
          <p:nvPr/>
        </p:nvSpPr>
        <p:spPr bwMode="auto">
          <a:xfrm>
            <a:off x="7847579" y="2823229"/>
            <a:ext cx="2539669" cy="457306"/>
          </a:xfrm>
          <a:prstGeom prst="line">
            <a:avLst/>
          </a:prstGeom>
          <a:noFill/>
          <a:ln w="28575">
            <a:solidFill>
              <a:schemeClr val="tx1"/>
            </a:solidFill>
            <a:round/>
            <a:headEnd/>
            <a:tailEnd/>
          </a:ln>
        </p:spPr>
        <p:txBody>
          <a:bodyPr wrap="none" anchor="ctr"/>
          <a:lstStyle/>
          <a:p>
            <a:endParaRPr lang="zh-CN" altLang="en-US"/>
          </a:p>
        </p:txBody>
      </p:sp>
      <p:sp>
        <p:nvSpPr>
          <p:cNvPr id="129041" name="Line 1041"/>
          <p:cNvSpPr>
            <a:spLocks noChangeShapeType="1"/>
          </p:cNvSpPr>
          <p:nvPr/>
        </p:nvSpPr>
        <p:spPr bwMode="auto">
          <a:xfrm flipH="1">
            <a:off x="2869826" y="3509187"/>
            <a:ext cx="1422215" cy="533524"/>
          </a:xfrm>
          <a:prstGeom prst="line">
            <a:avLst/>
          </a:prstGeom>
          <a:noFill/>
          <a:ln w="28575">
            <a:solidFill>
              <a:schemeClr val="tx1"/>
            </a:solidFill>
            <a:round/>
            <a:headEnd/>
            <a:tailEnd/>
          </a:ln>
        </p:spPr>
        <p:txBody>
          <a:bodyPr wrap="none" anchor="ctr"/>
          <a:lstStyle/>
          <a:p>
            <a:endParaRPr lang="zh-CN" altLang="en-US"/>
          </a:p>
        </p:txBody>
      </p:sp>
      <p:sp>
        <p:nvSpPr>
          <p:cNvPr id="129042" name="Line 1042"/>
          <p:cNvSpPr>
            <a:spLocks noChangeShapeType="1"/>
          </p:cNvSpPr>
          <p:nvPr/>
        </p:nvSpPr>
        <p:spPr bwMode="auto">
          <a:xfrm>
            <a:off x="5206322" y="3509187"/>
            <a:ext cx="1219041" cy="533524"/>
          </a:xfrm>
          <a:prstGeom prst="line">
            <a:avLst/>
          </a:prstGeom>
          <a:noFill/>
          <a:ln w="28575">
            <a:solidFill>
              <a:schemeClr val="tx1"/>
            </a:solidFill>
            <a:round/>
            <a:headEnd/>
            <a:tailEnd/>
          </a:ln>
        </p:spPr>
        <p:txBody>
          <a:bodyPr wrap="none" anchor="ctr"/>
          <a:lstStyle/>
          <a:p>
            <a:endParaRPr lang="zh-CN" altLang="en-US"/>
          </a:p>
        </p:txBody>
      </p:sp>
      <p:sp>
        <p:nvSpPr>
          <p:cNvPr id="129043" name="Line 1043"/>
          <p:cNvSpPr>
            <a:spLocks noChangeShapeType="1"/>
          </p:cNvSpPr>
          <p:nvPr/>
        </p:nvSpPr>
        <p:spPr bwMode="auto">
          <a:xfrm flipH="1">
            <a:off x="8863446" y="3509187"/>
            <a:ext cx="1117455" cy="533524"/>
          </a:xfrm>
          <a:prstGeom prst="line">
            <a:avLst/>
          </a:prstGeom>
          <a:noFill/>
          <a:ln w="28575">
            <a:solidFill>
              <a:schemeClr val="tx1"/>
            </a:solidFill>
            <a:round/>
            <a:headEnd/>
            <a:tailEnd/>
          </a:ln>
        </p:spPr>
        <p:txBody>
          <a:bodyPr wrap="none" anchor="ctr"/>
          <a:lstStyle/>
          <a:p>
            <a:endParaRPr lang="zh-CN" altLang="en-US"/>
          </a:p>
        </p:txBody>
      </p:sp>
      <p:sp>
        <p:nvSpPr>
          <p:cNvPr id="129044" name="Line 1044"/>
          <p:cNvSpPr>
            <a:spLocks noChangeShapeType="1"/>
          </p:cNvSpPr>
          <p:nvPr/>
        </p:nvSpPr>
        <p:spPr bwMode="auto">
          <a:xfrm>
            <a:off x="10799947" y="3599696"/>
            <a:ext cx="575658" cy="431900"/>
          </a:xfrm>
          <a:prstGeom prst="line">
            <a:avLst/>
          </a:prstGeom>
          <a:noFill/>
          <a:ln w="28575">
            <a:solidFill>
              <a:schemeClr val="tx1"/>
            </a:solidFill>
            <a:round/>
            <a:headEnd/>
            <a:tailEnd/>
          </a:ln>
        </p:spPr>
        <p:txBody>
          <a:bodyPr wrap="none" anchor="ctr"/>
          <a:lstStyle/>
          <a:p>
            <a:endParaRPr lang="zh-CN" altLang="en-US"/>
          </a:p>
        </p:txBody>
      </p:sp>
      <p:sp>
        <p:nvSpPr>
          <p:cNvPr id="129045" name="Line 1045"/>
          <p:cNvSpPr>
            <a:spLocks noChangeShapeType="1"/>
          </p:cNvSpPr>
          <p:nvPr/>
        </p:nvSpPr>
        <p:spPr bwMode="auto">
          <a:xfrm flipH="1">
            <a:off x="1955545" y="4271364"/>
            <a:ext cx="507934" cy="533524"/>
          </a:xfrm>
          <a:prstGeom prst="line">
            <a:avLst/>
          </a:prstGeom>
          <a:noFill/>
          <a:ln w="28575">
            <a:solidFill>
              <a:schemeClr val="tx1"/>
            </a:solidFill>
            <a:round/>
            <a:headEnd/>
            <a:tailEnd/>
          </a:ln>
        </p:spPr>
        <p:txBody>
          <a:bodyPr wrap="none" anchor="ctr"/>
          <a:lstStyle/>
          <a:p>
            <a:endParaRPr lang="zh-CN" altLang="en-US"/>
          </a:p>
        </p:txBody>
      </p:sp>
      <p:sp>
        <p:nvSpPr>
          <p:cNvPr id="129046" name="Line 1046"/>
          <p:cNvSpPr>
            <a:spLocks noChangeShapeType="1"/>
          </p:cNvSpPr>
          <p:nvPr/>
        </p:nvSpPr>
        <p:spPr bwMode="auto">
          <a:xfrm>
            <a:off x="3377760" y="4271364"/>
            <a:ext cx="304760" cy="533524"/>
          </a:xfrm>
          <a:prstGeom prst="line">
            <a:avLst/>
          </a:prstGeom>
          <a:noFill/>
          <a:ln w="28575">
            <a:solidFill>
              <a:schemeClr val="tx1"/>
            </a:solidFill>
            <a:round/>
            <a:headEnd/>
            <a:tailEnd/>
          </a:ln>
        </p:spPr>
        <p:txBody>
          <a:bodyPr wrap="none" anchor="ctr"/>
          <a:lstStyle/>
          <a:p>
            <a:endParaRPr lang="zh-CN" altLang="en-US"/>
          </a:p>
        </p:txBody>
      </p:sp>
      <p:sp>
        <p:nvSpPr>
          <p:cNvPr id="129047" name="Line 1047"/>
          <p:cNvSpPr>
            <a:spLocks noChangeShapeType="1"/>
          </p:cNvSpPr>
          <p:nvPr/>
        </p:nvSpPr>
        <p:spPr bwMode="auto">
          <a:xfrm flipH="1">
            <a:off x="5511082" y="4271364"/>
            <a:ext cx="507934" cy="533524"/>
          </a:xfrm>
          <a:prstGeom prst="line">
            <a:avLst/>
          </a:prstGeom>
          <a:noFill/>
          <a:ln w="28575">
            <a:solidFill>
              <a:schemeClr val="tx1"/>
            </a:solidFill>
            <a:round/>
            <a:headEnd/>
            <a:tailEnd/>
          </a:ln>
        </p:spPr>
        <p:txBody>
          <a:bodyPr wrap="none" anchor="ctr"/>
          <a:lstStyle/>
          <a:p>
            <a:endParaRPr lang="zh-CN" altLang="en-US"/>
          </a:p>
        </p:txBody>
      </p:sp>
      <p:sp>
        <p:nvSpPr>
          <p:cNvPr id="129052" name="Text Box 1052"/>
          <p:cNvSpPr txBox="1">
            <a:spLocks noChangeArrowheads="1"/>
          </p:cNvSpPr>
          <p:nvPr/>
        </p:nvSpPr>
        <p:spPr bwMode="auto">
          <a:xfrm>
            <a:off x="1775659" y="1197252"/>
            <a:ext cx="7246554" cy="1077467"/>
          </a:xfrm>
          <a:prstGeom prst="rect">
            <a:avLst/>
          </a:prstGeom>
          <a:noFill/>
          <a:ln w="9525">
            <a:noFill/>
            <a:miter lim="800000"/>
            <a:headEnd/>
            <a:tailEnd/>
          </a:ln>
        </p:spPr>
        <p:txBody>
          <a:bodyPr wrap="none">
            <a:spAutoFit/>
          </a:bodyPr>
          <a:lstStyle/>
          <a:p>
            <a:r>
              <a:rPr kumimoji="1" lang="zh-CN" altLang="en-US" sz="3200" b="1">
                <a:solidFill>
                  <a:srgbClr val="990000"/>
                </a:solidFill>
                <a:latin typeface="Times New Roman" pitchFamily="18" charset="0"/>
                <a:ea typeface="隶书" pitchFamily="49" charset="-122"/>
              </a:rPr>
              <a:t>例如</a:t>
            </a:r>
            <a:r>
              <a:rPr kumimoji="1" lang="en-US" altLang="zh-CN" sz="3200" b="1">
                <a:solidFill>
                  <a:srgbClr val="990000"/>
                </a:solidFill>
                <a:latin typeface="Times New Roman" pitchFamily="18" charset="0"/>
                <a:ea typeface="隶书" pitchFamily="49" charset="-122"/>
              </a:rPr>
              <a:t>: </a:t>
            </a:r>
            <a:r>
              <a:rPr kumimoji="1" lang="zh-CN" altLang="en-US" sz="3200">
                <a:latin typeface="Times New Roman" pitchFamily="18" charset="0"/>
                <a:ea typeface="隶书" pitchFamily="49" charset="-122"/>
              </a:rPr>
              <a:t>排序之前的关键字序列为</a:t>
            </a:r>
          </a:p>
          <a:p>
            <a:r>
              <a:rPr kumimoji="1" lang="en-US" altLang="zh-CN" sz="3200">
                <a:solidFill>
                  <a:srgbClr val="990000"/>
                </a:solidFill>
                <a:latin typeface="Times New Roman" pitchFamily="18" charset="0"/>
                <a:ea typeface="隶书" pitchFamily="49" charset="-122"/>
              </a:rPr>
              <a:t>                </a:t>
            </a:r>
            <a:r>
              <a:rPr kumimoji="1" lang="en-US" altLang="zh-CN" sz="3200">
                <a:latin typeface="Times New Roman" pitchFamily="18" charset="0"/>
                <a:ea typeface="隶书" pitchFamily="49" charset="-122"/>
              </a:rPr>
              <a:t>{40,55,49,73,12,27,98,81,64,36}</a:t>
            </a:r>
          </a:p>
        </p:txBody>
      </p:sp>
      <p:sp>
        <p:nvSpPr>
          <p:cNvPr id="129053" name="Rectangle 1053"/>
          <p:cNvSpPr>
            <a:spLocks noChangeArrowheads="1"/>
          </p:cNvSpPr>
          <p:nvPr/>
        </p:nvSpPr>
        <p:spPr bwMode="auto">
          <a:xfrm>
            <a:off x="5104735" y="3966493"/>
            <a:ext cx="1930149" cy="1295700"/>
          </a:xfrm>
          <a:prstGeom prst="rect">
            <a:avLst/>
          </a:prstGeom>
          <a:solidFill>
            <a:srgbClr val="CCFFCC">
              <a:alpha val="50195"/>
            </a:srgbClr>
          </a:solidFill>
          <a:ln w="9525">
            <a:noFill/>
            <a:miter lim="800000"/>
            <a:headEnd/>
            <a:tailEnd/>
          </a:ln>
        </p:spPr>
        <p:txBody>
          <a:bodyPr wrap="none" anchor="ctr"/>
          <a:lstStyle/>
          <a:p>
            <a:pPr algn="ctr"/>
            <a:endParaRPr kumimoji="1" lang="zh-CN" altLang="en-US" sz="2400">
              <a:latin typeface="Times New Roman" pitchFamily="18" charset="0"/>
            </a:endParaRPr>
          </a:p>
        </p:txBody>
      </p:sp>
      <p:sp>
        <p:nvSpPr>
          <p:cNvPr id="129054" name="Oval 1054"/>
          <p:cNvSpPr>
            <a:spLocks noChangeArrowheads="1"/>
          </p:cNvSpPr>
          <p:nvPr/>
        </p:nvSpPr>
        <p:spPr bwMode="auto">
          <a:xfrm>
            <a:off x="5104735"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12</a:t>
            </a:r>
            <a:endParaRPr kumimoji="1" lang="en-US" altLang="zh-CN" sz="2400">
              <a:latin typeface="Times New Roman" pitchFamily="18" charset="0"/>
            </a:endParaRPr>
          </a:p>
        </p:txBody>
      </p:sp>
      <p:sp>
        <p:nvSpPr>
          <p:cNvPr id="129055" name="Oval 1055"/>
          <p:cNvSpPr>
            <a:spLocks noChangeArrowheads="1"/>
          </p:cNvSpPr>
          <p:nvPr/>
        </p:nvSpPr>
        <p:spPr bwMode="auto">
          <a:xfrm>
            <a:off x="6019016"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36</a:t>
            </a:r>
            <a:endParaRPr kumimoji="1" lang="en-US" altLang="zh-CN" sz="2400">
              <a:latin typeface="Times New Roman" pitchFamily="18" charset="0"/>
            </a:endParaRPr>
          </a:p>
        </p:txBody>
      </p:sp>
      <p:sp>
        <p:nvSpPr>
          <p:cNvPr id="129056" name="Rectangle 1056"/>
          <p:cNvSpPr>
            <a:spLocks noChangeArrowheads="1"/>
          </p:cNvSpPr>
          <p:nvPr/>
        </p:nvSpPr>
        <p:spPr bwMode="auto">
          <a:xfrm>
            <a:off x="1549198" y="3966493"/>
            <a:ext cx="2742843" cy="1295700"/>
          </a:xfrm>
          <a:prstGeom prst="rect">
            <a:avLst/>
          </a:prstGeom>
          <a:solidFill>
            <a:srgbClr val="CCFFCC">
              <a:alpha val="50195"/>
            </a:srgbClr>
          </a:solidFill>
          <a:ln w="9525">
            <a:noFill/>
            <a:miter lim="800000"/>
            <a:headEnd/>
            <a:tailEnd/>
          </a:ln>
        </p:spPr>
        <p:txBody>
          <a:bodyPr wrap="none" anchor="ctr"/>
          <a:lstStyle/>
          <a:p>
            <a:pPr algn="ctr"/>
            <a:endParaRPr kumimoji="1" lang="zh-CN" altLang="en-US" sz="2400">
              <a:latin typeface="Times New Roman" pitchFamily="18" charset="0"/>
            </a:endParaRPr>
          </a:p>
        </p:txBody>
      </p:sp>
      <p:sp>
        <p:nvSpPr>
          <p:cNvPr id="129058" name="Oval 1058"/>
          <p:cNvSpPr>
            <a:spLocks noChangeArrowheads="1"/>
          </p:cNvSpPr>
          <p:nvPr/>
        </p:nvSpPr>
        <p:spPr bwMode="auto">
          <a:xfrm>
            <a:off x="2463479"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81</a:t>
            </a:r>
            <a:endParaRPr kumimoji="1" lang="en-US" altLang="zh-CN" sz="2400">
              <a:latin typeface="Times New Roman" pitchFamily="18" charset="0"/>
            </a:endParaRPr>
          </a:p>
        </p:txBody>
      </p:sp>
      <p:sp>
        <p:nvSpPr>
          <p:cNvPr id="129059" name="Oval 1059"/>
          <p:cNvSpPr>
            <a:spLocks noChangeArrowheads="1"/>
          </p:cNvSpPr>
          <p:nvPr/>
        </p:nvSpPr>
        <p:spPr bwMode="auto">
          <a:xfrm>
            <a:off x="1549198"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73</a:t>
            </a:r>
            <a:endParaRPr kumimoji="1" lang="en-US" altLang="zh-CN" sz="2400">
              <a:latin typeface="Times New Roman" pitchFamily="18" charset="0"/>
            </a:endParaRPr>
          </a:p>
        </p:txBody>
      </p:sp>
      <p:sp>
        <p:nvSpPr>
          <p:cNvPr id="129060" name="Rectangle 1060"/>
          <p:cNvSpPr>
            <a:spLocks noChangeArrowheads="1"/>
          </p:cNvSpPr>
          <p:nvPr/>
        </p:nvSpPr>
        <p:spPr bwMode="auto">
          <a:xfrm>
            <a:off x="7923768" y="3239250"/>
            <a:ext cx="4266645" cy="1371918"/>
          </a:xfrm>
          <a:prstGeom prst="rect">
            <a:avLst/>
          </a:prstGeom>
          <a:solidFill>
            <a:srgbClr val="CCFFCC">
              <a:alpha val="50195"/>
            </a:srgbClr>
          </a:solidFill>
          <a:ln w="9525">
            <a:noFill/>
            <a:miter lim="800000"/>
            <a:headEnd/>
            <a:tailEnd/>
          </a:ln>
        </p:spPr>
        <p:txBody>
          <a:bodyPr wrap="none" anchor="ctr"/>
          <a:lstStyle/>
          <a:p>
            <a:pPr algn="ctr"/>
            <a:endParaRPr kumimoji="1" lang="zh-CN" altLang="en-US" sz="2400">
              <a:latin typeface="Times New Roman" pitchFamily="18" charset="0"/>
            </a:endParaRPr>
          </a:p>
        </p:txBody>
      </p:sp>
      <p:sp>
        <p:nvSpPr>
          <p:cNvPr id="129062" name="Oval 1062"/>
          <p:cNvSpPr>
            <a:spLocks noChangeArrowheads="1"/>
          </p:cNvSpPr>
          <p:nvPr/>
        </p:nvSpPr>
        <p:spPr bwMode="auto">
          <a:xfrm>
            <a:off x="11183011"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49</a:t>
            </a:r>
            <a:endParaRPr kumimoji="1" lang="en-US" altLang="zh-CN" sz="2400">
              <a:latin typeface="Times New Roman" pitchFamily="18" charset="0"/>
            </a:endParaRPr>
          </a:p>
        </p:txBody>
      </p:sp>
      <p:sp>
        <p:nvSpPr>
          <p:cNvPr id="129063" name="Oval 1063"/>
          <p:cNvSpPr>
            <a:spLocks noChangeArrowheads="1"/>
          </p:cNvSpPr>
          <p:nvPr/>
        </p:nvSpPr>
        <p:spPr bwMode="auto">
          <a:xfrm>
            <a:off x="9980901" y="3280535"/>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98</a:t>
            </a:r>
            <a:endParaRPr kumimoji="1" lang="en-US" altLang="zh-CN" sz="2400">
              <a:latin typeface="Times New Roman" pitchFamily="18" charset="0"/>
            </a:endParaRPr>
          </a:p>
        </p:txBody>
      </p:sp>
      <p:sp>
        <p:nvSpPr>
          <p:cNvPr id="129064" name="Rectangle 1064"/>
          <p:cNvSpPr>
            <a:spLocks noChangeArrowheads="1"/>
          </p:cNvSpPr>
          <p:nvPr/>
        </p:nvSpPr>
        <p:spPr bwMode="auto">
          <a:xfrm>
            <a:off x="1549198" y="3204317"/>
            <a:ext cx="5485686" cy="2057876"/>
          </a:xfrm>
          <a:prstGeom prst="rect">
            <a:avLst/>
          </a:prstGeom>
          <a:solidFill>
            <a:srgbClr val="CCFFCC">
              <a:alpha val="50195"/>
            </a:srgbClr>
          </a:solidFill>
          <a:ln w="9525">
            <a:noFill/>
            <a:miter lim="800000"/>
            <a:headEnd/>
            <a:tailEnd/>
          </a:ln>
        </p:spPr>
        <p:txBody>
          <a:bodyPr wrap="none" anchor="ctr"/>
          <a:lstStyle/>
          <a:p>
            <a:pPr algn="ctr"/>
            <a:endParaRPr kumimoji="1" lang="zh-CN" altLang="en-US" sz="2400">
              <a:latin typeface="Times New Roman" pitchFamily="18" charset="0"/>
            </a:endParaRPr>
          </a:p>
        </p:txBody>
      </p:sp>
      <p:sp>
        <p:nvSpPr>
          <p:cNvPr id="129065" name="Oval 1065"/>
          <p:cNvSpPr>
            <a:spLocks noChangeArrowheads="1"/>
          </p:cNvSpPr>
          <p:nvPr/>
        </p:nvSpPr>
        <p:spPr bwMode="auto">
          <a:xfrm>
            <a:off x="4292041" y="3280535"/>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81</a:t>
            </a:r>
            <a:endParaRPr kumimoji="1" lang="en-US" altLang="zh-CN" sz="2400">
              <a:latin typeface="Times New Roman" pitchFamily="18" charset="0"/>
            </a:endParaRPr>
          </a:p>
        </p:txBody>
      </p:sp>
      <p:sp>
        <p:nvSpPr>
          <p:cNvPr id="129066" name="Oval 1066"/>
          <p:cNvSpPr>
            <a:spLocks noChangeArrowheads="1"/>
          </p:cNvSpPr>
          <p:nvPr/>
        </p:nvSpPr>
        <p:spPr bwMode="auto">
          <a:xfrm>
            <a:off x="2463479"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73</a:t>
            </a:r>
            <a:endParaRPr kumimoji="1" lang="en-US" altLang="zh-CN" sz="2400">
              <a:latin typeface="Times New Roman" pitchFamily="18" charset="0"/>
            </a:endParaRPr>
          </a:p>
        </p:txBody>
      </p:sp>
      <p:sp>
        <p:nvSpPr>
          <p:cNvPr id="129067" name="Oval 1067"/>
          <p:cNvSpPr>
            <a:spLocks noChangeArrowheads="1"/>
          </p:cNvSpPr>
          <p:nvPr/>
        </p:nvSpPr>
        <p:spPr bwMode="auto">
          <a:xfrm>
            <a:off x="1549198"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55</a:t>
            </a:r>
            <a:endParaRPr kumimoji="1" lang="en-US" altLang="zh-CN" sz="2400">
              <a:latin typeface="Times New Roman" pitchFamily="18" charset="0"/>
            </a:endParaRPr>
          </a:p>
        </p:txBody>
      </p:sp>
      <p:sp>
        <p:nvSpPr>
          <p:cNvPr id="129068" name="Text Box 1068"/>
          <p:cNvSpPr txBox="1">
            <a:spLocks noChangeArrowheads="1"/>
          </p:cNvSpPr>
          <p:nvPr/>
        </p:nvSpPr>
        <p:spPr bwMode="auto">
          <a:xfrm>
            <a:off x="1870897" y="5189153"/>
            <a:ext cx="9985133" cy="1077467"/>
          </a:xfrm>
          <a:prstGeom prst="rect">
            <a:avLst/>
          </a:prstGeom>
          <a:noFill/>
          <a:ln w="9525">
            <a:noFill/>
            <a:miter lim="800000"/>
            <a:headEnd/>
            <a:tailEnd/>
          </a:ln>
        </p:spPr>
        <p:txBody>
          <a:bodyPr>
            <a:spAutoFit/>
          </a:bodyPr>
          <a:lstStyle/>
          <a:p>
            <a:r>
              <a:rPr kumimoji="1" lang="en-US" altLang="zh-CN" sz="3200">
                <a:solidFill>
                  <a:srgbClr val="0000FF"/>
                </a:solidFill>
                <a:latin typeface="隶书" pitchFamily="49" charset="-122"/>
                <a:ea typeface="隶书" pitchFamily="49" charset="-122"/>
              </a:rPr>
              <a:t> </a:t>
            </a:r>
            <a:r>
              <a:rPr kumimoji="1" lang="zh-CN" altLang="en-US" sz="3200">
                <a:solidFill>
                  <a:srgbClr val="0000FF"/>
                </a:solidFill>
                <a:latin typeface="隶书" pitchFamily="49" charset="-122"/>
                <a:ea typeface="隶书" pitchFamily="49" charset="-122"/>
              </a:rPr>
              <a:t>现在，左</a:t>
            </a:r>
            <a:r>
              <a:rPr kumimoji="1" lang="en-US" altLang="zh-CN" sz="3200">
                <a:solidFill>
                  <a:srgbClr val="0000FF"/>
                </a:solidFill>
                <a:latin typeface="隶书" pitchFamily="49" charset="-122"/>
                <a:ea typeface="隶书" pitchFamily="49" charset="-122"/>
              </a:rPr>
              <a:t>/</a:t>
            </a:r>
            <a:r>
              <a:rPr kumimoji="1" lang="zh-CN" altLang="en-US" sz="3200">
                <a:solidFill>
                  <a:srgbClr val="0000FF"/>
                </a:solidFill>
                <a:latin typeface="隶书" pitchFamily="49" charset="-122"/>
                <a:ea typeface="隶书" pitchFamily="49" charset="-122"/>
              </a:rPr>
              <a:t>右子树都已经调整为堆，最后只要调整根结点，使整个二叉树是个“堆”即可。</a:t>
            </a:r>
            <a:endParaRPr kumimoji="1" lang="zh-CN" altLang="en-US" sz="3200">
              <a:solidFill>
                <a:srgbClr val="0000FF"/>
              </a:solidFill>
              <a:latin typeface="Times New Roman" pitchFamily="18" charset="0"/>
              <a:ea typeface="楷体_GB2312" pitchFamily="49" charset="-122"/>
            </a:endParaRPr>
          </a:p>
        </p:txBody>
      </p:sp>
      <p:sp>
        <p:nvSpPr>
          <p:cNvPr id="129069" name="Oval 1069"/>
          <p:cNvSpPr>
            <a:spLocks noChangeArrowheads="1"/>
          </p:cNvSpPr>
          <p:nvPr/>
        </p:nvSpPr>
        <p:spPr bwMode="auto">
          <a:xfrm>
            <a:off x="7034884" y="2518358"/>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FF0000"/>
                </a:solidFill>
                <a:latin typeface="Times New Roman" pitchFamily="18" charset="0"/>
              </a:rPr>
              <a:t>98</a:t>
            </a:r>
            <a:endParaRPr kumimoji="1" lang="en-US" altLang="zh-CN" sz="2400">
              <a:latin typeface="Times New Roman" pitchFamily="18" charset="0"/>
            </a:endParaRPr>
          </a:p>
        </p:txBody>
      </p:sp>
      <p:sp>
        <p:nvSpPr>
          <p:cNvPr id="129070" name="Oval 1070"/>
          <p:cNvSpPr>
            <a:spLocks noChangeArrowheads="1"/>
          </p:cNvSpPr>
          <p:nvPr/>
        </p:nvSpPr>
        <p:spPr bwMode="auto">
          <a:xfrm>
            <a:off x="9980901" y="3280535"/>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FF0000"/>
                </a:solidFill>
                <a:latin typeface="Times New Roman" pitchFamily="18" charset="0"/>
              </a:rPr>
              <a:t>49</a:t>
            </a:r>
            <a:endParaRPr kumimoji="1" lang="en-US" altLang="zh-CN" sz="2400">
              <a:latin typeface="Times New Roman" pitchFamily="18" charset="0"/>
            </a:endParaRPr>
          </a:p>
        </p:txBody>
      </p:sp>
      <p:sp>
        <p:nvSpPr>
          <p:cNvPr id="129071" name="Oval 1071"/>
          <p:cNvSpPr>
            <a:spLocks noChangeArrowheads="1"/>
          </p:cNvSpPr>
          <p:nvPr/>
        </p:nvSpPr>
        <p:spPr bwMode="auto">
          <a:xfrm>
            <a:off x="11183011"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FF0000"/>
                </a:solidFill>
                <a:latin typeface="Times New Roman" pitchFamily="18" charset="0"/>
              </a:rPr>
              <a:t>40</a:t>
            </a:r>
            <a:endParaRPr kumimoji="1" lang="en-US" altLang="zh-CN" sz="2400">
              <a:latin typeface="Times New Roman" pitchFamily="18" charset="0"/>
            </a:endParaRPr>
          </a:p>
        </p:txBody>
      </p:sp>
      <p:sp>
        <p:nvSpPr>
          <p:cNvPr id="129072" name="Oval 1072"/>
          <p:cNvSpPr>
            <a:spLocks noChangeArrowheads="1"/>
          </p:cNvSpPr>
          <p:nvPr/>
        </p:nvSpPr>
        <p:spPr bwMode="auto">
          <a:xfrm>
            <a:off x="3276173"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64</a:t>
            </a:r>
            <a:endParaRPr kumimoji="1" lang="en-US" altLang="zh-CN" sz="2400">
              <a:latin typeface="Times New Roman" pitchFamily="18" charset="0"/>
            </a:endParaRPr>
          </a:p>
        </p:txBody>
      </p:sp>
      <p:sp>
        <p:nvSpPr>
          <p:cNvPr id="129073" name="Oval 1073"/>
          <p:cNvSpPr>
            <a:spLocks noChangeArrowheads="1"/>
          </p:cNvSpPr>
          <p:nvPr/>
        </p:nvSpPr>
        <p:spPr bwMode="auto">
          <a:xfrm>
            <a:off x="6019016"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36</a:t>
            </a:r>
            <a:endParaRPr kumimoji="1" lang="en-US" altLang="zh-CN" sz="2400">
              <a:latin typeface="Times New Roman" pitchFamily="18" charset="0"/>
            </a:endParaRPr>
          </a:p>
        </p:txBody>
      </p:sp>
      <p:sp>
        <p:nvSpPr>
          <p:cNvPr id="129074" name="Oval 1074"/>
          <p:cNvSpPr>
            <a:spLocks noChangeArrowheads="1"/>
          </p:cNvSpPr>
          <p:nvPr/>
        </p:nvSpPr>
        <p:spPr bwMode="auto">
          <a:xfrm>
            <a:off x="5104735" y="4804887"/>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990000"/>
                </a:solidFill>
                <a:latin typeface="Times New Roman" pitchFamily="18" charset="0"/>
              </a:rPr>
              <a:t>12</a:t>
            </a:r>
            <a:endParaRPr kumimoji="1" lang="en-US" altLang="zh-CN" sz="2400">
              <a:latin typeface="Times New Roman" pitchFamily="18" charset="0"/>
            </a:endParaRPr>
          </a:p>
        </p:txBody>
      </p:sp>
      <p:sp>
        <p:nvSpPr>
          <p:cNvPr id="129075" name="Oval 1075"/>
          <p:cNvSpPr>
            <a:spLocks noChangeArrowheads="1"/>
          </p:cNvSpPr>
          <p:nvPr/>
        </p:nvSpPr>
        <p:spPr bwMode="auto">
          <a:xfrm>
            <a:off x="8457099" y="4042711"/>
            <a:ext cx="914281" cy="381088"/>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chemeClr val="accent2"/>
                </a:solidFill>
                <a:latin typeface="Times New Roman" pitchFamily="18" charset="0"/>
              </a:rPr>
              <a:t>27</a:t>
            </a:r>
            <a:endParaRPr kumimoji="1" lang="en-US" altLang="zh-CN" sz="2400">
              <a:latin typeface="Times New Roman" pitchFamily="18" charset="0"/>
            </a:endParaRPr>
          </a:p>
        </p:txBody>
      </p:sp>
    </p:spTree>
    <p:extLst>
      <p:ext uri="{BB962C8B-B14F-4D97-AF65-F5344CB8AC3E}">
        <p14:creationId xmlns:p14="http://schemas.microsoft.com/office/powerpoint/2010/main" val="14500574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fill="hold"/>
                                        <p:tgtEl>
                                          <p:spTgt spid="129026"/>
                                        </p:tgtEl>
                                        <p:attrNameLst>
                                          <p:attrName>ppt_x</p:attrName>
                                        </p:attrNameLst>
                                      </p:cBhvr>
                                      <p:tavLst>
                                        <p:tav tm="0">
                                          <p:val>
                                            <p:strVal val="#ppt_x"/>
                                          </p:val>
                                        </p:tav>
                                        <p:tav tm="100000">
                                          <p:val>
                                            <p:strVal val="#ppt_x"/>
                                          </p:val>
                                        </p:tav>
                                      </p:tavLst>
                                    </p:anim>
                                    <p:anim calcmode="lin" valueType="num">
                                      <p:cBhvr additive="base">
                                        <p:cTn id="8" dur="500" fill="hold"/>
                                        <p:tgtEl>
                                          <p:spTgt spid="12902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9052"/>
                                        </p:tgtEl>
                                        <p:attrNameLst>
                                          <p:attrName>style.visibility</p:attrName>
                                        </p:attrNameLst>
                                      </p:cBhvr>
                                      <p:to>
                                        <p:strVal val="visible"/>
                                      </p:to>
                                    </p:set>
                                    <p:animEffect transition="in" filter="wipe(left)">
                                      <p:cBhvr>
                                        <p:cTn id="13" dur="500"/>
                                        <p:tgtEl>
                                          <p:spTgt spid="1290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29028"/>
                                        </p:tgtEl>
                                        <p:attrNameLst>
                                          <p:attrName>style.visibility</p:attrName>
                                        </p:attrNameLst>
                                      </p:cBhvr>
                                      <p:to>
                                        <p:strVal val="visible"/>
                                      </p:to>
                                    </p:set>
                                    <p:animEffect transition="in" filter="wipe(up)">
                                      <p:cBhvr>
                                        <p:cTn id="18" dur="500"/>
                                        <p:tgtEl>
                                          <p:spTgt spid="129028"/>
                                        </p:tgtEl>
                                      </p:cBhvr>
                                    </p:animEffect>
                                  </p:childTnLst>
                                </p:cTn>
                              </p:par>
                            </p:childTnLst>
                          </p:cTn>
                        </p:par>
                        <p:par>
                          <p:cTn id="19" fill="hold" nodeType="afterGroup">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29039"/>
                                        </p:tgtEl>
                                        <p:attrNameLst>
                                          <p:attrName>style.visibility</p:attrName>
                                        </p:attrNameLst>
                                      </p:cBhvr>
                                      <p:to>
                                        <p:strVal val="visible"/>
                                      </p:to>
                                    </p:set>
                                    <p:animEffect transition="in" filter="wipe(up)">
                                      <p:cBhvr>
                                        <p:cTn id="22" dur="500"/>
                                        <p:tgtEl>
                                          <p:spTgt spid="129039"/>
                                        </p:tgtEl>
                                      </p:cBhvr>
                                    </p:animEffect>
                                  </p:childTnLst>
                                </p:cTn>
                              </p:par>
                            </p:childTnLst>
                          </p:cTn>
                        </p:par>
                        <p:par>
                          <p:cTn id="23" fill="hold" nodeType="afterGroup">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29029"/>
                                        </p:tgtEl>
                                        <p:attrNameLst>
                                          <p:attrName>style.visibility</p:attrName>
                                        </p:attrNameLst>
                                      </p:cBhvr>
                                      <p:to>
                                        <p:strVal val="visible"/>
                                      </p:to>
                                    </p:set>
                                    <p:animEffect transition="in" filter="wipe(up)">
                                      <p:cBhvr>
                                        <p:cTn id="26" dur="500"/>
                                        <p:tgtEl>
                                          <p:spTgt spid="129029"/>
                                        </p:tgtEl>
                                      </p:cBhvr>
                                    </p:animEffect>
                                  </p:childTnLst>
                                </p:cTn>
                              </p:par>
                            </p:childTnLst>
                          </p:cTn>
                        </p:par>
                        <p:par>
                          <p:cTn id="27" fill="hold" nodeType="afterGroup">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29040"/>
                                        </p:tgtEl>
                                        <p:attrNameLst>
                                          <p:attrName>style.visibility</p:attrName>
                                        </p:attrNameLst>
                                      </p:cBhvr>
                                      <p:to>
                                        <p:strVal val="visible"/>
                                      </p:to>
                                    </p:set>
                                    <p:animEffect transition="in" filter="wipe(up)">
                                      <p:cBhvr>
                                        <p:cTn id="30" dur="500"/>
                                        <p:tgtEl>
                                          <p:spTgt spid="129040"/>
                                        </p:tgtEl>
                                      </p:cBhvr>
                                    </p:animEffect>
                                  </p:childTnLst>
                                </p:cTn>
                              </p:par>
                            </p:childTnLst>
                          </p:cTn>
                        </p:par>
                        <p:par>
                          <p:cTn id="31" fill="hold" nodeType="afterGroup">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29030"/>
                                        </p:tgtEl>
                                        <p:attrNameLst>
                                          <p:attrName>style.visibility</p:attrName>
                                        </p:attrNameLst>
                                      </p:cBhvr>
                                      <p:to>
                                        <p:strVal val="visible"/>
                                      </p:to>
                                    </p:set>
                                    <p:animEffect transition="in" filter="wipe(up)">
                                      <p:cBhvr>
                                        <p:cTn id="34" dur="500"/>
                                        <p:tgtEl>
                                          <p:spTgt spid="129030"/>
                                        </p:tgtEl>
                                      </p:cBhvr>
                                    </p:animEffect>
                                  </p:childTnLst>
                                </p:cTn>
                              </p:par>
                            </p:childTnLst>
                          </p:cTn>
                        </p:par>
                        <p:par>
                          <p:cTn id="35" fill="hold" nodeType="afterGroup">
                            <p:stCondLst>
                              <p:cond delay="2500"/>
                            </p:stCondLst>
                            <p:childTnLst>
                              <p:par>
                                <p:cTn id="36" presetID="22" presetClass="entr" presetSubtype="1" fill="hold" grpId="0" nodeType="afterEffect">
                                  <p:stCondLst>
                                    <p:cond delay="0"/>
                                  </p:stCondLst>
                                  <p:childTnLst>
                                    <p:set>
                                      <p:cBhvr>
                                        <p:cTn id="37" dur="1" fill="hold">
                                          <p:stCondLst>
                                            <p:cond delay="0"/>
                                          </p:stCondLst>
                                        </p:cTn>
                                        <p:tgtEl>
                                          <p:spTgt spid="129041"/>
                                        </p:tgtEl>
                                        <p:attrNameLst>
                                          <p:attrName>style.visibility</p:attrName>
                                        </p:attrNameLst>
                                      </p:cBhvr>
                                      <p:to>
                                        <p:strVal val="visible"/>
                                      </p:to>
                                    </p:set>
                                    <p:animEffect transition="in" filter="wipe(up)">
                                      <p:cBhvr>
                                        <p:cTn id="38" dur="500"/>
                                        <p:tgtEl>
                                          <p:spTgt spid="129041"/>
                                        </p:tgtEl>
                                      </p:cBhvr>
                                    </p:animEffect>
                                  </p:childTnLst>
                                </p:cTn>
                              </p:par>
                            </p:childTnLst>
                          </p:cTn>
                        </p:par>
                        <p:par>
                          <p:cTn id="39" fill="hold" nodeType="afterGroup">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129031"/>
                                        </p:tgtEl>
                                        <p:attrNameLst>
                                          <p:attrName>style.visibility</p:attrName>
                                        </p:attrNameLst>
                                      </p:cBhvr>
                                      <p:to>
                                        <p:strVal val="visible"/>
                                      </p:to>
                                    </p:set>
                                    <p:animEffect transition="in" filter="wipe(up)">
                                      <p:cBhvr>
                                        <p:cTn id="42" dur="500"/>
                                        <p:tgtEl>
                                          <p:spTgt spid="129031"/>
                                        </p:tgtEl>
                                      </p:cBhvr>
                                    </p:animEffect>
                                  </p:childTnLst>
                                </p:cTn>
                              </p:par>
                            </p:childTnLst>
                          </p:cTn>
                        </p:par>
                        <p:par>
                          <p:cTn id="43" fill="hold" nodeType="afterGroup">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129042"/>
                                        </p:tgtEl>
                                        <p:attrNameLst>
                                          <p:attrName>style.visibility</p:attrName>
                                        </p:attrNameLst>
                                      </p:cBhvr>
                                      <p:to>
                                        <p:strVal val="visible"/>
                                      </p:to>
                                    </p:set>
                                    <p:animEffect transition="in" filter="wipe(up)">
                                      <p:cBhvr>
                                        <p:cTn id="46" dur="500"/>
                                        <p:tgtEl>
                                          <p:spTgt spid="129042"/>
                                        </p:tgtEl>
                                      </p:cBhvr>
                                    </p:animEffect>
                                  </p:childTnLst>
                                </p:cTn>
                              </p:par>
                            </p:childTnLst>
                          </p:cTn>
                        </p:par>
                        <p:par>
                          <p:cTn id="47" fill="hold" nodeType="afterGroup">
                            <p:stCondLst>
                              <p:cond delay="4000"/>
                            </p:stCondLst>
                            <p:childTnLst>
                              <p:par>
                                <p:cTn id="48" presetID="22" presetClass="entr" presetSubtype="1" fill="hold" grpId="0" nodeType="afterEffect">
                                  <p:stCondLst>
                                    <p:cond delay="0"/>
                                  </p:stCondLst>
                                  <p:childTnLst>
                                    <p:set>
                                      <p:cBhvr>
                                        <p:cTn id="49" dur="1" fill="hold">
                                          <p:stCondLst>
                                            <p:cond delay="0"/>
                                          </p:stCondLst>
                                        </p:cTn>
                                        <p:tgtEl>
                                          <p:spTgt spid="129036"/>
                                        </p:tgtEl>
                                        <p:attrNameLst>
                                          <p:attrName>style.visibility</p:attrName>
                                        </p:attrNameLst>
                                      </p:cBhvr>
                                      <p:to>
                                        <p:strVal val="visible"/>
                                      </p:to>
                                    </p:set>
                                    <p:animEffect transition="in" filter="wipe(up)">
                                      <p:cBhvr>
                                        <p:cTn id="50" dur="500"/>
                                        <p:tgtEl>
                                          <p:spTgt spid="129036"/>
                                        </p:tgtEl>
                                      </p:cBhvr>
                                    </p:animEffect>
                                  </p:childTnLst>
                                </p:cTn>
                              </p:par>
                            </p:childTnLst>
                          </p:cTn>
                        </p:par>
                        <p:par>
                          <p:cTn id="51" fill="hold" nodeType="afterGroup">
                            <p:stCondLst>
                              <p:cond delay="4500"/>
                            </p:stCondLst>
                            <p:childTnLst>
                              <p:par>
                                <p:cTn id="52" presetID="22" presetClass="entr" presetSubtype="1" fill="hold" grpId="0" nodeType="afterEffect">
                                  <p:stCondLst>
                                    <p:cond delay="0"/>
                                  </p:stCondLst>
                                  <p:childTnLst>
                                    <p:set>
                                      <p:cBhvr>
                                        <p:cTn id="53" dur="1" fill="hold">
                                          <p:stCondLst>
                                            <p:cond delay="0"/>
                                          </p:stCondLst>
                                        </p:cTn>
                                        <p:tgtEl>
                                          <p:spTgt spid="129043"/>
                                        </p:tgtEl>
                                        <p:attrNameLst>
                                          <p:attrName>style.visibility</p:attrName>
                                        </p:attrNameLst>
                                      </p:cBhvr>
                                      <p:to>
                                        <p:strVal val="visible"/>
                                      </p:to>
                                    </p:set>
                                    <p:animEffect transition="in" filter="wipe(up)">
                                      <p:cBhvr>
                                        <p:cTn id="54" dur="500"/>
                                        <p:tgtEl>
                                          <p:spTgt spid="129043"/>
                                        </p:tgtEl>
                                      </p:cBhvr>
                                    </p:animEffect>
                                  </p:childTnLst>
                                </p:cTn>
                              </p:par>
                            </p:childTnLst>
                          </p:cTn>
                        </p:par>
                        <p:par>
                          <p:cTn id="55" fill="hold" nodeType="afterGroup">
                            <p:stCondLst>
                              <p:cond delay="5000"/>
                            </p:stCondLst>
                            <p:childTnLst>
                              <p:par>
                                <p:cTn id="56" presetID="22" presetClass="entr" presetSubtype="1" fill="hold" grpId="0" nodeType="afterEffect">
                                  <p:stCondLst>
                                    <p:cond delay="0"/>
                                  </p:stCondLst>
                                  <p:childTnLst>
                                    <p:set>
                                      <p:cBhvr>
                                        <p:cTn id="57" dur="1" fill="hold">
                                          <p:stCondLst>
                                            <p:cond delay="0"/>
                                          </p:stCondLst>
                                        </p:cTn>
                                        <p:tgtEl>
                                          <p:spTgt spid="129037"/>
                                        </p:tgtEl>
                                        <p:attrNameLst>
                                          <p:attrName>style.visibility</p:attrName>
                                        </p:attrNameLst>
                                      </p:cBhvr>
                                      <p:to>
                                        <p:strVal val="visible"/>
                                      </p:to>
                                    </p:set>
                                    <p:animEffect transition="in" filter="wipe(up)">
                                      <p:cBhvr>
                                        <p:cTn id="58" dur="500"/>
                                        <p:tgtEl>
                                          <p:spTgt spid="129037"/>
                                        </p:tgtEl>
                                      </p:cBhvr>
                                    </p:animEffect>
                                  </p:childTnLst>
                                </p:cTn>
                              </p:par>
                            </p:childTnLst>
                          </p:cTn>
                        </p:par>
                        <p:par>
                          <p:cTn id="59" fill="hold" nodeType="afterGroup">
                            <p:stCondLst>
                              <p:cond delay="5500"/>
                            </p:stCondLst>
                            <p:childTnLst>
                              <p:par>
                                <p:cTn id="60" presetID="22" presetClass="entr" presetSubtype="1" fill="hold" grpId="0" nodeType="afterEffect">
                                  <p:stCondLst>
                                    <p:cond delay="0"/>
                                  </p:stCondLst>
                                  <p:childTnLst>
                                    <p:set>
                                      <p:cBhvr>
                                        <p:cTn id="61" dur="1" fill="hold">
                                          <p:stCondLst>
                                            <p:cond delay="0"/>
                                          </p:stCondLst>
                                        </p:cTn>
                                        <p:tgtEl>
                                          <p:spTgt spid="129044"/>
                                        </p:tgtEl>
                                        <p:attrNameLst>
                                          <p:attrName>style.visibility</p:attrName>
                                        </p:attrNameLst>
                                      </p:cBhvr>
                                      <p:to>
                                        <p:strVal val="visible"/>
                                      </p:to>
                                    </p:set>
                                    <p:animEffect transition="in" filter="wipe(up)">
                                      <p:cBhvr>
                                        <p:cTn id="62" dur="500"/>
                                        <p:tgtEl>
                                          <p:spTgt spid="129044"/>
                                        </p:tgtEl>
                                      </p:cBhvr>
                                    </p:animEffect>
                                  </p:childTnLst>
                                </p:cTn>
                              </p:par>
                            </p:childTnLst>
                          </p:cTn>
                        </p:par>
                        <p:par>
                          <p:cTn id="63" fill="hold" nodeType="afterGroup">
                            <p:stCondLst>
                              <p:cond delay="6000"/>
                            </p:stCondLst>
                            <p:childTnLst>
                              <p:par>
                                <p:cTn id="64" presetID="22" presetClass="entr" presetSubtype="1" fill="hold" grpId="0" nodeType="afterEffect">
                                  <p:stCondLst>
                                    <p:cond delay="0"/>
                                  </p:stCondLst>
                                  <p:childTnLst>
                                    <p:set>
                                      <p:cBhvr>
                                        <p:cTn id="65" dur="1" fill="hold">
                                          <p:stCondLst>
                                            <p:cond delay="0"/>
                                          </p:stCondLst>
                                        </p:cTn>
                                        <p:tgtEl>
                                          <p:spTgt spid="129038"/>
                                        </p:tgtEl>
                                        <p:attrNameLst>
                                          <p:attrName>style.visibility</p:attrName>
                                        </p:attrNameLst>
                                      </p:cBhvr>
                                      <p:to>
                                        <p:strVal val="visible"/>
                                      </p:to>
                                    </p:set>
                                    <p:animEffect transition="in" filter="wipe(up)">
                                      <p:cBhvr>
                                        <p:cTn id="66" dur="500"/>
                                        <p:tgtEl>
                                          <p:spTgt spid="129038"/>
                                        </p:tgtEl>
                                      </p:cBhvr>
                                    </p:animEffect>
                                  </p:childTnLst>
                                </p:cTn>
                              </p:par>
                            </p:childTnLst>
                          </p:cTn>
                        </p:par>
                        <p:par>
                          <p:cTn id="67" fill="hold" nodeType="afterGroup">
                            <p:stCondLst>
                              <p:cond delay="6500"/>
                            </p:stCondLst>
                            <p:childTnLst>
                              <p:par>
                                <p:cTn id="68" presetID="22" presetClass="entr" presetSubtype="1" fill="hold" grpId="0" nodeType="afterEffect">
                                  <p:stCondLst>
                                    <p:cond delay="0"/>
                                  </p:stCondLst>
                                  <p:childTnLst>
                                    <p:set>
                                      <p:cBhvr>
                                        <p:cTn id="69" dur="1" fill="hold">
                                          <p:stCondLst>
                                            <p:cond delay="0"/>
                                          </p:stCondLst>
                                        </p:cTn>
                                        <p:tgtEl>
                                          <p:spTgt spid="129045"/>
                                        </p:tgtEl>
                                        <p:attrNameLst>
                                          <p:attrName>style.visibility</p:attrName>
                                        </p:attrNameLst>
                                      </p:cBhvr>
                                      <p:to>
                                        <p:strVal val="visible"/>
                                      </p:to>
                                    </p:set>
                                    <p:animEffect transition="in" filter="wipe(up)">
                                      <p:cBhvr>
                                        <p:cTn id="70" dur="500"/>
                                        <p:tgtEl>
                                          <p:spTgt spid="129045"/>
                                        </p:tgtEl>
                                      </p:cBhvr>
                                    </p:animEffect>
                                  </p:childTnLst>
                                </p:cTn>
                              </p:par>
                            </p:childTnLst>
                          </p:cTn>
                        </p:par>
                        <p:par>
                          <p:cTn id="71" fill="hold" nodeType="afterGroup">
                            <p:stCondLst>
                              <p:cond delay="7000"/>
                            </p:stCondLst>
                            <p:childTnLst>
                              <p:par>
                                <p:cTn id="72" presetID="22" presetClass="entr" presetSubtype="1" fill="hold" grpId="0" nodeType="afterEffect">
                                  <p:stCondLst>
                                    <p:cond delay="0"/>
                                  </p:stCondLst>
                                  <p:childTnLst>
                                    <p:set>
                                      <p:cBhvr>
                                        <p:cTn id="73" dur="1" fill="hold">
                                          <p:stCondLst>
                                            <p:cond delay="0"/>
                                          </p:stCondLst>
                                        </p:cTn>
                                        <p:tgtEl>
                                          <p:spTgt spid="129033"/>
                                        </p:tgtEl>
                                        <p:attrNameLst>
                                          <p:attrName>style.visibility</p:attrName>
                                        </p:attrNameLst>
                                      </p:cBhvr>
                                      <p:to>
                                        <p:strVal val="visible"/>
                                      </p:to>
                                    </p:set>
                                    <p:animEffect transition="in" filter="wipe(up)">
                                      <p:cBhvr>
                                        <p:cTn id="74" dur="500"/>
                                        <p:tgtEl>
                                          <p:spTgt spid="129033"/>
                                        </p:tgtEl>
                                      </p:cBhvr>
                                    </p:animEffect>
                                  </p:childTnLst>
                                </p:cTn>
                              </p:par>
                            </p:childTnLst>
                          </p:cTn>
                        </p:par>
                        <p:par>
                          <p:cTn id="75" fill="hold" nodeType="afterGroup">
                            <p:stCondLst>
                              <p:cond delay="7500"/>
                            </p:stCondLst>
                            <p:childTnLst>
                              <p:par>
                                <p:cTn id="76" presetID="22" presetClass="entr" presetSubtype="1" fill="hold" grpId="0" nodeType="afterEffect">
                                  <p:stCondLst>
                                    <p:cond delay="0"/>
                                  </p:stCondLst>
                                  <p:childTnLst>
                                    <p:set>
                                      <p:cBhvr>
                                        <p:cTn id="77" dur="1" fill="hold">
                                          <p:stCondLst>
                                            <p:cond delay="0"/>
                                          </p:stCondLst>
                                        </p:cTn>
                                        <p:tgtEl>
                                          <p:spTgt spid="129046"/>
                                        </p:tgtEl>
                                        <p:attrNameLst>
                                          <p:attrName>style.visibility</p:attrName>
                                        </p:attrNameLst>
                                      </p:cBhvr>
                                      <p:to>
                                        <p:strVal val="visible"/>
                                      </p:to>
                                    </p:set>
                                    <p:animEffect transition="in" filter="wipe(up)">
                                      <p:cBhvr>
                                        <p:cTn id="78" dur="500"/>
                                        <p:tgtEl>
                                          <p:spTgt spid="129046"/>
                                        </p:tgtEl>
                                      </p:cBhvr>
                                    </p:animEffect>
                                  </p:childTnLst>
                                </p:cTn>
                              </p:par>
                            </p:childTnLst>
                          </p:cTn>
                        </p:par>
                        <p:par>
                          <p:cTn id="79" fill="hold" nodeType="afterGroup">
                            <p:stCondLst>
                              <p:cond delay="8000"/>
                            </p:stCondLst>
                            <p:childTnLst>
                              <p:par>
                                <p:cTn id="80" presetID="22" presetClass="entr" presetSubtype="1" fill="hold" grpId="0" nodeType="afterEffect">
                                  <p:stCondLst>
                                    <p:cond delay="0"/>
                                  </p:stCondLst>
                                  <p:childTnLst>
                                    <p:set>
                                      <p:cBhvr>
                                        <p:cTn id="81" dur="1" fill="hold">
                                          <p:stCondLst>
                                            <p:cond delay="0"/>
                                          </p:stCondLst>
                                        </p:cTn>
                                        <p:tgtEl>
                                          <p:spTgt spid="129034"/>
                                        </p:tgtEl>
                                        <p:attrNameLst>
                                          <p:attrName>style.visibility</p:attrName>
                                        </p:attrNameLst>
                                      </p:cBhvr>
                                      <p:to>
                                        <p:strVal val="visible"/>
                                      </p:to>
                                    </p:set>
                                    <p:animEffect transition="in" filter="wipe(up)">
                                      <p:cBhvr>
                                        <p:cTn id="82" dur="500"/>
                                        <p:tgtEl>
                                          <p:spTgt spid="129034"/>
                                        </p:tgtEl>
                                      </p:cBhvr>
                                    </p:animEffect>
                                  </p:childTnLst>
                                </p:cTn>
                              </p:par>
                            </p:childTnLst>
                          </p:cTn>
                        </p:par>
                        <p:par>
                          <p:cTn id="83" fill="hold" nodeType="afterGroup">
                            <p:stCondLst>
                              <p:cond delay="8500"/>
                            </p:stCondLst>
                            <p:childTnLst>
                              <p:par>
                                <p:cTn id="84" presetID="22" presetClass="entr" presetSubtype="1" fill="hold" grpId="0" nodeType="afterEffect">
                                  <p:stCondLst>
                                    <p:cond delay="0"/>
                                  </p:stCondLst>
                                  <p:childTnLst>
                                    <p:set>
                                      <p:cBhvr>
                                        <p:cTn id="85" dur="1" fill="hold">
                                          <p:stCondLst>
                                            <p:cond delay="0"/>
                                          </p:stCondLst>
                                        </p:cTn>
                                        <p:tgtEl>
                                          <p:spTgt spid="129047"/>
                                        </p:tgtEl>
                                        <p:attrNameLst>
                                          <p:attrName>style.visibility</p:attrName>
                                        </p:attrNameLst>
                                      </p:cBhvr>
                                      <p:to>
                                        <p:strVal val="visible"/>
                                      </p:to>
                                    </p:set>
                                    <p:animEffect transition="in" filter="wipe(up)">
                                      <p:cBhvr>
                                        <p:cTn id="86" dur="500"/>
                                        <p:tgtEl>
                                          <p:spTgt spid="129047"/>
                                        </p:tgtEl>
                                      </p:cBhvr>
                                    </p:animEffect>
                                  </p:childTnLst>
                                </p:cTn>
                              </p:par>
                            </p:childTnLst>
                          </p:cTn>
                        </p:par>
                        <p:par>
                          <p:cTn id="87" fill="hold" nodeType="afterGroup">
                            <p:stCondLst>
                              <p:cond delay="9000"/>
                            </p:stCondLst>
                            <p:childTnLst>
                              <p:par>
                                <p:cTn id="88" presetID="22" presetClass="entr" presetSubtype="1" fill="hold" grpId="0" nodeType="afterEffect">
                                  <p:stCondLst>
                                    <p:cond delay="0"/>
                                  </p:stCondLst>
                                  <p:childTnLst>
                                    <p:set>
                                      <p:cBhvr>
                                        <p:cTn id="89" dur="1" fill="hold">
                                          <p:stCondLst>
                                            <p:cond delay="0"/>
                                          </p:stCondLst>
                                        </p:cTn>
                                        <p:tgtEl>
                                          <p:spTgt spid="129035"/>
                                        </p:tgtEl>
                                        <p:attrNameLst>
                                          <p:attrName>style.visibility</p:attrName>
                                        </p:attrNameLst>
                                      </p:cBhvr>
                                      <p:to>
                                        <p:strVal val="visible"/>
                                      </p:to>
                                    </p:set>
                                    <p:animEffect transition="in" filter="wipe(up)">
                                      <p:cBhvr>
                                        <p:cTn id="90" dur="500"/>
                                        <p:tgtEl>
                                          <p:spTgt spid="12903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129053"/>
                                        </p:tgtEl>
                                        <p:attrNameLst>
                                          <p:attrName>style.visibility</p:attrName>
                                        </p:attrNameLst>
                                      </p:cBhvr>
                                      <p:to>
                                        <p:strVal val="visible"/>
                                      </p:to>
                                    </p:set>
                                    <p:animEffect transition="in" filter="slide(fromLeft)">
                                      <p:cBhvr>
                                        <p:cTn id="95" dur="500"/>
                                        <p:tgtEl>
                                          <p:spTgt spid="12905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2" presetClass="entr" presetSubtype="8" fill="hold" grpId="0" nodeType="clickEffect">
                                  <p:stCondLst>
                                    <p:cond delay="0"/>
                                  </p:stCondLst>
                                  <p:childTnLst>
                                    <p:set>
                                      <p:cBhvr>
                                        <p:cTn id="99" dur="1" fill="hold">
                                          <p:stCondLst>
                                            <p:cond delay="0"/>
                                          </p:stCondLst>
                                        </p:cTn>
                                        <p:tgtEl>
                                          <p:spTgt spid="129055"/>
                                        </p:tgtEl>
                                        <p:attrNameLst>
                                          <p:attrName>style.visibility</p:attrName>
                                        </p:attrNameLst>
                                      </p:cBhvr>
                                      <p:to>
                                        <p:strVal val="visible"/>
                                      </p:to>
                                    </p:set>
                                    <p:animEffect transition="in" filter="slide(fromLeft)">
                                      <p:cBhvr>
                                        <p:cTn id="100" dur="500"/>
                                        <p:tgtEl>
                                          <p:spTgt spid="12905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2" presetClass="entr" presetSubtype="8" fill="hold" grpId="0" nodeType="clickEffect">
                                  <p:stCondLst>
                                    <p:cond delay="0"/>
                                  </p:stCondLst>
                                  <p:childTnLst>
                                    <p:set>
                                      <p:cBhvr>
                                        <p:cTn id="104" dur="1" fill="hold">
                                          <p:stCondLst>
                                            <p:cond delay="0"/>
                                          </p:stCondLst>
                                        </p:cTn>
                                        <p:tgtEl>
                                          <p:spTgt spid="129054"/>
                                        </p:tgtEl>
                                        <p:attrNameLst>
                                          <p:attrName>style.visibility</p:attrName>
                                        </p:attrNameLst>
                                      </p:cBhvr>
                                      <p:to>
                                        <p:strVal val="visible"/>
                                      </p:to>
                                    </p:set>
                                    <p:animEffect transition="in" filter="slide(fromLeft)">
                                      <p:cBhvr>
                                        <p:cTn id="105" dur="500"/>
                                        <p:tgtEl>
                                          <p:spTgt spid="129054"/>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2" presetClass="entr" presetSubtype="8" fill="hold" grpId="0" nodeType="clickEffect">
                                  <p:stCondLst>
                                    <p:cond delay="0"/>
                                  </p:stCondLst>
                                  <p:childTnLst>
                                    <p:set>
                                      <p:cBhvr>
                                        <p:cTn id="109" dur="1" fill="hold">
                                          <p:stCondLst>
                                            <p:cond delay="0"/>
                                          </p:stCondLst>
                                        </p:cTn>
                                        <p:tgtEl>
                                          <p:spTgt spid="129056"/>
                                        </p:tgtEl>
                                        <p:attrNameLst>
                                          <p:attrName>style.visibility</p:attrName>
                                        </p:attrNameLst>
                                      </p:cBhvr>
                                      <p:to>
                                        <p:strVal val="visible"/>
                                      </p:to>
                                    </p:set>
                                    <p:animEffect transition="in" filter="slide(fromLeft)">
                                      <p:cBhvr>
                                        <p:cTn id="110" dur="500"/>
                                        <p:tgtEl>
                                          <p:spTgt spid="129056"/>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2" presetClass="entr" presetSubtype="8" fill="hold" grpId="0" nodeType="clickEffect">
                                  <p:stCondLst>
                                    <p:cond delay="0"/>
                                  </p:stCondLst>
                                  <p:childTnLst>
                                    <p:set>
                                      <p:cBhvr>
                                        <p:cTn id="114" dur="1" fill="hold">
                                          <p:stCondLst>
                                            <p:cond delay="0"/>
                                          </p:stCondLst>
                                        </p:cTn>
                                        <p:tgtEl>
                                          <p:spTgt spid="129058"/>
                                        </p:tgtEl>
                                        <p:attrNameLst>
                                          <p:attrName>style.visibility</p:attrName>
                                        </p:attrNameLst>
                                      </p:cBhvr>
                                      <p:to>
                                        <p:strVal val="visible"/>
                                      </p:to>
                                    </p:set>
                                    <p:animEffect transition="in" filter="slide(fromLeft)">
                                      <p:cBhvr>
                                        <p:cTn id="115" dur="500"/>
                                        <p:tgtEl>
                                          <p:spTgt spid="129058"/>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2" presetClass="entr" presetSubtype="8" fill="hold" grpId="0" nodeType="clickEffect">
                                  <p:stCondLst>
                                    <p:cond delay="0"/>
                                  </p:stCondLst>
                                  <p:childTnLst>
                                    <p:set>
                                      <p:cBhvr>
                                        <p:cTn id="119" dur="1" fill="hold">
                                          <p:stCondLst>
                                            <p:cond delay="0"/>
                                          </p:stCondLst>
                                        </p:cTn>
                                        <p:tgtEl>
                                          <p:spTgt spid="129059"/>
                                        </p:tgtEl>
                                        <p:attrNameLst>
                                          <p:attrName>style.visibility</p:attrName>
                                        </p:attrNameLst>
                                      </p:cBhvr>
                                      <p:to>
                                        <p:strVal val="visible"/>
                                      </p:to>
                                    </p:set>
                                    <p:animEffect transition="in" filter="slide(fromLeft)">
                                      <p:cBhvr>
                                        <p:cTn id="120" dur="500"/>
                                        <p:tgtEl>
                                          <p:spTgt spid="129059"/>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2" presetClass="entr" presetSubtype="8" fill="hold" grpId="0" nodeType="clickEffect">
                                  <p:stCondLst>
                                    <p:cond delay="0"/>
                                  </p:stCondLst>
                                  <p:childTnLst>
                                    <p:set>
                                      <p:cBhvr>
                                        <p:cTn id="124" dur="1" fill="hold">
                                          <p:stCondLst>
                                            <p:cond delay="0"/>
                                          </p:stCondLst>
                                        </p:cTn>
                                        <p:tgtEl>
                                          <p:spTgt spid="129060"/>
                                        </p:tgtEl>
                                        <p:attrNameLst>
                                          <p:attrName>style.visibility</p:attrName>
                                        </p:attrNameLst>
                                      </p:cBhvr>
                                      <p:to>
                                        <p:strVal val="visible"/>
                                      </p:to>
                                    </p:set>
                                    <p:animEffect transition="in" filter="slide(fromLeft)">
                                      <p:cBhvr>
                                        <p:cTn id="125" dur="500"/>
                                        <p:tgtEl>
                                          <p:spTgt spid="12906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8" fill="hold" grpId="0" nodeType="clickEffect">
                                  <p:stCondLst>
                                    <p:cond delay="0"/>
                                  </p:stCondLst>
                                  <p:childTnLst>
                                    <p:set>
                                      <p:cBhvr>
                                        <p:cTn id="129" dur="1" fill="hold">
                                          <p:stCondLst>
                                            <p:cond delay="0"/>
                                          </p:stCondLst>
                                        </p:cTn>
                                        <p:tgtEl>
                                          <p:spTgt spid="129063"/>
                                        </p:tgtEl>
                                        <p:attrNameLst>
                                          <p:attrName>style.visibility</p:attrName>
                                        </p:attrNameLst>
                                      </p:cBhvr>
                                      <p:to>
                                        <p:strVal val="visible"/>
                                      </p:to>
                                    </p:set>
                                    <p:animEffect transition="in" filter="slide(fromLeft)">
                                      <p:cBhvr>
                                        <p:cTn id="130" dur="500"/>
                                        <p:tgtEl>
                                          <p:spTgt spid="129063"/>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2" presetClass="entr" presetSubtype="8" fill="hold" grpId="0" nodeType="clickEffect">
                                  <p:stCondLst>
                                    <p:cond delay="0"/>
                                  </p:stCondLst>
                                  <p:childTnLst>
                                    <p:set>
                                      <p:cBhvr>
                                        <p:cTn id="134" dur="1" fill="hold">
                                          <p:stCondLst>
                                            <p:cond delay="0"/>
                                          </p:stCondLst>
                                        </p:cTn>
                                        <p:tgtEl>
                                          <p:spTgt spid="129062"/>
                                        </p:tgtEl>
                                        <p:attrNameLst>
                                          <p:attrName>style.visibility</p:attrName>
                                        </p:attrNameLst>
                                      </p:cBhvr>
                                      <p:to>
                                        <p:strVal val="visible"/>
                                      </p:to>
                                    </p:set>
                                    <p:animEffect transition="in" filter="slide(fromLeft)">
                                      <p:cBhvr>
                                        <p:cTn id="135" dur="500"/>
                                        <p:tgtEl>
                                          <p:spTgt spid="12906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2" presetClass="entr" presetSubtype="8" fill="hold" grpId="0" nodeType="clickEffect">
                                  <p:stCondLst>
                                    <p:cond delay="0"/>
                                  </p:stCondLst>
                                  <p:childTnLst>
                                    <p:set>
                                      <p:cBhvr>
                                        <p:cTn id="139" dur="1" fill="hold">
                                          <p:stCondLst>
                                            <p:cond delay="0"/>
                                          </p:stCondLst>
                                        </p:cTn>
                                        <p:tgtEl>
                                          <p:spTgt spid="129064"/>
                                        </p:tgtEl>
                                        <p:attrNameLst>
                                          <p:attrName>style.visibility</p:attrName>
                                        </p:attrNameLst>
                                      </p:cBhvr>
                                      <p:to>
                                        <p:strVal val="visible"/>
                                      </p:to>
                                    </p:set>
                                    <p:animEffect transition="in" filter="slide(fromLeft)">
                                      <p:cBhvr>
                                        <p:cTn id="140" dur="500"/>
                                        <p:tgtEl>
                                          <p:spTgt spid="129064"/>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2" presetClass="entr" presetSubtype="8" fill="hold" grpId="0" nodeType="clickEffect">
                                  <p:stCondLst>
                                    <p:cond delay="0"/>
                                  </p:stCondLst>
                                  <p:childTnLst>
                                    <p:set>
                                      <p:cBhvr>
                                        <p:cTn id="144" dur="1" fill="hold">
                                          <p:stCondLst>
                                            <p:cond delay="0"/>
                                          </p:stCondLst>
                                        </p:cTn>
                                        <p:tgtEl>
                                          <p:spTgt spid="129065"/>
                                        </p:tgtEl>
                                        <p:attrNameLst>
                                          <p:attrName>style.visibility</p:attrName>
                                        </p:attrNameLst>
                                      </p:cBhvr>
                                      <p:to>
                                        <p:strVal val="visible"/>
                                      </p:to>
                                    </p:set>
                                    <p:animEffect transition="in" filter="slide(fromLeft)">
                                      <p:cBhvr>
                                        <p:cTn id="145" dur="500"/>
                                        <p:tgtEl>
                                          <p:spTgt spid="129065"/>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2" presetClass="entr" presetSubtype="8" fill="hold" grpId="0" nodeType="clickEffect">
                                  <p:stCondLst>
                                    <p:cond delay="0"/>
                                  </p:stCondLst>
                                  <p:childTnLst>
                                    <p:set>
                                      <p:cBhvr>
                                        <p:cTn id="149" dur="1" fill="hold">
                                          <p:stCondLst>
                                            <p:cond delay="0"/>
                                          </p:stCondLst>
                                        </p:cTn>
                                        <p:tgtEl>
                                          <p:spTgt spid="129066"/>
                                        </p:tgtEl>
                                        <p:attrNameLst>
                                          <p:attrName>style.visibility</p:attrName>
                                        </p:attrNameLst>
                                      </p:cBhvr>
                                      <p:to>
                                        <p:strVal val="visible"/>
                                      </p:to>
                                    </p:set>
                                    <p:animEffect transition="in" filter="slide(fromLeft)">
                                      <p:cBhvr>
                                        <p:cTn id="150" dur="500"/>
                                        <p:tgtEl>
                                          <p:spTgt spid="129066"/>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2" presetClass="entr" presetSubtype="8" fill="hold" grpId="0" nodeType="clickEffect">
                                  <p:stCondLst>
                                    <p:cond delay="0"/>
                                  </p:stCondLst>
                                  <p:childTnLst>
                                    <p:set>
                                      <p:cBhvr>
                                        <p:cTn id="154" dur="1" fill="hold">
                                          <p:stCondLst>
                                            <p:cond delay="0"/>
                                          </p:stCondLst>
                                        </p:cTn>
                                        <p:tgtEl>
                                          <p:spTgt spid="129067"/>
                                        </p:tgtEl>
                                        <p:attrNameLst>
                                          <p:attrName>style.visibility</p:attrName>
                                        </p:attrNameLst>
                                      </p:cBhvr>
                                      <p:to>
                                        <p:strVal val="visible"/>
                                      </p:to>
                                    </p:set>
                                    <p:animEffect transition="in" filter="slide(fromLeft)">
                                      <p:cBhvr>
                                        <p:cTn id="155" dur="500"/>
                                        <p:tgtEl>
                                          <p:spTgt spid="12906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22" presetClass="entr" presetSubtype="8" fill="hold" grpId="0" nodeType="clickEffect">
                                  <p:stCondLst>
                                    <p:cond delay="0"/>
                                  </p:stCondLst>
                                  <p:iterate type="wd">
                                    <p:tmPct val="100000"/>
                                  </p:iterate>
                                  <p:childTnLst>
                                    <p:set>
                                      <p:cBhvr>
                                        <p:cTn id="159" dur="1" fill="hold">
                                          <p:stCondLst>
                                            <p:cond delay="0"/>
                                          </p:stCondLst>
                                        </p:cTn>
                                        <p:tgtEl>
                                          <p:spTgt spid="129068"/>
                                        </p:tgtEl>
                                        <p:attrNameLst>
                                          <p:attrName>style.visibility</p:attrName>
                                        </p:attrNameLst>
                                      </p:cBhvr>
                                      <p:to>
                                        <p:strVal val="visible"/>
                                      </p:to>
                                    </p:set>
                                    <p:animEffect transition="in" filter="wipe(left)">
                                      <p:cBhvr>
                                        <p:cTn id="160" dur="300"/>
                                        <p:tgtEl>
                                          <p:spTgt spid="129068"/>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2" presetClass="entr" presetSubtype="8" fill="hold" grpId="0" nodeType="clickEffect">
                                  <p:stCondLst>
                                    <p:cond delay="0"/>
                                  </p:stCondLst>
                                  <p:childTnLst>
                                    <p:set>
                                      <p:cBhvr>
                                        <p:cTn id="164" dur="1" fill="hold">
                                          <p:stCondLst>
                                            <p:cond delay="0"/>
                                          </p:stCondLst>
                                        </p:cTn>
                                        <p:tgtEl>
                                          <p:spTgt spid="129069"/>
                                        </p:tgtEl>
                                        <p:attrNameLst>
                                          <p:attrName>style.visibility</p:attrName>
                                        </p:attrNameLst>
                                      </p:cBhvr>
                                      <p:to>
                                        <p:strVal val="visible"/>
                                      </p:to>
                                    </p:set>
                                    <p:animEffect transition="in" filter="slide(fromLeft)">
                                      <p:cBhvr>
                                        <p:cTn id="165" dur="500"/>
                                        <p:tgtEl>
                                          <p:spTgt spid="129069"/>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2" presetClass="entr" presetSubtype="8" fill="hold" grpId="0" nodeType="clickEffect">
                                  <p:stCondLst>
                                    <p:cond delay="0"/>
                                  </p:stCondLst>
                                  <p:childTnLst>
                                    <p:set>
                                      <p:cBhvr>
                                        <p:cTn id="169" dur="1" fill="hold">
                                          <p:stCondLst>
                                            <p:cond delay="0"/>
                                          </p:stCondLst>
                                        </p:cTn>
                                        <p:tgtEl>
                                          <p:spTgt spid="129070"/>
                                        </p:tgtEl>
                                        <p:attrNameLst>
                                          <p:attrName>style.visibility</p:attrName>
                                        </p:attrNameLst>
                                      </p:cBhvr>
                                      <p:to>
                                        <p:strVal val="visible"/>
                                      </p:to>
                                    </p:set>
                                    <p:animEffect transition="in" filter="slide(fromLeft)">
                                      <p:cBhvr>
                                        <p:cTn id="170" dur="500"/>
                                        <p:tgtEl>
                                          <p:spTgt spid="129070"/>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2" presetClass="entr" presetSubtype="8" fill="hold" grpId="0" nodeType="clickEffect">
                                  <p:stCondLst>
                                    <p:cond delay="0"/>
                                  </p:stCondLst>
                                  <p:childTnLst>
                                    <p:set>
                                      <p:cBhvr>
                                        <p:cTn id="174" dur="1" fill="hold">
                                          <p:stCondLst>
                                            <p:cond delay="0"/>
                                          </p:stCondLst>
                                        </p:cTn>
                                        <p:tgtEl>
                                          <p:spTgt spid="129071"/>
                                        </p:tgtEl>
                                        <p:attrNameLst>
                                          <p:attrName>style.visibility</p:attrName>
                                        </p:attrNameLst>
                                      </p:cBhvr>
                                      <p:to>
                                        <p:strVal val="visible"/>
                                      </p:to>
                                    </p:set>
                                    <p:animEffect transition="in" filter="slide(fromLeft)">
                                      <p:cBhvr>
                                        <p:cTn id="175" dur="500"/>
                                        <p:tgtEl>
                                          <p:spTgt spid="129071"/>
                                        </p:tgtEl>
                                      </p:cBhvr>
                                    </p:animEffect>
                                  </p:childTnLst>
                                </p:cTn>
                              </p:par>
                            </p:childTnLst>
                          </p:cTn>
                        </p:par>
                        <p:par>
                          <p:cTn id="176" fill="hold" nodeType="afterGroup">
                            <p:stCondLst>
                              <p:cond delay="500"/>
                            </p:stCondLst>
                            <p:childTnLst>
                              <p:par>
                                <p:cTn id="177" presetID="1" presetClass="entr" presetSubtype="0" fill="hold" grpId="0" nodeType="afterEffect">
                                  <p:stCondLst>
                                    <p:cond delay="0"/>
                                  </p:stCondLst>
                                  <p:childTnLst>
                                    <p:set>
                                      <p:cBhvr>
                                        <p:cTn id="178" dur="1" fill="hold">
                                          <p:stCondLst>
                                            <p:cond delay="499"/>
                                          </p:stCondLst>
                                        </p:cTn>
                                        <p:tgtEl>
                                          <p:spTgt spid="129072"/>
                                        </p:tgtEl>
                                        <p:attrNameLst>
                                          <p:attrName>style.visibility</p:attrName>
                                        </p:attrNameLst>
                                      </p:cBhvr>
                                      <p:to>
                                        <p:strVal val="visible"/>
                                      </p:to>
                                    </p:set>
                                  </p:childTnLst>
                                </p:cTn>
                              </p:par>
                            </p:childTnLst>
                          </p:cTn>
                        </p:par>
                        <p:par>
                          <p:cTn id="179" fill="hold" nodeType="afterGroup">
                            <p:stCondLst>
                              <p:cond delay="1000"/>
                            </p:stCondLst>
                            <p:childTnLst>
                              <p:par>
                                <p:cTn id="180" presetID="1" presetClass="entr" presetSubtype="0" fill="hold" grpId="0" nodeType="afterEffect">
                                  <p:stCondLst>
                                    <p:cond delay="0"/>
                                  </p:stCondLst>
                                  <p:childTnLst>
                                    <p:set>
                                      <p:cBhvr>
                                        <p:cTn id="181" dur="1" fill="hold">
                                          <p:stCondLst>
                                            <p:cond delay="499"/>
                                          </p:stCondLst>
                                        </p:cTn>
                                        <p:tgtEl>
                                          <p:spTgt spid="129073"/>
                                        </p:tgtEl>
                                        <p:attrNameLst>
                                          <p:attrName>style.visibility</p:attrName>
                                        </p:attrNameLst>
                                      </p:cBhvr>
                                      <p:to>
                                        <p:strVal val="visible"/>
                                      </p:to>
                                    </p:set>
                                  </p:childTnLst>
                                </p:cTn>
                              </p:par>
                            </p:childTnLst>
                          </p:cTn>
                        </p:par>
                        <p:par>
                          <p:cTn id="182" fill="hold" nodeType="afterGroup">
                            <p:stCondLst>
                              <p:cond delay="1500"/>
                            </p:stCondLst>
                            <p:childTnLst>
                              <p:par>
                                <p:cTn id="183" presetID="1" presetClass="entr" presetSubtype="0" fill="hold" grpId="0" nodeType="afterEffect">
                                  <p:stCondLst>
                                    <p:cond delay="0"/>
                                  </p:stCondLst>
                                  <p:childTnLst>
                                    <p:set>
                                      <p:cBhvr>
                                        <p:cTn id="184" dur="1" fill="hold">
                                          <p:stCondLst>
                                            <p:cond delay="499"/>
                                          </p:stCondLst>
                                        </p:cTn>
                                        <p:tgtEl>
                                          <p:spTgt spid="129074"/>
                                        </p:tgtEl>
                                        <p:attrNameLst>
                                          <p:attrName>style.visibility</p:attrName>
                                        </p:attrNameLst>
                                      </p:cBhvr>
                                      <p:to>
                                        <p:strVal val="visible"/>
                                      </p:to>
                                    </p:set>
                                  </p:childTnLst>
                                </p:cTn>
                              </p:par>
                            </p:childTnLst>
                          </p:cTn>
                        </p:par>
                        <p:par>
                          <p:cTn id="185" fill="hold" nodeType="afterGroup">
                            <p:stCondLst>
                              <p:cond delay="2000"/>
                            </p:stCondLst>
                            <p:childTnLst>
                              <p:par>
                                <p:cTn id="186" presetID="1" presetClass="entr" presetSubtype="0" fill="hold" grpId="0" nodeType="afterEffect">
                                  <p:stCondLst>
                                    <p:cond delay="0"/>
                                  </p:stCondLst>
                                  <p:childTnLst>
                                    <p:set>
                                      <p:cBhvr>
                                        <p:cTn id="187" dur="1" fill="hold">
                                          <p:stCondLst>
                                            <p:cond delay="499"/>
                                          </p:stCondLst>
                                        </p:cTn>
                                        <p:tgtEl>
                                          <p:spTgt spid="129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8" grpId="0" animBg="1" autoUpdateAnimBg="0"/>
      <p:bldP spid="129029" grpId="0" animBg="1" autoUpdateAnimBg="0"/>
      <p:bldP spid="129030" grpId="0" animBg="1" autoUpdateAnimBg="0"/>
      <p:bldP spid="129031" grpId="0" animBg="1" autoUpdateAnimBg="0"/>
      <p:bldP spid="129033" grpId="0" animBg="1" autoUpdateAnimBg="0"/>
      <p:bldP spid="129034" grpId="0" animBg="1" autoUpdateAnimBg="0"/>
      <p:bldP spid="129035" grpId="0" animBg="1" autoUpdateAnimBg="0"/>
      <p:bldP spid="129036" grpId="0" animBg="1" autoUpdateAnimBg="0"/>
      <p:bldP spid="129037" grpId="0" animBg="1" autoUpdateAnimBg="0"/>
      <p:bldP spid="129038" grpId="0" animBg="1" autoUpdateAnimBg="0"/>
      <p:bldP spid="129039" grpId="0" animBg="1"/>
      <p:bldP spid="129040" grpId="0" animBg="1"/>
      <p:bldP spid="129041" grpId="0" animBg="1"/>
      <p:bldP spid="129042" grpId="0" animBg="1"/>
      <p:bldP spid="129043" grpId="0" animBg="1"/>
      <p:bldP spid="129044" grpId="0" animBg="1"/>
      <p:bldP spid="129045" grpId="0" animBg="1"/>
      <p:bldP spid="129046" grpId="0" animBg="1"/>
      <p:bldP spid="129047" grpId="0" animBg="1"/>
      <p:bldP spid="129052" grpId="0" autoUpdateAnimBg="0"/>
      <p:bldP spid="129053" grpId="0" animBg="1"/>
      <p:bldP spid="129054" grpId="0" animBg="1" autoUpdateAnimBg="0"/>
      <p:bldP spid="129055" grpId="0" animBg="1" autoUpdateAnimBg="0"/>
      <p:bldP spid="129056" grpId="0" animBg="1"/>
      <p:bldP spid="129058" grpId="0" animBg="1" autoUpdateAnimBg="0"/>
      <p:bldP spid="129059" grpId="0" animBg="1" autoUpdateAnimBg="0"/>
      <p:bldP spid="129060" grpId="0" animBg="1"/>
      <p:bldP spid="129062" grpId="0" animBg="1" autoUpdateAnimBg="0"/>
      <p:bldP spid="129063" grpId="0" animBg="1" autoUpdateAnimBg="0"/>
      <p:bldP spid="129064" grpId="0" animBg="1"/>
      <p:bldP spid="129065" grpId="0" animBg="1" autoUpdateAnimBg="0"/>
      <p:bldP spid="129066" grpId="0" animBg="1" autoUpdateAnimBg="0"/>
      <p:bldP spid="129067" grpId="0" animBg="1" autoUpdateAnimBg="0"/>
      <p:bldP spid="129068" grpId="0" autoUpdateAnimBg="0"/>
      <p:bldP spid="129069" grpId="0" animBg="1" autoUpdateAnimBg="0"/>
      <p:bldP spid="129070" grpId="0" animBg="1" autoUpdateAnimBg="0"/>
      <p:bldP spid="129071" grpId="0" animBg="1" autoUpdateAnimBg="0"/>
      <p:bldP spid="129072" grpId="0" animBg="1" autoUpdateAnimBg="0"/>
      <p:bldP spid="129073" grpId="0" animBg="1" autoUpdateAnimBg="0"/>
      <p:bldP spid="129074" grpId="0" animBg="1" autoUpdateAnimBg="0"/>
      <p:bldP spid="129075"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堆排序算法</a:t>
            </a:r>
            <a:endParaRPr lang="zh-CN" altLang="en-US"/>
          </a:p>
        </p:txBody>
      </p:sp>
      <p:sp>
        <p:nvSpPr>
          <p:cNvPr id="5" name="矩形 4"/>
          <p:cNvSpPr/>
          <p:nvPr/>
        </p:nvSpPr>
        <p:spPr>
          <a:xfrm>
            <a:off x="7031310" y="333450"/>
            <a:ext cx="4334328" cy="446276"/>
          </a:xfrm>
          <a:prstGeom prst="rect">
            <a:avLst/>
          </a:prstGeom>
        </p:spPr>
        <p:txBody>
          <a:bodyPr wrap="none">
            <a:spAutoFit/>
          </a:bodyPr>
          <a:lstStyle/>
          <a:p>
            <a:r>
              <a:rPr lang="zh-CN" altLang="en-US" smtClean="0">
                <a:solidFill>
                  <a:srgbClr val="FF0000"/>
                </a:solidFill>
              </a:rPr>
              <a:t>为</a:t>
            </a:r>
            <a:r>
              <a:rPr lang="en-US" altLang="zh-CN" smtClean="0">
                <a:solidFill>
                  <a:srgbClr val="FF0000"/>
                </a:solidFill>
              </a:rPr>
              <a:t>Sortable_list</a:t>
            </a:r>
            <a:r>
              <a:rPr lang="zh-CN" altLang="en-US">
                <a:solidFill>
                  <a:srgbClr val="FF0000"/>
                </a:solidFill>
              </a:rPr>
              <a:t>类</a:t>
            </a:r>
            <a:r>
              <a:rPr lang="zh-CN" altLang="en-US" smtClean="0">
                <a:solidFill>
                  <a:srgbClr val="FF0000"/>
                </a:solidFill>
              </a:rPr>
              <a:t>添加堆排序</a:t>
            </a:r>
            <a:r>
              <a:rPr lang="zh-CN" altLang="en-US">
                <a:solidFill>
                  <a:srgbClr val="FF0000"/>
                </a:solidFill>
              </a:rPr>
              <a:t>算法</a:t>
            </a:r>
          </a:p>
        </p:txBody>
      </p:sp>
      <p:sp>
        <p:nvSpPr>
          <p:cNvPr id="2" name="Rectangle 1"/>
          <p:cNvSpPr>
            <a:spLocks noChangeArrowheads="1"/>
          </p:cNvSpPr>
          <p:nvPr/>
        </p:nvSpPr>
        <p:spPr bwMode="auto">
          <a:xfrm>
            <a:off x="1054646" y="993716"/>
            <a:ext cx="10585176"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siftDown(</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end):</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temp = Record(</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.data[i].key,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.data[i].value)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j &lt;= end:</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j &lt; end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and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.data[j].key &lt;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.data[j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].key:</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j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temp.key &gt;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.data[j].key:</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break</a:t>
            </a:r>
            <a:b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        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.data[i]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.data[j]</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j</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.data[i] = temp</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heap_sort(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dataLen =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len</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for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i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in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range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((dataLen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2</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.siftDown(i, dataLen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for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j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in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range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(dataLen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.data[j]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.data[j],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.siftDown(</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j -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661557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哈夫曼树</a:t>
            </a:r>
            <a:endParaRPr lang="zh-CN" altLang="en-US"/>
          </a:p>
        </p:txBody>
      </p:sp>
    </p:spTree>
    <p:extLst>
      <p:ext uri="{BB962C8B-B14F-4D97-AF65-F5344CB8AC3E}">
        <p14:creationId xmlns:p14="http://schemas.microsoft.com/office/powerpoint/2010/main" val="2486137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两个结点之间的路径长度 </a:t>
            </a:r>
            <a:r>
              <a:rPr lang="en-US" altLang="zh-CN"/>
              <a:t>PL </a:t>
            </a:r>
            <a:r>
              <a:rPr lang="zh-CN" altLang="en-US"/>
              <a:t>是连接两结点的路径上的分支数。</a:t>
            </a:r>
          </a:p>
          <a:p>
            <a:r>
              <a:rPr lang="zh-CN" altLang="en-US"/>
              <a:t>树的外部路径长度是各叶结点（外结点）到根结点的路径长度之和 </a:t>
            </a:r>
            <a:r>
              <a:rPr lang="en-US" altLang="zh-CN"/>
              <a:t>EPL</a:t>
            </a:r>
            <a:r>
              <a:rPr lang="zh-CN" altLang="en-US"/>
              <a:t>。</a:t>
            </a:r>
          </a:p>
          <a:p>
            <a:r>
              <a:rPr lang="zh-CN" altLang="en-US"/>
              <a:t>树的内部路径长度是各非叶结点（内结点）到根结点的路径长度之和 </a:t>
            </a:r>
            <a:r>
              <a:rPr lang="en-US" altLang="zh-CN"/>
              <a:t>IPL</a:t>
            </a:r>
            <a:r>
              <a:rPr lang="zh-CN" altLang="en-US"/>
              <a:t>。</a:t>
            </a:r>
          </a:p>
          <a:p>
            <a:r>
              <a:rPr lang="zh-CN" altLang="en-US"/>
              <a:t>树的路径长度 </a:t>
            </a:r>
            <a:r>
              <a:rPr lang="en-US" altLang="zh-CN"/>
              <a:t>PL = EPL + IPL</a:t>
            </a:r>
            <a:r>
              <a:rPr lang="zh-CN" altLang="en-US"/>
              <a:t>。</a:t>
            </a:r>
          </a:p>
          <a:p>
            <a:endParaRPr lang="zh-CN" altLang="en-US"/>
          </a:p>
        </p:txBody>
      </p:sp>
      <p:sp>
        <p:nvSpPr>
          <p:cNvPr id="120835" name="Rectangle 2"/>
          <p:cNvSpPr>
            <a:spLocks noGrp="1" noChangeArrowheads="1"/>
          </p:cNvSpPr>
          <p:nvPr>
            <p:ph type="title"/>
          </p:nvPr>
        </p:nvSpPr>
        <p:spPr/>
        <p:txBody>
          <a:bodyPr>
            <a:normAutofit fontScale="90000"/>
          </a:bodyPr>
          <a:lstStyle/>
          <a:p>
            <a:pPr algn="l"/>
            <a:r>
              <a:rPr lang="zh-CN" altLang="en-US" sz="5400">
                <a:latin typeface="华文新魏" pitchFamily="2" charset="-122"/>
                <a:ea typeface="华文新魏" pitchFamily="2" charset="-122"/>
              </a:rPr>
              <a:t>路径长度 </a:t>
            </a:r>
            <a:r>
              <a:rPr lang="en-US" altLang="zh-CN" sz="5400">
                <a:latin typeface="华文新魏" pitchFamily="2" charset="-122"/>
                <a:ea typeface="华文新魏" pitchFamily="2" charset="-122"/>
              </a:rPr>
              <a:t>(Path Length) </a:t>
            </a:r>
            <a:endParaRPr lang="zh-CN" altLang="en-US" sz="5400" smtClean="0">
              <a:latin typeface="华文新魏" pitchFamily="2" charset="-122"/>
              <a:ea typeface="华文新魏" pitchFamily="2" charset="-122"/>
            </a:endParaRPr>
          </a:p>
        </p:txBody>
      </p:sp>
      <p:sp>
        <p:nvSpPr>
          <p:cNvPr id="120834"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65084896-F2B3-4C22-8DBD-D4C24CCCFB98}" type="slidenum">
              <a:rPr lang="en-US" altLang="zh-CN" sz="1800" smtClean="0">
                <a:latin typeface="华文新魏" pitchFamily="2" charset="-122"/>
                <a:ea typeface="华文新魏" pitchFamily="2" charset="-122"/>
              </a:rPr>
              <a:pPr algn="l"/>
              <a:t>109</a:t>
            </a:fld>
            <a:endParaRPr lang="en-US" altLang="zh-CN" sz="1800" smtClean="0">
              <a:latin typeface="华文新魏" pitchFamily="2" charset="-122"/>
              <a:ea typeface="华文新魏" pitchFamily="2" charset="-122"/>
            </a:endParaRPr>
          </a:p>
        </p:txBody>
      </p:sp>
    </p:spTree>
    <p:extLst>
      <p:ext uri="{BB962C8B-B14F-4D97-AF65-F5344CB8AC3E}">
        <p14:creationId xmlns:p14="http://schemas.microsoft.com/office/powerpoint/2010/main" val="56264251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971413" y="304884"/>
            <a:ext cx="6323777"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800">
              <a:solidFill>
                <a:srgbClr val="000000"/>
              </a:solidFill>
              <a:effectLst>
                <a:outerShdw blurRad="38100" dist="38100" dir="2700000" algn="tl">
                  <a:srgbClr val="C0C0C0"/>
                </a:outerShdw>
              </a:effectLst>
              <a:ea typeface="楷体_GB2312" pitchFamily="49" charset="-122"/>
            </a:endParaRPr>
          </a:p>
        </p:txBody>
      </p:sp>
      <p:sp>
        <p:nvSpPr>
          <p:cNvPr id="5126" name="Rectangle 6"/>
          <p:cNvSpPr>
            <a:spLocks noGrp="1" noChangeArrowheads="1"/>
          </p:cNvSpPr>
          <p:nvPr>
            <p:ph type="title"/>
          </p:nvPr>
        </p:nvSpPr>
        <p:spPr/>
        <p:txBody>
          <a:bodyPr>
            <a:normAutofit fontScale="90000"/>
          </a:bodyPr>
          <a:lstStyle/>
          <a:p>
            <a:pPr marL="342900" indent="-342900">
              <a:lnSpc>
                <a:spcPct val="170000"/>
              </a:lnSpc>
              <a:spcBef>
                <a:spcPct val="50000"/>
              </a:spcBef>
              <a:defRPr/>
            </a:pPr>
            <a:r>
              <a:rPr lang="zh-CN" altLang="en-US" sz="3600" b="1" smtClean="0">
                <a:ea typeface="楷体_GB2312" pitchFamily="49" charset="-122"/>
              </a:rPr>
              <a:t>树</a:t>
            </a:r>
            <a:r>
              <a:rPr lang="zh-CN" altLang="en-US" sz="3600" b="1" dirty="0">
                <a:ea typeface="楷体_GB2312" pitchFamily="49" charset="-122"/>
              </a:rPr>
              <a:t>的基本概念</a:t>
            </a:r>
            <a:endParaRPr lang="en-US" altLang="zh-CN" sz="3600" b="1" dirty="0">
              <a:ea typeface="宋体" pitchFamily="2" charset="-122"/>
            </a:endParaRPr>
          </a:p>
        </p:txBody>
      </p:sp>
      <p:sp>
        <p:nvSpPr>
          <p:cNvPr id="2" name="灯片编号占位符 1">
            <a:extLst>
              <a:ext uri="{FF2B5EF4-FFF2-40B4-BE49-F238E27FC236}">
                <a16:creationId xmlns="" xmlns:a16="http://schemas.microsoft.com/office/drawing/2014/main" id="{7C3221A1-3C76-4EDF-AF6B-FC2216109C46}"/>
              </a:ext>
            </a:extLst>
          </p:cNvPr>
          <p:cNvSpPr>
            <a:spLocks noGrp="1"/>
          </p:cNvSpPr>
          <p:nvPr>
            <p:ph type="sldNum" sz="quarter" idx="13"/>
          </p:nvPr>
        </p:nvSpPr>
        <p:spPr/>
        <p:txBody>
          <a:bodyPr/>
          <a:lstStyle/>
          <a:p>
            <a:fld id="{03393B65-40D7-4763-93B6-B3A5C3BD0019}" type="slidenum">
              <a:rPr lang="zh-CN" altLang="en-US" smtClean="0"/>
              <a:pPr/>
              <a:t>11</a:t>
            </a:fld>
            <a:endParaRPr lang="zh-CN" altLang="en-US" dirty="0"/>
          </a:p>
        </p:txBody>
      </p:sp>
      <p:pic>
        <p:nvPicPr>
          <p:cNvPr id="8" name="图片 7"/>
          <p:cNvPicPr/>
          <p:nvPr/>
        </p:nvPicPr>
        <p:blipFill>
          <a:blip r:embed="rId2"/>
          <a:stretch>
            <a:fillRect/>
          </a:stretch>
        </p:blipFill>
        <p:spPr>
          <a:xfrm>
            <a:off x="6455246" y="1413570"/>
            <a:ext cx="5328592" cy="4336577"/>
          </a:xfrm>
          <a:prstGeom prst="rect">
            <a:avLst/>
          </a:prstGeom>
        </p:spPr>
      </p:pic>
      <p:cxnSp>
        <p:nvCxnSpPr>
          <p:cNvPr id="7" name="直接连接符 6"/>
          <p:cNvCxnSpPr/>
          <p:nvPr/>
        </p:nvCxnSpPr>
        <p:spPr>
          <a:xfrm>
            <a:off x="6239222" y="1557586"/>
            <a:ext cx="250823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758023" y="1269554"/>
            <a:ext cx="367408" cy="523220"/>
          </a:xfrm>
          <a:prstGeom prst="rect">
            <a:avLst/>
          </a:prstGeom>
          <a:noFill/>
        </p:spPr>
        <p:txBody>
          <a:bodyPr wrap="none" rtlCol="0">
            <a:spAutoFit/>
          </a:bodyPr>
          <a:lstStyle/>
          <a:p>
            <a:r>
              <a:rPr lang="en-US" altLang="zh-CN" sz="2800" smtClean="0"/>
              <a:t>0</a:t>
            </a:r>
            <a:endParaRPr lang="zh-CN" altLang="en-US" sz="2800"/>
          </a:p>
        </p:txBody>
      </p:sp>
      <p:cxnSp>
        <p:nvCxnSpPr>
          <p:cNvPr id="14" name="直接连接符 13"/>
          <p:cNvCxnSpPr/>
          <p:nvPr/>
        </p:nvCxnSpPr>
        <p:spPr>
          <a:xfrm>
            <a:off x="6239222" y="2925738"/>
            <a:ext cx="92531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758023" y="2664128"/>
            <a:ext cx="367408" cy="523220"/>
          </a:xfrm>
          <a:prstGeom prst="rect">
            <a:avLst/>
          </a:prstGeom>
          <a:noFill/>
        </p:spPr>
        <p:txBody>
          <a:bodyPr wrap="none" rtlCol="0">
            <a:spAutoFit/>
          </a:bodyPr>
          <a:lstStyle/>
          <a:p>
            <a:r>
              <a:rPr lang="en-US" altLang="zh-CN" sz="2800" smtClean="0"/>
              <a:t>1</a:t>
            </a:r>
            <a:endParaRPr lang="zh-CN" altLang="en-US" sz="2800"/>
          </a:p>
        </p:txBody>
      </p:sp>
      <p:cxnSp>
        <p:nvCxnSpPr>
          <p:cNvPr id="18" name="直接连接符 17"/>
          <p:cNvCxnSpPr/>
          <p:nvPr/>
        </p:nvCxnSpPr>
        <p:spPr>
          <a:xfrm>
            <a:off x="6133301" y="5374010"/>
            <a:ext cx="121494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58023" y="5085978"/>
            <a:ext cx="367408" cy="523220"/>
          </a:xfrm>
          <a:prstGeom prst="rect">
            <a:avLst/>
          </a:prstGeom>
          <a:noFill/>
        </p:spPr>
        <p:txBody>
          <a:bodyPr wrap="none" rtlCol="0">
            <a:spAutoFit/>
          </a:bodyPr>
          <a:lstStyle/>
          <a:p>
            <a:r>
              <a:rPr lang="en-US" altLang="zh-CN" sz="2800" smtClean="0"/>
              <a:t>3</a:t>
            </a:r>
            <a:endParaRPr lang="zh-CN" altLang="en-US" sz="2800"/>
          </a:p>
        </p:txBody>
      </p:sp>
      <p:cxnSp>
        <p:nvCxnSpPr>
          <p:cNvPr id="21" name="直接连接符 20"/>
          <p:cNvCxnSpPr/>
          <p:nvPr/>
        </p:nvCxnSpPr>
        <p:spPr>
          <a:xfrm>
            <a:off x="6216365" y="4104288"/>
            <a:ext cx="38289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735166" y="3842678"/>
            <a:ext cx="367408" cy="523220"/>
          </a:xfrm>
          <a:prstGeom prst="rect">
            <a:avLst/>
          </a:prstGeom>
          <a:noFill/>
        </p:spPr>
        <p:txBody>
          <a:bodyPr wrap="none" rtlCol="0">
            <a:spAutoFit/>
          </a:bodyPr>
          <a:lstStyle/>
          <a:p>
            <a:r>
              <a:rPr lang="en-US" altLang="zh-CN" sz="2800" smtClean="0"/>
              <a:t>2</a:t>
            </a:r>
            <a:endParaRPr lang="zh-CN" altLang="en-US" sz="2800"/>
          </a:p>
        </p:txBody>
      </p:sp>
      <p:sp>
        <p:nvSpPr>
          <p:cNvPr id="23" name="矩形 22"/>
          <p:cNvSpPr/>
          <p:nvPr/>
        </p:nvSpPr>
        <p:spPr>
          <a:xfrm>
            <a:off x="187568" y="1053530"/>
            <a:ext cx="5140077" cy="5524589"/>
          </a:xfrm>
          <a:prstGeom prst="rect">
            <a:avLst/>
          </a:prstGeom>
        </p:spPr>
        <p:txBody>
          <a:bodyPr wrap="square">
            <a:spAutoFit/>
          </a:bodyPr>
          <a:lstStyle/>
          <a:p>
            <a:r>
              <a:rPr lang="zh-CN" altLang="en-US" b="1">
                <a:solidFill>
                  <a:srgbClr val="FF0000"/>
                </a:solidFill>
              </a:rPr>
              <a:t>结点的深度（</a:t>
            </a:r>
            <a:r>
              <a:rPr lang="en-US" altLang="zh-CN" b="1">
                <a:solidFill>
                  <a:srgbClr val="FF0000"/>
                </a:solidFill>
              </a:rPr>
              <a:t>depth</a:t>
            </a:r>
            <a:r>
              <a:rPr lang="zh-CN" altLang="en-US" b="1">
                <a:solidFill>
                  <a:srgbClr val="FF0000"/>
                </a:solidFill>
              </a:rPr>
              <a:t>）</a:t>
            </a:r>
            <a:r>
              <a:rPr lang="zh-CN" altLang="en-US"/>
              <a:t>：树中结点</a:t>
            </a:r>
            <a:r>
              <a:rPr lang="en-US" altLang="zh-CN"/>
              <a:t>M</a:t>
            </a:r>
            <a:r>
              <a:rPr lang="zh-CN" altLang="en-US"/>
              <a:t>的深度就是从树根到</a:t>
            </a:r>
            <a:r>
              <a:rPr lang="en-US" altLang="zh-CN"/>
              <a:t>M</a:t>
            </a:r>
            <a:r>
              <a:rPr lang="zh-CN" altLang="en-US"/>
              <a:t>的路径的长度</a:t>
            </a:r>
            <a:r>
              <a:rPr lang="zh-CN" altLang="en-US" smtClean="0"/>
              <a:t>。</a:t>
            </a:r>
            <a:endParaRPr lang="en-US" altLang="zh-CN" smtClean="0"/>
          </a:p>
          <a:p>
            <a:endParaRPr lang="zh-CN" altLang="en-US"/>
          </a:p>
          <a:p>
            <a:r>
              <a:rPr lang="zh-CN" altLang="en-US" b="1">
                <a:solidFill>
                  <a:srgbClr val="FF0000"/>
                </a:solidFill>
              </a:rPr>
              <a:t>结点的层次（</a:t>
            </a:r>
            <a:r>
              <a:rPr lang="en-US" altLang="zh-CN" b="1">
                <a:solidFill>
                  <a:srgbClr val="FF0000"/>
                </a:solidFill>
              </a:rPr>
              <a:t>level</a:t>
            </a:r>
            <a:r>
              <a:rPr lang="zh-CN" altLang="en-US" b="1">
                <a:solidFill>
                  <a:srgbClr val="FF0000"/>
                </a:solidFill>
              </a:rPr>
              <a:t>）</a:t>
            </a:r>
            <a:r>
              <a:rPr lang="zh-CN" altLang="en-US"/>
              <a:t>：深度为</a:t>
            </a:r>
            <a:r>
              <a:rPr lang="en-US" altLang="zh-CN"/>
              <a:t>d</a:t>
            </a:r>
            <a:r>
              <a:rPr lang="zh-CN" altLang="en-US"/>
              <a:t>的所有结点都位于树的</a:t>
            </a:r>
            <a:r>
              <a:rPr lang="en-US" altLang="zh-CN"/>
              <a:t>d</a:t>
            </a:r>
            <a:r>
              <a:rPr lang="zh-CN" altLang="en-US"/>
              <a:t>层，根结点的层次为</a:t>
            </a:r>
            <a:r>
              <a:rPr lang="en-US" altLang="zh-CN"/>
              <a:t>0</a:t>
            </a:r>
            <a:r>
              <a:rPr lang="zh-CN" altLang="en-US"/>
              <a:t>，它也是</a:t>
            </a:r>
            <a:r>
              <a:rPr lang="en-US" altLang="zh-CN"/>
              <a:t>0</a:t>
            </a:r>
            <a:r>
              <a:rPr lang="zh-CN" altLang="en-US"/>
              <a:t>层的唯一结点</a:t>
            </a:r>
            <a:r>
              <a:rPr lang="zh-CN" altLang="en-US" smtClean="0"/>
              <a:t>。</a:t>
            </a:r>
            <a:endParaRPr lang="en-US" altLang="zh-CN" smtClean="0"/>
          </a:p>
          <a:p>
            <a:endParaRPr lang="zh-CN" altLang="en-US"/>
          </a:p>
          <a:p>
            <a:r>
              <a:rPr lang="zh-CN" altLang="en-US" b="1">
                <a:solidFill>
                  <a:srgbClr val="FF0000"/>
                </a:solidFill>
              </a:rPr>
              <a:t>树的高度（</a:t>
            </a:r>
            <a:r>
              <a:rPr lang="en-US" altLang="zh-CN" b="1">
                <a:solidFill>
                  <a:srgbClr val="FF0000"/>
                </a:solidFill>
              </a:rPr>
              <a:t>height</a:t>
            </a:r>
            <a:r>
              <a:rPr lang="zh-CN" altLang="en-US" b="1">
                <a:solidFill>
                  <a:srgbClr val="FF0000"/>
                </a:solidFill>
              </a:rPr>
              <a:t>）</a:t>
            </a:r>
            <a:r>
              <a:rPr lang="zh-CN" altLang="en-US"/>
              <a:t>：树的高度比树中最深层结点的深度多</a:t>
            </a:r>
            <a:r>
              <a:rPr lang="en-US" altLang="zh-CN"/>
              <a:t>1</a:t>
            </a:r>
            <a:r>
              <a:rPr lang="zh-CN" altLang="en-US"/>
              <a:t>。右图所示树高度为</a:t>
            </a:r>
            <a:r>
              <a:rPr lang="en-US" altLang="zh-CN" smtClean="0"/>
              <a:t>4</a:t>
            </a:r>
            <a:r>
              <a:rPr lang="zh-CN" altLang="en-US" smtClean="0"/>
              <a:t>。</a:t>
            </a:r>
            <a:endParaRPr lang="en-US" altLang="zh-CN" smtClean="0"/>
          </a:p>
          <a:p>
            <a:endParaRPr lang="zh-CN" altLang="en-US"/>
          </a:p>
          <a:p>
            <a:r>
              <a:rPr lang="zh-CN" altLang="en-US" sz="2000"/>
              <a:t>在不同的教材中，深度、高度和层次可能在定义的细节上有所不同，但主要是关于根结点是</a:t>
            </a:r>
            <a:r>
              <a:rPr lang="en-US" altLang="zh-CN" sz="2000"/>
              <a:t>0</a:t>
            </a:r>
            <a:r>
              <a:rPr lang="zh-CN" altLang="en-US" sz="2000"/>
              <a:t>层还是</a:t>
            </a:r>
            <a:r>
              <a:rPr lang="en-US" altLang="zh-CN" sz="2000"/>
              <a:t>1</a:t>
            </a:r>
            <a:r>
              <a:rPr lang="zh-CN" altLang="en-US" sz="2000"/>
              <a:t>层，深度和高度是否是相同还是差</a:t>
            </a:r>
            <a:r>
              <a:rPr lang="en-US" altLang="zh-CN" sz="2000"/>
              <a:t>1</a:t>
            </a:r>
            <a:r>
              <a:rPr lang="zh-CN" altLang="en-US" sz="2000"/>
              <a:t>，并没有本质的差别，读者只需理解并遵守其约定就能理解。</a:t>
            </a:r>
          </a:p>
        </p:txBody>
      </p:sp>
      <p:sp>
        <p:nvSpPr>
          <p:cNvPr id="24" name="矩形 23"/>
          <p:cNvSpPr/>
          <p:nvPr/>
        </p:nvSpPr>
        <p:spPr>
          <a:xfrm>
            <a:off x="9318325" y="4901312"/>
            <a:ext cx="1513556" cy="446276"/>
          </a:xfrm>
          <a:prstGeom prst="rect">
            <a:avLst/>
          </a:prstGeom>
        </p:spPr>
        <p:txBody>
          <a:bodyPr wrap="none">
            <a:spAutoFit/>
          </a:bodyPr>
          <a:lstStyle/>
          <a:p>
            <a:r>
              <a:rPr lang="zh-CN" altLang="en-US">
                <a:solidFill>
                  <a:srgbClr val="FF0000"/>
                </a:solidFill>
              </a:rPr>
              <a:t>树高度为</a:t>
            </a:r>
            <a:r>
              <a:rPr lang="en-US" altLang="zh-CN" smtClean="0">
                <a:solidFill>
                  <a:srgbClr val="FF0000"/>
                </a:solidFill>
              </a:rPr>
              <a:t>4</a:t>
            </a:r>
            <a:endParaRPr lang="zh-CN" altLang="en-US">
              <a:solidFill>
                <a:srgbClr val="FF0000"/>
              </a:solidFill>
            </a:endParaRPr>
          </a:p>
        </p:txBody>
      </p:sp>
    </p:spTree>
    <p:extLst>
      <p:ext uri="{BB962C8B-B14F-4D97-AF65-F5344CB8AC3E}">
        <p14:creationId xmlns:p14="http://schemas.microsoft.com/office/powerpoint/2010/main" val="320936021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3C590230-0741-461D-99BE-CF9DBDB0CBB7}" type="slidenum">
              <a:rPr lang="en-US" altLang="zh-CN" sz="1800" smtClean="0">
                <a:latin typeface="华文新魏" pitchFamily="2" charset="-122"/>
                <a:ea typeface="华文新魏" pitchFamily="2" charset="-122"/>
              </a:rPr>
              <a:pPr algn="l"/>
              <a:t>110</a:t>
            </a:fld>
            <a:endParaRPr lang="en-US" altLang="zh-CN" sz="1800" smtClean="0">
              <a:latin typeface="华文新魏" pitchFamily="2" charset="-122"/>
              <a:ea typeface="华文新魏" pitchFamily="2" charset="-122"/>
            </a:endParaRPr>
          </a:p>
        </p:txBody>
      </p:sp>
      <p:grpSp>
        <p:nvGrpSpPr>
          <p:cNvPr id="121859" name="Group 45"/>
          <p:cNvGrpSpPr>
            <a:grpSpLocks/>
          </p:cNvGrpSpPr>
          <p:nvPr/>
        </p:nvGrpSpPr>
        <p:grpSpPr bwMode="auto">
          <a:xfrm>
            <a:off x="1117457" y="1095587"/>
            <a:ext cx="9839102" cy="3415503"/>
            <a:chOff x="521" y="494"/>
            <a:chExt cx="4649" cy="2151"/>
          </a:xfrm>
        </p:grpSpPr>
        <p:sp>
          <p:nvSpPr>
            <p:cNvPr id="121862" name="Line 2"/>
            <p:cNvSpPr>
              <a:spLocks noChangeShapeType="1"/>
            </p:cNvSpPr>
            <p:nvPr/>
          </p:nvSpPr>
          <p:spPr bwMode="auto">
            <a:xfrm flipH="1">
              <a:off x="1920" y="1166"/>
              <a:ext cx="240" cy="384"/>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3" name="Line 3"/>
            <p:cNvSpPr>
              <a:spLocks noChangeShapeType="1"/>
            </p:cNvSpPr>
            <p:nvPr/>
          </p:nvSpPr>
          <p:spPr bwMode="auto">
            <a:xfrm>
              <a:off x="1392" y="1214"/>
              <a:ext cx="96" cy="24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4" name="Line 4"/>
            <p:cNvSpPr>
              <a:spLocks noChangeShapeType="1"/>
            </p:cNvSpPr>
            <p:nvPr/>
          </p:nvSpPr>
          <p:spPr bwMode="auto">
            <a:xfrm>
              <a:off x="1824" y="782"/>
              <a:ext cx="672" cy="72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5" name="Line 5"/>
            <p:cNvSpPr>
              <a:spLocks noChangeShapeType="1"/>
            </p:cNvSpPr>
            <p:nvPr/>
          </p:nvSpPr>
          <p:spPr bwMode="auto">
            <a:xfrm flipH="1">
              <a:off x="624" y="734"/>
              <a:ext cx="1056" cy="129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6"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67"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68"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69"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0" name="Oval 10"/>
            <p:cNvSpPr>
              <a:spLocks noChangeArrowheads="1"/>
            </p:cNvSpPr>
            <p:nvPr/>
          </p:nvSpPr>
          <p:spPr bwMode="auto">
            <a:xfrm>
              <a:off x="1392"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1" name="Oval 11"/>
            <p:cNvSpPr>
              <a:spLocks noChangeArrowheads="1"/>
            </p:cNvSpPr>
            <p:nvPr/>
          </p:nvSpPr>
          <p:spPr bwMode="auto">
            <a:xfrm>
              <a:off x="1776"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2" name="Oval 12"/>
            <p:cNvSpPr>
              <a:spLocks noChangeArrowheads="1"/>
            </p:cNvSpPr>
            <p:nvPr/>
          </p:nvSpPr>
          <p:spPr bwMode="auto">
            <a:xfrm>
              <a:off x="2352"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3" name="Oval 13"/>
            <p:cNvSpPr>
              <a:spLocks noChangeArrowheads="1"/>
            </p:cNvSpPr>
            <p:nvPr/>
          </p:nvSpPr>
          <p:spPr bwMode="auto">
            <a:xfrm>
              <a:off x="528" y="1838"/>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4" name="Line 14"/>
            <p:cNvSpPr>
              <a:spLocks noChangeShapeType="1"/>
            </p:cNvSpPr>
            <p:nvPr/>
          </p:nvSpPr>
          <p:spPr bwMode="auto">
            <a:xfrm flipH="1">
              <a:off x="3984" y="1166"/>
              <a:ext cx="240" cy="384"/>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5" name="Line 15"/>
            <p:cNvSpPr>
              <a:spLocks noChangeShapeType="1"/>
            </p:cNvSpPr>
            <p:nvPr/>
          </p:nvSpPr>
          <p:spPr bwMode="auto">
            <a:xfrm flipH="1">
              <a:off x="4176" y="1646"/>
              <a:ext cx="384" cy="72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6" name="Line 16"/>
            <p:cNvSpPr>
              <a:spLocks noChangeShapeType="1"/>
            </p:cNvSpPr>
            <p:nvPr/>
          </p:nvSpPr>
          <p:spPr bwMode="auto">
            <a:xfrm>
              <a:off x="3984" y="782"/>
              <a:ext cx="1008" cy="1152"/>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7" name="Line 17"/>
            <p:cNvSpPr>
              <a:spLocks noChangeShapeType="1"/>
            </p:cNvSpPr>
            <p:nvPr/>
          </p:nvSpPr>
          <p:spPr bwMode="auto">
            <a:xfrm flipH="1">
              <a:off x="3552" y="734"/>
              <a:ext cx="288" cy="33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8"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9" name="Oval 19"/>
            <p:cNvSpPr>
              <a:spLocks noChangeArrowheads="1"/>
            </p:cNvSpPr>
            <p:nvPr/>
          </p:nvSpPr>
          <p:spPr bwMode="auto">
            <a:xfrm>
              <a:off x="3360" y="974"/>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0"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1"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2" name="Oval 22"/>
            <p:cNvSpPr>
              <a:spLocks noChangeArrowheads="1"/>
            </p:cNvSpPr>
            <p:nvPr/>
          </p:nvSpPr>
          <p:spPr bwMode="auto">
            <a:xfrm>
              <a:off x="3840"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3"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4" name="Oval 24"/>
            <p:cNvSpPr>
              <a:spLocks noChangeArrowheads="1"/>
            </p:cNvSpPr>
            <p:nvPr/>
          </p:nvSpPr>
          <p:spPr bwMode="auto">
            <a:xfrm>
              <a:off x="4848" y="1838"/>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5" name="Oval 25"/>
            <p:cNvSpPr>
              <a:spLocks noChangeArrowheads="1"/>
            </p:cNvSpPr>
            <p:nvPr/>
          </p:nvSpPr>
          <p:spPr bwMode="auto">
            <a:xfrm>
              <a:off x="3984" y="2318"/>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6" name="Text Box 26"/>
            <p:cNvSpPr txBox="1">
              <a:spLocks noChangeArrowheads="1"/>
            </p:cNvSpPr>
            <p:nvPr/>
          </p:nvSpPr>
          <p:spPr bwMode="auto">
            <a:xfrm>
              <a:off x="1580" y="49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A</a:t>
              </a:r>
              <a:endParaRPr kumimoji="1" lang="en-US" altLang="zh-CN" sz="2400">
                <a:latin typeface="Times New Roman" pitchFamily="18" charset="0"/>
              </a:endParaRPr>
            </a:p>
          </p:txBody>
        </p:sp>
        <p:sp>
          <p:nvSpPr>
            <p:cNvPr id="121887" name="Text Box 27"/>
            <p:cNvSpPr txBox="1">
              <a:spLocks noChangeArrowheads="1"/>
            </p:cNvSpPr>
            <p:nvPr/>
          </p:nvSpPr>
          <p:spPr bwMode="auto">
            <a:xfrm>
              <a:off x="3740" y="49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A</a:t>
              </a:r>
              <a:endParaRPr kumimoji="1" lang="en-US" altLang="zh-CN" sz="2400">
                <a:latin typeface="Times New Roman" pitchFamily="18" charset="0"/>
              </a:endParaRPr>
            </a:p>
          </p:txBody>
        </p:sp>
        <p:sp>
          <p:nvSpPr>
            <p:cNvPr id="121888" name="Text Box 28"/>
            <p:cNvSpPr txBox="1">
              <a:spLocks noChangeArrowheads="1"/>
            </p:cNvSpPr>
            <p:nvPr/>
          </p:nvSpPr>
          <p:spPr bwMode="auto">
            <a:xfrm>
              <a:off x="1200" y="92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B</a:t>
              </a:r>
              <a:endParaRPr kumimoji="1" lang="en-US" altLang="zh-CN" sz="2400">
                <a:latin typeface="Times New Roman" pitchFamily="18" charset="0"/>
              </a:endParaRPr>
            </a:p>
          </p:txBody>
        </p:sp>
        <p:sp>
          <p:nvSpPr>
            <p:cNvPr id="121889" name="Text Box 29"/>
            <p:cNvSpPr txBox="1">
              <a:spLocks noChangeArrowheads="1"/>
            </p:cNvSpPr>
            <p:nvPr/>
          </p:nvSpPr>
          <p:spPr bwMode="auto">
            <a:xfrm>
              <a:off x="3356" y="93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B</a:t>
              </a:r>
              <a:endParaRPr kumimoji="1" lang="en-US" altLang="zh-CN" sz="2400">
                <a:latin typeface="Times New Roman" pitchFamily="18" charset="0"/>
              </a:endParaRPr>
            </a:p>
          </p:txBody>
        </p:sp>
        <p:sp>
          <p:nvSpPr>
            <p:cNvPr id="121890" name="Text Box 30"/>
            <p:cNvSpPr txBox="1">
              <a:spLocks noChangeArrowheads="1"/>
            </p:cNvSpPr>
            <p:nvPr/>
          </p:nvSpPr>
          <p:spPr bwMode="auto">
            <a:xfrm>
              <a:off x="2012" y="92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C</a:t>
              </a:r>
              <a:endParaRPr kumimoji="1" lang="en-US" altLang="zh-CN" sz="2400">
                <a:latin typeface="Times New Roman" pitchFamily="18" charset="0"/>
              </a:endParaRPr>
            </a:p>
          </p:txBody>
        </p:sp>
        <p:sp>
          <p:nvSpPr>
            <p:cNvPr id="121891" name="Text Box 31"/>
            <p:cNvSpPr txBox="1">
              <a:spLocks noChangeArrowheads="1"/>
            </p:cNvSpPr>
            <p:nvPr/>
          </p:nvSpPr>
          <p:spPr bwMode="auto">
            <a:xfrm>
              <a:off x="4124" y="92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C</a:t>
              </a:r>
              <a:endParaRPr kumimoji="1" lang="en-US" altLang="zh-CN" sz="2400">
                <a:latin typeface="Times New Roman" pitchFamily="18" charset="0"/>
              </a:endParaRPr>
            </a:p>
          </p:txBody>
        </p:sp>
        <p:sp>
          <p:nvSpPr>
            <p:cNvPr id="121892" name="Text Box 32"/>
            <p:cNvSpPr txBox="1">
              <a:spLocks noChangeArrowheads="1"/>
            </p:cNvSpPr>
            <p:nvPr/>
          </p:nvSpPr>
          <p:spPr bwMode="auto">
            <a:xfrm>
              <a:off x="816" y="1358"/>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D</a:t>
              </a:r>
              <a:endParaRPr kumimoji="1" lang="en-US" altLang="zh-CN" sz="2400">
                <a:latin typeface="Times New Roman" pitchFamily="18" charset="0"/>
              </a:endParaRPr>
            </a:p>
          </p:txBody>
        </p:sp>
        <p:sp>
          <p:nvSpPr>
            <p:cNvPr id="121893" name="Text Box 33"/>
            <p:cNvSpPr txBox="1">
              <a:spLocks noChangeArrowheads="1"/>
            </p:cNvSpPr>
            <p:nvPr/>
          </p:nvSpPr>
          <p:spPr bwMode="auto">
            <a:xfrm>
              <a:off x="3835" y="137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D</a:t>
              </a:r>
              <a:endParaRPr kumimoji="1" lang="en-US" altLang="zh-CN" sz="2400">
                <a:latin typeface="Times New Roman" pitchFamily="18" charset="0"/>
              </a:endParaRPr>
            </a:p>
          </p:txBody>
        </p:sp>
        <p:sp>
          <p:nvSpPr>
            <p:cNvPr id="121894" name="Text Box 34"/>
            <p:cNvSpPr txBox="1">
              <a:spLocks noChangeArrowheads="1"/>
            </p:cNvSpPr>
            <p:nvPr/>
          </p:nvSpPr>
          <p:spPr bwMode="auto">
            <a:xfrm>
              <a:off x="1370" y="1360"/>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E</a:t>
              </a:r>
              <a:endParaRPr kumimoji="1" lang="en-US" altLang="zh-CN" sz="2400">
                <a:latin typeface="Times New Roman" pitchFamily="18" charset="0"/>
              </a:endParaRPr>
            </a:p>
          </p:txBody>
        </p:sp>
        <p:sp>
          <p:nvSpPr>
            <p:cNvPr id="121895" name="Text Box 35"/>
            <p:cNvSpPr txBox="1">
              <a:spLocks noChangeArrowheads="1"/>
            </p:cNvSpPr>
            <p:nvPr/>
          </p:nvSpPr>
          <p:spPr bwMode="auto">
            <a:xfrm>
              <a:off x="4416" y="1358"/>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E</a:t>
              </a:r>
              <a:endParaRPr kumimoji="1" lang="en-US" altLang="zh-CN" sz="2400">
                <a:latin typeface="Times New Roman" pitchFamily="18" charset="0"/>
              </a:endParaRPr>
            </a:p>
          </p:txBody>
        </p:sp>
        <p:sp>
          <p:nvSpPr>
            <p:cNvPr id="121896" name="Text Box 36"/>
            <p:cNvSpPr txBox="1">
              <a:spLocks noChangeArrowheads="1"/>
            </p:cNvSpPr>
            <p:nvPr/>
          </p:nvSpPr>
          <p:spPr bwMode="auto">
            <a:xfrm>
              <a:off x="1769" y="1363"/>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F</a:t>
              </a:r>
              <a:endParaRPr kumimoji="1" lang="en-US" altLang="zh-CN" sz="2400">
                <a:latin typeface="Times New Roman" pitchFamily="18" charset="0"/>
              </a:endParaRPr>
            </a:p>
          </p:txBody>
        </p:sp>
        <p:sp>
          <p:nvSpPr>
            <p:cNvPr id="121897" name="Text Box 37"/>
            <p:cNvSpPr txBox="1">
              <a:spLocks noChangeArrowheads="1"/>
            </p:cNvSpPr>
            <p:nvPr/>
          </p:nvSpPr>
          <p:spPr bwMode="auto">
            <a:xfrm>
              <a:off x="4176" y="1790"/>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F</a:t>
              </a:r>
              <a:endParaRPr kumimoji="1" lang="en-US" altLang="zh-CN" sz="2400">
                <a:latin typeface="Times New Roman" pitchFamily="18" charset="0"/>
              </a:endParaRPr>
            </a:p>
          </p:txBody>
        </p:sp>
        <p:sp>
          <p:nvSpPr>
            <p:cNvPr id="121898" name="Text Box 38"/>
            <p:cNvSpPr txBox="1">
              <a:spLocks noChangeArrowheads="1"/>
            </p:cNvSpPr>
            <p:nvPr/>
          </p:nvSpPr>
          <p:spPr bwMode="auto">
            <a:xfrm>
              <a:off x="2336" y="1363"/>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G</a:t>
              </a:r>
              <a:endParaRPr kumimoji="1" lang="en-US" altLang="zh-CN" sz="2400">
                <a:latin typeface="Times New Roman" pitchFamily="18" charset="0"/>
              </a:endParaRPr>
            </a:p>
          </p:txBody>
        </p:sp>
        <p:sp>
          <p:nvSpPr>
            <p:cNvPr id="121899" name="Text Box 39"/>
            <p:cNvSpPr txBox="1">
              <a:spLocks noChangeArrowheads="1"/>
            </p:cNvSpPr>
            <p:nvPr/>
          </p:nvSpPr>
          <p:spPr bwMode="auto">
            <a:xfrm>
              <a:off x="4830" y="179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G</a:t>
              </a:r>
              <a:endParaRPr kumimoji="1" lang="en-US" altLang="zh-CN" sz="2400">
                <a:latin typeface="Times New Roman" pitchFamily="18" charset="0"/>
              </a:endParaRPr>
            </a:p>
          </p:txBody>
        </p:sp>
        <p:sp>
          <p:nvSpPr>
            <p:cNvPr id="121900" name="Text Box 40"/>
            <p:cNvSpPr txBox="1">
              <a:spLocks noChangeArrowheads="1"/>
            </p:cNvSpPr>
            <p:nvPr/>
          </p:nvSpPr>
          <p:spPr bwMode="auto">
            <a:xfrm>
              <a:off x="521" y="179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H</a:t>
              </a:r>
              <a:endParaRPr kumimoji="1" lang="en-US" altLang="zh-CN" sz="2400">
                <a:latin typeface="Times New Roman" pitchFamily="18" charset="0"/>
              </a:endParaRPr>
            </a:p>
          </p:txBody>
        </p:sp>
        <p:sp>
          <p:nvSpPr>
            <p:cNvPr id="121901" name="Text Box 41"/>
            <p:cNvSpPr txBox="1">
              <a:spLocks noChangeArrowheads="1"/>
            </p:cNvSpPr>
            <p:nvPr/>
          </p:nvSpPr>
          <p:spPr bwMode="auto">
            <a:xfrm>
              <a:off x="3959" y="2280"/>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H</a:t>
              </a:r>
              <a:endParaRPr kumimoji="1" lang="en-US" altLang="zh-CN" sz="2400">
                <a:latin typeface="Times New Roman" pitchFamily="18" charset="0"/>
              </a:endParaRPr>
            </a:p>
          </p:txBody>
        </p:sp>
      </p:grpSp>
      <p:sp>
        <p:nvSpPr>
          <p:cNvPr id="121860" name="Text Box 42"/>
          <p:cNvSpPr txBox="1">
            <a:spLocks noChangeArrowheads="1"/>
          </p:cNvSpPr>
          <p:nvPr/>
        </p:nvSpPr>
        <p:spPr bwMode="auto">
          <a:xfrm>
            <a:off x="1125921" y="4544412"/>
            <a:ext cx="3356188" cy="147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000" b="1">
                <a:solidFill>
                  <a:schemeClr val="tx2"/>
                </a:solidFill>
                <a:latin typeface="Times New Roman" pitchFamily="18" charset="0"/>
                <a:ea typeface="仿宋_GB2312" pitchFamily="49" charset="-122"/>
              </a:rPr>
              <a:t>IPL = 0+1+1+2 = 4</a:t>
            </a:r>
          </a:p>
          <a:p>
            <a:pPr eaLnBrk="1" hangingPunct="1"/>
            <a:r>
              <a:rPr kumimoji="1" lang="en-US" altLang="zh-CN" sz="3000" b="1">
                <a:solidFill>
                  <a:schemeClr val="tx2"/>
                </a:solidFill>
                <a:latin typeface="Times New Roman" pitchFamily="18" charset="0"/>
                <a:ea typeface="仿宋_GB2312" pitchFamily="49" charset="-122"/>
              </a:rPr>
              <a:t>EPL = 2+2+2+3 = 9</a:t>
            </a:r>
          </a:p>
          <a:p>
            <a:pPr eaLnBrk="1" hangingPunct="1"/>
            <a:r>
              <a:rPr kumimoji="1" lang="en-US" altLang="zh-CN" sz="3000" b="1">
                <a:solidFill>
                  <a:schemeClr val="tx2"/>
                </a:solidFill>
                <a:latin typeface="Times New Roman" pitchFamily="18" charset="0"/>
                <a:ea typeface="仿宋_GB2312" pitchFamily="49" charset="-122"/>
              </a:rPr>
              <a:t>PL = 13</a:t>
            </a:r>
          </a:p>
        </p:txBody>
      </p:sp>
      <p:sp>
        <p:nvSpPr>
          <p:cNvPr id="121861" name="Text Box 43"/>
          <p:cNvSpPr txBox="1">
            <a:spLocks noChangeArrowheads="1"/>
          </p:cNvSpPr>
          <p:nvPr/>
        </p:nvSpPr>
        <p:spPr bwMode="auto">
          <a:xfrm>
            <a:off x="6383037" y="4543537"/>
            <a:ext cx="3771504" cy="142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pPr>
            <a:r>
              <a:rPr kumimoji="1" lang="en-US" altLang="zh-CN" sz="3200" b="1">
                <a:solidFill>
                  <a:schemeClr val="tx2"/>
                </a:solidFill>
                <a:latin typeface="Times New Roman" pitchFamily="18" charset="0"/>
                <a:ea typeface="仿宋_GB2312" pitchFamily="49" charset="-122"/>
              </a:rPr>
              <a:t>IPL = 0+1+2+3 = 6</a:t>
            </a:r>
          </a:p>
          <a:p>
            <a:pPr eaLnBrk="1" hangingPunct="1">
              <a:lnSpc>
                <a:spcPct val="90000"/>
              </a:lnSpc>
            </a:pPr>
            <a:r>
              <a:rPr kumimoji="1" lang="en-US" altLang="zh-CN" sz="3200" b="1">
                <a:solidFill>
                  <a:schemeClr val="tx2"/>
                </a:solidFill>
                <a:latin typeface="Times New Roman" pitchFamily="18" charset="0"/>
                <a:ea typeface="仿宋_GB2312" pitchFamily="49" charset="-122"/>
              </a:rPr>
              <a:t>EPL = 1+2+3+4 = 10</a:t>
            </a:r>
          </a:p>
          <a:p>
            <a:pPr eaLnBrk="1" hangingPunct="1">
              <a:lnSpc>
                <a:spcPct val="90000"/>
              </a:lnSpc>
            </a:pPr>
            <a:r>
              <a:rPr lang="en-US" altLang="zh-CN" sz="3200" b="1">
                <a:solidFill>
                  <a:schemeClr val="tx2"/>
                </a:solidFill>
                <a:latin typeface="Times New Roman" pitchFamily="18" charset="0"/>
                <a:ea typeface="仿宋_GB2312" pitchFamily="49" charset="-122"/>
              </a:rPr>
              <a:t>PL = 16</a:t>
            </a:r>
          </a:p>
        </p:txBody>
      </p:sp>
      <p:sp>
        <p:nvSpPr>
          <p:cNvPr id="48" name="Rectangle 2"/>
          <p:cNvSpPr>
            <a:spLocks noGrp="1" noChangeArrowheads="1"/>
          </p:cNvSpPr>
          <p:nvPr>
            <p:ph type="title"/>
          </p:nvPr>
        </p:nvSpPr>
        <p:spPr/>
        <p:txBody>
          <a:bodyPr>
            <a:normAutofit fontScale="90000"/>
          </a:bodyPr>
          <a:lstStyle/>
          <a:p>
            <a:pPr algn="l"/>
            <a:r>
              <a:rPr lang="zh-CN" altLang="en-US" sz="5400">
                <a:latin typeface="华文新魏" pitchFamily="2" charset="-122"/>
                <a:ea typeface="华文新魏" pitchFamily="2" charset="-122"/>
              </a:rPr>
              <a:t>路径长度 </a:t>
            </a:r>
            <a:r>
              <a:rPr lang="en-US" altLang="zh-CN" sz="5400">
                <a:latin typeface="华文新魏" pitchFamily="2" charset="-122"/>
                <a:ea typeface="华文新魏" pitchFamily="2" charset="-122"/>
              </a:rPr>
              <a:t>(Path Length) </a:t>
            </a:r>
            <a:endParaRPr lang="zh-CN" altLang="en-US" sz="5400" smtClean="0">
              <a:latin typeface="华文新魏" pitchFamily="2" charset="-122"/>
              <a:ea typeface="华文新魏" pitchFamily="2" charset="-122"/>
            </a:endParaRPr>
          </a:p>
        </p:txBody>
      </p:sp>
    </p:spTree>
    <p:extLst>
      <p:ext uri="{BB962C8B-B14F-4D97-AF65-F5344CB8AC3E}">
        <p14:creationId xmlns:p14="http://schemas.microsoft.com/office/powerpoint/2010/main" val="1736946371"/>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quarter" idx="10"/>
          </p:nvPr>
        </p:nvSpPr>
        <p:spPr/>
        <p:txBody>
          <a:bodyPr>
            <a:normAutofit fontScale="92500"/>
          </a:bodyPr>
          <a:lstStyle/>
          <a:p>
            <a:pPr eaLnBrk="1" hangingPunct="1">
              <a:lnSpc>
                <a:spcPct val="105000"/>
              </a:lnSpc>
              <a:spcBef>
                <a:spcPct val="15000"/>
              </a:spcBef>
              <a:buClr>
                <a:srgbClr val="800080"/>
              </a:buClr>
              <a:buSzPct val="50000"/>
            </a:pPr>
            <a:r>
              <a:rPr kumimoji="1" lang="en-US" altLang="zh-CN" sz="3000" b="1" i="1" smtClean="0">
                <a:solidFill>
                  <a:srgbClr val="000099"/>
                </a:solidFill>
                <a:latin typeface="Times New Roman" pitchFamily="18" charset="0"/>
                <a:ea typeface="仿宋_GB2312" pitchFamily="49" charset="-122"/>
              </a:rPr>
              <a:t>n </a:t>
            </a:r>
            <a:r>
              <a:rPr kumimoji="1" lang="zh-CN" altLang="en-US" sz="3000" b="1" smtClean="0">
                <a:solidFill>
                  <a:srgbClr val="000099"/>
                </a:solidFill>
                <a:latin typeface="Times New Roman" pitchFamily="18" charset="0"/>
                <a:ea typeface="仿宋_GB2312" pitchFamily="49" charset="-122"/>
              </a:rPr>
              <a:t>个结点的二叉树的路径长度不小于下述数列前 </a:t>
            </a:r>
            <a:r>
              <a:rPr kumimoji="1" lang="en-US" altLang="zh-CN" sz="3000" b="1" i="1" smtClean="0">
                <a:solidFill>
                  <a:srgbClr val="000099"/>
                </a:solidFill>
                <a:latin typeface="Times New Roman" pitchFamily="18" charset="0"/>
                <a:ea typeface="仿宋_GB2312" pitchFamily="49" charset="-122"/>
              </a:rPr>
              <a:t>n </a:t>
            </a:r>
            <a:r>
              <a:rPr kumimoji="1" lang="zh-CN" altLang="en-US" sz="3000" b="1" smtClean="0">
                <a:solidFill>
                  <a:srgbClr val="000099"/>
                </a:solidFill>
                <a:latin typeface="Times New Roman" pitchFamily="18" charset="0"/>
                <a:ea typeface="仿宋_GB2312" pitchFamily="49" charset="-122"/>
              </a:rPr>
              <a:t>项的和，即</a:t>
            </a:r>
          </a:p>
          <a:p>
            <a:pPr eaLnBrk="1" hangingPunct="1">
              <a:lnSpc>
                <a:spcPct val="105000"/>
              </a:lnSpc>
              <a:spcBef>
                <a:spcPct val="15000"/>
              </a:spcBef>
              <a:buClr>
                <a:srgbClr val="800080"/>
              </a:buClr>
              <a:buSzPct val="50000"/>
            </a:pPr>
            <a:endParaRPr kumimoji="1" lang="zh-CN" altLang="en-US" sz="3000" b="1" smtClean="0">
              <a:solidFill>
                <a:srgbClr val="000099"/>
              </a:solidFill>
              <a:latin typeface="Times New Roman" pitchFamily="18" charset="0"/>
              <a:ea typeface="仿宋_GB2312" pitchFamily="49" charset="-122"/>
            </a:endParaRPr>
          </a:p>
          <a:p>
            <a:pPr eaLnBrk="1" hangingPunct="1">
              <a:lnSpc>
                <a:spcPct val="105000"/>
              </a:lnSpc>
              <a:spcBef>
                <a:spcPct val="15000"/>
              </a:spcBef>
              <a:buClr>
                <a:srgbClr val="800080"/>
              </a:buClr>
              <a:buSzPct val="50000"/>
            </a:pPr>
            <a:endParaRPr kumimoji="1" lang="zh-CN" altLang="en-US" sz="3000" b="1" smtClean="0">
              <a:solidFill>
                <a:srgbClr val="000099"/>
              </a:solidFill>
              <a:latin typeface="Times New Roman" pitchFamily="18" charset="0"/>
              <a:ea typeface="仿宋_GB2312" pitchFamily="49" charset="-122"/>
            </a:endParaRPr>
          </a:p>
          <a:p>
            <a:pPr eaLnBrk="1" hangingPunct="1">
              <a:lnSpc>
                <a:spcPct val="105000"/>
              </a:lnSpc>
              <a:spcBef>
                <a:spcPct val="15000"/>
              </a:spcBef>
              <a:buClr>
                <a:srgbClr val="800080"/>
              </a:buClr>
              <a:buSzPct val="50000"/>
            </a:pPr>
            <a:endParaRPr kumimoji="1" lang="zh-CN" altLang="en-US" sz="3000" b="1" smtClean="0">
              <a:solidFill>
                <a:srgbClr val="000099"/>
              </a:solidFill>
              <a:latin typeface="Times New Roman" pitchFamily="18" charset="0"/>
              <a:ea typeface="仿宋_GB2312" pitchFamily="49" charset="-122"/>
            </a:endParaRPr>
          </a:p>
          <a:p>
            <a:pPr eaLnBrk="1" hangingPunct="1">
              <a:lnSpc>
                <a:spcPct val="105000"/>
              </a:lnSpc>
              <a:spcBef>
                <a:spcPct val="15000"/>
              </a:spcBef>
              <a:buClr>
                <a:srgbClr val="800080"/>
              </a:buClr>
              <a:buSzPct val="50000"/>
            </a:pPr>
            <a:r>
              <a:rPr kumimoji="1" lang="zh-CN" altLang="en-US" sz="3000" b="1" smtClean="0">
                <a:ea typeface="仿宋_GB2312" pitchFamily="49" charset="-122"/>
              </a:rPr>
              <a:t>其路径长度最小者为</a:t>
            </a:r>
          </a:p>
          <a:p>
            <a:pPr eaLnBrk="1" hangingPunct="1">
              <a:lnSpc>
                <a:spcPct val="105000"/>
              </a:lnSpc>
              <a:spcBef>
                <a:spcPct val="15000"/>
              </a:spcBef>
              <a:buClr>
                <a:srgbClr val="800080"/>
              </a:buClr>
              <a:buSzPct val="50000"/>
            </a:pPr>
            <a:endParaRPr kumimoji="1" lang="zh-CN" altLang="en-US" sz="3000" b="1" smtClean="0">
              <a:ea typeface="仿宋_GB2312" pitchFamily="49" charset="-122"/>
            </a:endParaRPr>
          </a:p>
          <a:p>
            <a:pPr eaLnBrk="1" hangingPunct="1">
              <a:lnSpc>
                <a:spcPct val="105000"/>
              </a:lnSpc>
              <a:spcBef>
                <a:spcPct val="15000"/>
              </a:spcBef>
              <a:buClr>
                <a:srgbClr val="800080"/>
              </a:buClr>
              <a:buSzPct val="50000"/>
            </a:pPr>
            <a:endParaRPr kumimoji="1" lang="zh-CN" altLang="en-US" sz="3000" b="1" smtClean="0">
              <a:ea typeface="仿宋_GB2312" pitchFamily="49" charset="-122"/>
            </a:endParaRPr>
          </a:p>
          <a:p>
            <a:pPr eaLnBrk="1" hangingPunct="1">
              <a:lnSpc>
                <a:spcPct val="105000"/>
              </a:lnSpc>
              <a:spcBef>
                <a:spcPct val="15000"/>
              </a:spcBef>
              <a:buClr>
                <a:srgbClr val="800080"/>
              </a:buClr>
              <a:buSzPct val="50000"/>
            </a:pPr>
            <a:r>
              <a:rPr kumimoji="1" lang="zh-CN" altLang="en-US" sz="3000" b="1" smtClean="0">
                <a:ea typeface="仿宋_GB2312" pitchFamily="49" charset="-122"/>
              </a:rPr>
              <a:t>完全二叉树满足这个要求。</a:t>
            </a:r>
          </a:p>
        </p:txBody>
      </p:sp>
      <p:sp>
        <p:nvSpPr>
          <p:cNvPr id="122882" name="灯片编号占位符 5"/>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80B071B-0EB5-440E-B52C-CF1CE9ACCE4D}" type="slidenum">
              <a:rPr lang="en-US" altLang="zh-CN" sz="1800" smtClean="0">
                <a:latin typeface="华文新魏" pitchFamily="2" charset="-122"/>
                <a:ea typeface="华文新魏" pitchFamily="2" charset="-122"/>
              </a:rPr>
              <a:pPr/>
              <a:t>111</a:t>
            </a:fld>
            <a:endParaRPr lang="en-US" altLang="zh-CN" sz="1800" smtClean="0">
              <a:latin typeface="华文新魏" pitchFamily="2" charset="-122"/>
              <a:ea typeface="华文新魏" pitchFamily="2" charset="-122"/>
            </a:endParaRPr>
          </a:p>
        </p:txBody>
      </p:sp>
      <p:graphicFrame>
        <p:nvGraphicFramePr>
          <p:cNvPr id="122886" name="Object 67"/>
          <p:cNvGraphicFramePr>
            <a:graphicFrameLocks noGrp="1" noChangeAspect="1"/>
          </p:cNvGraphicFramePr>
          <p:nvPr>
            <p:ph sz="half" idx="4294967295"/>
            <p:extLst>
              <p:ext uri="{D42A27DB-BD31-4B8C-83A1-F6EECF244321}">
                <p14:modId xmlns:p14="http://schemas.microsoft.com/office/powerpoint/2010/main" val="542100647"/>
              </p:ext>
            </p:extLst>
          </p:nvPr>
        </p:nvGraphicFramePr>
        <p:xfrm>
          <a:off x="3142878" y="4293890"/>
          <a:ext cx="3430588" cy="1152525"/>
        </p:xfrm>
        <a:graphic>
          <a:graphicData uri="http://schemas.openxmlformats.org/presentationml/2006/ole">
            <mc:AlternateContent xmlns:mc="http://schemas.openxmlformats.org/markup-compatibility/2006">
              <mc:Choice xmlns:v="urn:schemas-microsoft-com:vml" Requires="v">
                <p:oleObj spid="_x0000_s16419" name="公式" r:id="rId3" imgW="990170" imgH="431613" progId="Equation.3">
                  <p:embed/>
                </p:oleObj>
              </mc:Choice>
              <mc:Fallback>
                <p:oleObj name="公式" r:id="rId3" imgW="990170" imgH="431613"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878" y="4293890"/>
                        <a:ext cx="3430588"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4" name="Object 65"/>
          <p:cNvGraphicFramePr>
            <a:graphicFrameLocks noChangeAspect="1"/>
          </p:cNvGraphicFramePr>
          <p:nvPr/>
        </p:nvGraphicFramePr>
        <p:xfrm>
          <a:off x="2575649" y="1773649"/>
          <a:ext cx="3614796" cy="1079750"/>
        </p:xfrm>
        <a:graphic>
          <a:graphicData uri="http://schemas.openxmlformats.org/presentationml/2006/ole">
            <mc:AlternateContent xmlns:mc="http://schemas.openxmlformats.org/markup-compatibility/2006">
              <mc:Choice xmlns:v="urn:schemas-microsoft-com:vml" Requires="v">
                <p:oleObj spid="_x0000_s16420" name="公式" r:id="rId5" imgW="990170" imgH="431613" progId="Equation.3">
                  <p:embed/>
                </p:oleObj>
              </mc:Choice>
              <mc:Fallback>
                <p:oleObj name="公式" r:id="rId5" imgW="990170"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5649" y="1773649"/>
                        <a:ext cx="3614796" cy="1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5" name="Object 66"/>
          <p:cNvGraphicFramePr>
            <a:graphicFrameLocks noChangeAspect="1"/>
          </p:cNvGraphicFramePr>
          <p:nvPr/>
        </p:nvGraphicFramePr>
        <p:xfrm>
          <a:off x="2687819" y="2859752"/>
          <a:ext cx="7343877" cy="498590"/>
        </p:xfrm>
        <a:graphic>
          <a:graphicData uri="http://schemas.openxmlformats.org/presentationml/2006/ole">
            <mc:AlternateContent xmlns:mc="http://schemas.openxmlformats.org/markup-compatibility/2006">
              <mc:Choice xmlns:v="urn:schemas-microsoft-com:vml" Requires="v">
                <p:oleObj spid="_x0000_s16421" name="公式" r:id="rId7" imgW="2120900" imgH="177800" progId="Equation.3">
                  <p:embed/>
                </p:oleObj>
              </mc:Choice>
              <mc:Fallback>
                <p:oleObj name="公式" r:id="rId7" imgW="21209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819" y="2859752"/>
                        <a:ext cx="7343877" cy="49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p:cNvSpPr>
            <a:spLocks noGrp="1" noChangeArrowheads="1"/>
          </p:cNvSpPr>
          <p:nvPr>
            <p:ph type="title"/>
          </p:nvPr>
        </p:nvSpPr>
        <p:spPr/>
        <p:txBody>
          <a:bodyPr>
            <a:normAutofit fontScale="90000"/>
          </a:bodyPr>
          <a:lstStyle/>
          <a:p>
            <a:pPr algn="l"/>
            <a:r>
              <a:rPr lang="zh-CN" altLang="en-US" sz="5400">
                <a:latin typeface="华文新魏" pitchFamily="2" charset="-122"/>
                <a:ea typeface="华文新魏" pitchFamily="2" charset="-122"/>
              </a:rPr>
              <a:t>路径长度 </a:t>
            </a:r>
            <a:r>
              <a:rPr lang="en-US" altLang="zh-CN" sz="5400">
                <a:latin typeface="华文新魏" pitchFamily="2" charset="-122"/>
                <a:ea typeface="华文新魏" pitchFamily="2" charset="-122"/>
              </a:rPr>
              <a:t>(Path Length) </a:t>
            </a:r>
            <a:endParaRPr lang="zh-CN" altLang="en-US" sz="5400" smtClean="0">
              <a:latin typeface="华文新魏" pitchFamily="2" charset="-122"/>
              <a:ea typeface="华文新魏" pitchFamily="2" charset="-122"/>
            </a:endParaRPr>
          </a:p>
        </p:txBody>
      </p:sp>
    </p:spTree>
    <p:extLst>
      <p:ext uri="{BB962C8B-B14F-4D97-AF65-F5344CB8AC3E}">
        <p14:creationId xmlns:p14="http://schemas.microsoft.com/office/powerpoint/2010/main" val="337488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1" name="Rectangle 12"/>
          <p:cNvSpPr>
            <a:spLocks noGrp="1" noChangeArrowheads="1"/>
          </p:cNvSpPr>
          <p:nvPr>
            <p:ph type="body" sz="quarter" idx="10"/>
          </p:nvPr>
        </p:nvSpPr>
        <p:spPr/>
        <p:txBody>
          <a:bodyPr/>
          <a:lstStyle/>
          <a:p>
            <a:pPr eaLnBrk="1" hangingPunct="1">
              <a:lnSpc>
                <a:spcPct val="105000"/>
              </a:lnSpc>
              <a:buClr>
                <a:srgbClr val="800080"/>
              </a:buClr>
              <a:buSzPct val="50000"/>
            </a:pPr>
            <a:r>
              <a:rPr lang="zh-CN" altLang="en-US" sz="3000" b="1" dirty="0" smtClean="0">
                <a:latin typeface="Times New Roman"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smtClean="0">
                <a:solidFill>
                  <a:schemeClr val="tx2"/>
                </a:solidFill>
                <a:latin typeface="Times New Roman" pitchFamily="18" charset="0"/>
                <a:ea typeface="仿宋_GB2312" pitchFamily="49" charset="-122"/>
              </a:rPr>
              <a:t>外结点</a:t>
            </a:r>
            <a:r>
              <a:rPr lang="zh-CN" altLang="en-US" sz="3000" b="1" dirty="0" smtClean="0">
                <a:latin typeface="Times New Roman" pitchFamily="18" charset="0"/>
                <a:ea typeface="仿宋_GB2312" pitchFamily="49" charset="-122"/>
              </a:rPr>
              <a:t>”，非叶结点看成“</a:t>
            </a:r>
            <a:r>
              <a:rPr lang="zh-CN" altLang="en-US" sz="3000" b="1" dirty="0" smtClean="0">
                <a:solidFill>
                  <a:schemeClr val="tx2"/>
                </a:solidFill>
                <a:latin typeface="Times New Roman" pitchFamily="18" charset="0"/>
                <a:ea typeface="仿宋_GB2312" pitchFamily="49" charset="-122"/>
              </a:rPr>
              <a:t>内结点</a:t>
            </a:r>
            <a:r>
              <a:rPr lang="zh-CN" altLang="en-US" sz="3000" b="1" dirty="0" smtClean="0">
                <a:latin typeface="Times New Roman" pitchFamily="18" charset="0"/>
                <a:ea typeface="仿宋_GB2312" pitchFamily="49" charset="-122"/>
              </a:rPr>
              <a:t>”。这样的二叉树称为</a:t>
            </a:r>
            <a:r>
              <a:rPr lang="zh-CN" altLang="en-US" sz="3000" b="1" dirty="0" smtClean="0">
                <a:solidFill>
                  <a:srgbClr val="FF0000"/>
                </a:solidFill>
                <a:latin typeface="Times New Roman" pitchFamily="18" charset="0"/>
                <a:ea typeface="仿宋_GB2312" pitchFamily="49" charset="-122"/>
              </a:rPr>
              <a:t>扩充二叉树</a:t>
            </a:r>
            <a:r>
              <a:rPr lang="zh-CN" altLang="en-US" sz="3000" b="1" dirty="0" smtClean="0">
                <a:latin typeface="Times New Roman" pitchFamily="18" charset="0"/>
                <a:ea typeface="仿宋_GB2312" pitchFamily="49" charset="-122"/>
              </a:rPr>
              <a:t>。</a:t>
            </a:r>
          </a:p>
          <a:p>
            <a:pPr eaLnBrk="1" hangingPunct="1">
              <a:lnSpc>
                <a:spcPct val="105000"/>
              </a:lnSpc>
              <a:buClr>
                <a:srgbClr val="800080"/>
              </a:buClr>
              <a:buSzPct val="50000"/>
            </a:pPr>
            <a:r>
              <a:rPr lang="zh-CN" altLang="en-US" sz="3000" b="1" dirty="0" smtClean="0">
                <a:latin typeface="Times New Roman" pitchFamily="18" charset="0"/>
                <a:ea typeface="仿宋_GB2312" pitchFamily="49" charset="-122"/>
              </a:rPr>
              <a:t>扩充二叉树中只有度为 </a:t>
            </a:r>
            <a:r>
              <a:rPr lang="en-US" altLang="zh-CN" sz="3000" b="1" dirty="0" smtClean="0">
                <a:latin typeface="Times New Roman" pitchFamily="18" charset="0"/>
                <a:ea typeface="仿宋_GB2312" pitchFamily="49" charset="-122"/>
              </a:rPr>
              <a:t>2 </a:t>
            </a:r>
            <a:r>
              <a:rPr lang="zh-CN" altLang="en-US" sz="3000" b="1" dirty="0" smtClean="0">
                <a:latin typeface="Times New Roman" pitchFamily="18" charset="0"/>
                <a:ea typeface="仿宋_GB2312" pitchFamily="49" charset="-122"/>
              </a:rPr>
              <a:t>的内结点和度为 </a:t>
            </a:r>
            <a:r>
              <a:rPr lang="en-US" altLang="zh-CN" sz="3000" b="1" dirty="0" smtClean="0">
                <a:latin typeface="Times New Roman" pitchFamily="18" charset="0"/>
                <a:ea typeface="仿宋_GB2312" pitchFamily="49" charset="-122"/>
              </a:rPr>
              <a:t>0</a:t>
            </a:r>
            <a:r>
              <a:rPr lang="zh-CN" altLang="en-US" sz="3000" b="1" dirty="0" smtClean="0">
                <a:latin typeface="Times New Roman" pitchFamily="18" charset="0"/>
                <a:ea typeface="仿宋_GB2312" pitchFamily="49" charset="-122"/>
              </a:rPr>
              <a:t>的外结点。根据二叉树的性质，有 </a:t>
            </a:r>
            <a:r>
              <a:rPr lang="en-US" altLang="zh-CN" sz="3000" b="1" i="1" dirty="0" smtClean="0">
                <a:latin typeface="Times New Roman" pitchFamily="18" charset="0"/>
                <a:ea typeface="仿宋_GB2312" pitchFamily="49" charset="-122"/>
              </a:rPr>
              <a:t>n</a:t>
            </a:r>
            <a:r>
              <a:rPr lang="en-US" altLang="zh-CN" sz="3000" b="1" dirty="0" smtClean="0">
                <a:latin typeface="Times New Roman" pitchFamily="18" charset="0"/>
                <a:ea typeface="仿宋_GB2312" pitchFamily="49" charset="-122"/>
              </a:rPr>
              <a:t> </a:t>
            </a:r>
            <a:r>
              <a:rPr lang="zh-CN" altLang="en-US" sz="3000" b="1" dirty="0" smtClean="0">
                <a:latin typeface="Times New Roman" pitchFamily="18" charset="0"/>
                <a:ea typeface="仿宋_GB2312" pitchFamily="49" charset="-122"/>
              </a:rPr>
              <a:t>个外结点就有 </a:t>
            </a:r>
            <a:r>
              <a:rPr lang="en-US" altLang="zh-CN" sz="3000" b="1" i="1" dirty="0" smtClean="0">
                <a:latin typeface="Times New Roman" pitchFamily="18" charset="0"/>
                <a:ea typeface="仿宋_GB2312" pitchFamily="49" charset="-122"/>
              </a:rPr>
              <a:t>n</a:t>
            </a:r>
            <a:r>
              <a:rPr lang="en-US" altLang="zh-CN" sz="3000" b="1" dirty="0" smtClean="0">
                <a:latin typeface="Courier New" pitchFamily="49" charset="0"/>
                <a:ea typeface="仿宋_GB2312" pitchFamily="49" charset="-122"/>
              </a:rPr>
              <a:t>-</a:t>
            </a:r>
            <a:r>
              <a:rPr lang="en-US" altLang="zh-CN" sz="3000" b="1" dirty="0" smtClean="0">
                <a:latin typeface="Times New Roman" pitchFamily="18" charset="0"/>
                <a:ea typeface="仿宋_GB2312" pitchFamily="49" charset="-122"/>
              </a:rPr>
              <a:t>1 </a:t>
            </a:r>
            <a:r>
              <a:rPr lang="zh-CN" altLang="en-US" sz="3000" b="1" dirty="0" smtClean="0">
                <a:latin typeface="Times New Roman" pitchFamily="18" charset="0"/>
                <a:ea typeface="仿宋_GB2312" pitchFamily="49" charset="-122"/>
              </a:rPr>
              <a:t>个内结点，总结点数为</a:t>
            </a:r>
            <a:r>
              <a:rPr lang="en-US" altLang="zh-CN" sz="3000" b="1" dirty="0" smtClean="0">
                <a:latin typeface="Times New Roman" pitchFamily="18" charset="0"/>
                <a:ea typeface="仿宋_GB2312" pitchFamily="49" charset="-122"/>
              </a:rPr>
              <a:t>2</a:t>
            </a:r>
            <a:r>
              <a:rPr lang="en-US" altLang="zh-CN" sz="3000" b="1" i="1" dirty="0" smtClean="0">
                <a:latin typeface="Times New Roman" pitchFamily="18" charset="0"/>
                <a:ea typeface="仿宋_GB2312" pitchFamily="49" charset="-122"/>
              </a:rPr>
              <a:t>n</a:t>
            </a:r>
            <a:r>
              <a:rPr lang="en-US" altLang="zh-CN" sz="3000" b="1" dirty="0" smtClean="0">
                <a:latin typeface="Courier New" pitchFamily="49" charset="0"/>
                <a:ea typeface="仿宋_GB2312" pitchFamily="49" charset="-122"/>
              </a:rPr>
              <a:t>-</a:t>
            </a:r>
            <a:r>
              <a:rPr lang="en-US" altLang="zh-CN" sz="3000" b="1" dirty="0" smtClean="0">
                <a:latin typeface="Times New Roman" pitchFamily="18" charset="0"/>
                <a:ea typeface="仿宋_GB2312" pitchFamily="49" charset="-122"/>
              </a:rPr>
              <a:t>1</a:t>
            </a:r>
            <a:r>
              <a:rPr lang="zh-CN" altLang="en-US" sz="3000" b="1" dirty="0" smtClean="0">
                <a:latin typeface="Times New Roman" pitchFamily="18" charset="0"/>
                <a:ea typeface="仿宋_GB2312" pitchFamily="49" charset="-122"/>
              </a:rPr>
              <a:t>。</a:t>
            </a:r>
          </a:p>
        </p:txBody>
      </p:sp>
      <p:sp>
        <p:nvSpPr>
          <p:cNvPr id="123910" name="Rectangle 11"/>
          <p:cNvSpPr>
            <a:spLocks noGrp="1" noChangeArrowheads="1"/>
          </p:cNvSpPr>
          <p:nvPr>
            <p:ph type="title"/>
          </p:nvPr>
        </p:nvSpPr>
        <p:spPr/>
        <p:txBody>
          <a:bodyPr>
            <a:normAutofit fontScale="90000"/>
          </a:bodyPr>
          <a:lstStyle/>
          <a:p>
            <a:pPr algn="l" eaLnBrk="1" hangingPunct="1"/>
            <a:r>
              <a:rPr kumimoji="1" lang="zh-CN" altLang="en-US" sz="4000" b="1" smtClean="0">
                <a:latin typeface="华文新魏" pitchFamily="2" charset="-122"/>
                <a:ea typeface="华文新魏" pitchFamily="2" charset="-122"/>
              </a:rPr>
              <a:t>带权路径长度 </a:t>
            </a:r>
            <a:r>
              <a:rPr kumimoji="1" lang="zh-CN" altLang="en-GB" sz="4000" b="1" smtClean="0">
                <a:latin typeface="华文新魏" pitchFamily="2" charset="-122"/>
                <a:ea typeface="华文新魏" pitchFamily="2" charset="-122"/>
              </a:rPr>
              <a:t>(</a:t>
            </a:r>
            <a:r>
              <a:rPr kumimoji="1" lang="en-GB" altLang="zh-CN" sz="4000" b="1" smtClean="0">
                <a:latin typeface="华文新魏" pitchFamily="2" charset="-122"/>
                <a:ea typeface="华文新魏" pitchFamily="2" charset="-122"/>
              </a:rPr>
              <a:t>Weighted Path Length, WPL)</a:t>
            </a:r>
            <a:endParaRPr kumimoji="1" lang="en-US" altLang="zh-CN" sz="4000" b="1" smtClean="0">
              <a:latin typeface="华文新魏" pitchFamily="2" charset="-122"/>
              <a:ea typeface="华文新魏" pitchFamily="2" charset="-122"/>
            </a:endParaRPr>
          </a:p>
        </p:txBody>
      </p:sp>
      <p:sp>
        <p:nvSpPr>
          <p:cNvPr id="123906"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2EE672EF-7509-4880-91F7-EAEBA0E386AD}" type="slidenum">
              <a:rPr lang="en-US" altLang="zh-CN" sz="1800" smtClean="0">
                <a:latin typeface="华文新魏" pitchFamily="2" charset="-122"/>
                <a:ea typeface="华文新魏" pitchFamily="2" charset="-122"/>
              </a:rPr>
              <a:pPr algn="l"/>
              <a:t>112</a:t>
            </a:fld>
            <a:endParaRPr lang="en-US" altLang="zh-CN" sz="1800" smtClean="0">
              <a:latin typeface="华文新魏" pitchFamily="2" charset="-122"/>
              <a:ea typeface="华文新魏" pitchFamily="2" charset="-122"/>
            </a:endParaRPr>
          </a:p>
        </p:txBody>
      </p:sp>
      <p:graphicFrame>
        <p:nvGraphicFramePr>
          <p:cNvPr id="123907" name="Object 65"/>
          <p:cNvGraphicFramePr>
            <a:graphicFrameLocks noChangeAspect="1"/>
          </p:cNvGraphicFramePr>
          <p:nvPr/>
        </p:nvGraphicFramePr>
        <p:xfrm>
          <a:off x="6035948" y="1440198"/>
          <a:ext cx="383067" cy="511293"/>
        </p:xfrm>
        <a:graphic>
          <a:graphicData uri="http://schemas.openxmlformats.org/presentationml/2006/ole">
            <mc:AlternateContent xmlns:mc="http://schemas.openxmlformats.org/markup-compatibility/2006">
              <mc:Choice xmlns:v="urn:schemas-microsoft-com:vml" Requires="v">
                <p:oleObj spid="_x0000_s17446"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948" y="1440198"/>
                        <a:ext cx="383067" cy="51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908" name="Object 66"/>
          <p:cNvGraphicFramePr>
            <a:graphicFrameLocks noChangeAspect="1"/>
          </p:cNvGraphicFramePr>
          <p:nvPr/>
        </p:nvGraphicFramePr>
        <p:xfrm>
          <a:off x="3580934" y="1487834"/>
          <a:ext cx="425396" cy="530348"/>
        </p:xfrm>
        <a:graphic>
          <a:graphicData uri="http://schemas.openxmlformats.org/presentationml/2006/ole">
            <mc:AlternateContent xmlns:mc="http://schemas.openxmlformats.org/markup-compatibility/2006">
              <mc:Choice xmlns:v="urn:schemas-microsoft-com:vml" Requires="v">
                <p:oleObj spid="_x0000_s17447" name="公式" r:id="rId5" imgW="114151" imgH="215619" progId="Equation.3">
                  <p:embed/>
                </p:oleObj>
              </mc:Choice>
              <mc:Fallback>
                <p:oleObj name="公式" r:id="rId5"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934" y="1487834"/>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909" name="Object 67"/>
          <p:cNvGraphicFramePr>
            <a:graphicFrameLocks noChangeAspect="1"/>
          </p:cNvGraphicFramePr>
          <p:nvPr/>
        </p:nvGraphicFramePr>
        <p:xfrm>
          <a:off x="3682521" y="1411616"/>
          <a:ext cx="425396" cy="530348"/>
        </p:xfrm>
        <a:graphic>
          <a:graphicData uri="http://schemas.openxmlformats.org/presentationml/2006/ole">
            <mc:AlternateContent xmlns:mc="http://schemas.openxmlformats.org/markup-compatibility/2006">
              <mc:Choice xmlns:v="urn:schemas-microsoft-com:vml" Requires="v">
                <p:oleObj spid="_x0000_s17448" name="公式" r:id="rId6" imgW="114151" imgH="215619" progId="Equation.3">
                  <p:embed/>
                </p:oleObj>
              </mc:Choice>
              <mc:Fallback>
                <p:oleObj name="公式" r:id="rId6"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521" y="1411616"/>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12221800"/>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8"/>
          <p:cNvSpPr>
            <a:spLocks noGrp="1" noChangeArrowheads="1"/>
          </p:cNvSpPr>
          <p:nvPr>
            <p:ph type="body" sz="quarter" idx="10"/>
          </p:nvPr>
        </p:nvSpPr>
        <p:spPr/>
        <p:txBody>
          <a:bodyPr>
            <a:normAutofit lnSpcReduction="10000"/>
          </a:bodyPr>
          <a:lstStyle/>
          <a:p>
            <a:pPr eaLnBrk="1" hangingPunct="1">
              <a:lnSpc>
                <a:spcPct val="105000"/>
              </a:lnSpc>
              <a:buClr>
                <a:srgbClr val="800080"/>
              </a:buClr>
              <a:buSzPct val="50000"/>
            </a:pPr>
            <a:r>
              <a:rPr lang="zh-CN" altLang="en-US" sz="3000" b="1" dirty="0" smtClean="0">
                <a:latin typeface="Times New Roman" pitchFamily="18" charset="0"/>
                <a:ea typeface="仿宋_GB2312" pitchFamily="49" charset="-122"/>
              </a:rPr>
              <a:t>若一棵扩充二叉树有 </a:t>
            </a:r>
            <a:r>
              <a:rPr lang="en-US" altLang="zh-CN" sz="3000" b="1" i="1" dirty="0" smtClean="0">
                <a:latin typeface="Times New Roman" pitchFamily="18" charset="0"/>
                <a:ea typeface="仿宋_GB2312" pitchFamily="49" charset="-122"/>
              </a:rPr>
              <a:t>n </a:t>
            </a:r>
            <a:r>
              <a:rPr lang="zh-CN" altLang="en-US" sz="3000" b="1" dirty="0" smtClean="0">
                <a:latin typeface="Times New Roman" pitchFamily="18" charset="0"/>
                <a:ea typeface="仿宋_GB2312" pitchFamily="49" charset="-122"/>
              </a:rPr>
              <a:t>个外结点，第 </a:t>
            </a:r>
            <a:r>
              <a:rPr lang="en-US" altLang="zh-CN" sz="3000" b="1" i="1" dirty="0" err="1" smtClean="0">
                <a:latin typeface="Times New Roman" pitchFamily="18" charset="0"/>
                <a:ea typeface="仿宋_GB2312" pitchFamily="49" charset="-122"/>
              </a:rPr>
              <a:t>i</a:t>
            </a:r>
            <a:r>
              <a:rPr lang="en-US" altLang="zh-CN" sz="3000" b="1" i="1" dirty="0" smtClean="0">
                <a:latin typeface="Times New Roman" pitchFamily="18" charset="0"/>
                <a:ea typeface="仿宋_GB2312" pitchFamily="49" charset="-122"/>
              </a:rPr>
              <a:t> </a:t>
            </a:r>
            <a:r>
              <a:rPr lang="zh-CN" altLang="en-US" sz="3000" b="1" dirty="0" smtClean="0">
                <a:latin typeface="Times New Roman" pitchFamily="18" charset="0"/>
                <a:ea typeface="仿宋_GB2312" pitchFamily="49" charset="-122"/>
              </a:rPr>
              <a:t>个外结点的权值为</a:t>
            </a:r>
            <a:r>
              <a:rPr lang="en-US" altLang="zh-CN" sz="3000" b="1" i="1" dirty="0" err="1" smtClean="0">
                <a:solidFill>
                  <a:schemeClr val="tx2"/>
                </a:solidFill>
                <a:latin typeface="Times New Roman" pitchFamily="18" charset="0"/>
                <a:ea typeface="仿宋_GB2312" pitchFamily="49" charset="-122"/>
              </a:rPr>
              <a:t>w</a:t>
            </a:r>
            <a:r>
              <a:rPr lang="en-US" altLang="zh-CN" sz="3000" b="1" i="1" baseline="-25000" dirty="0" err="1" smtClean="0">
                <a:solidFill>
                  <a:schemeClr val="tx2"/>
                </a:solidFill>
                <a:latin typeface="Times New Roman" pitchFamily="18" charset="0"/>
                <a:ea typeface="仿宋_GB2312" pitchFamily="49" charset="-122"/>
              </a:rPr>
              <a:t>i</a:t>
            </a:r>
            <a:r>
              <a:rPr lang="zh-CN" altLang="en-US" sz="3000" b="1" dirty="0" smtClean="0">
                <a:latin typeface="Times New Roman" pitchFamily="18" charset="0"/>
                <a:ea typeface="仿宋_GB2312" pitchFamily="49" charset="-122"/>
              </a:rPr>
              <a:t>，它到根的路径长度为</a:t>
            </a:r>
            <a:r>
              <a:rPr lang="en-US" altLang="zh-CN" sz="3000" b="1" i="1" dirty="0" smtClean="0">
                <a:solidFill>
                  <a:schemeClr val="tx2"/>
                </a:solidFill>
                <a:latin typeface="Times New Roman" pitchFamily="18" charset="0"/>
                <a:ea typeface="仿宋_GB2312" pitchFamily="49" charset="-122"/>
              </a:rPr>
              <a:t>l</a:t>
            </a:r>
            <a:r>
              <a:rPr lang="en-US" altLang="zh-CN" sz="3000" b="1" i="1" baseline="-25000" dirty="0" smtClean="0">
                <a:solidFill>
                  <a:schemeClr val="tx2"/>
                </a:solidFill>
                <a:latin typeface="Times New Roman" pitchFamily="18" charset="0"/>
                <a:ea typeface="仿宋_GB2312" pitchFamily="49" charset="-122"/>
              </a:rPr>
              <a:t>i</a:t>
            </a:r>
            <a:r>
              <a:rPr lang="zh-CN" altLang="en-US" sz="3000" b="1" dirty="0" smtClean="0">
                <a:latin typeface="Times New Roman" pitchFamily="18" charset="0"/>
                <a:ea typeface="仿宋_GB2312" pitchFamily="49" charset="-122"/>
              </a:rPr>
              <a:t>，则该外结点到根的带权路径长度为</a:t>
            </a:r>
            <a:r>
              <a:rPr lang="en-US" altLang="zh-CN" sz="3000" b="1" i="1" dirty="0" err="1" smtClean="0">
                <a:solidFill>
                  <a:schemeClr val="tx2"/>
                </a:solidFill>
                <a:latin typeface="Times New Roman" pitchFamily="18" charset="0"/>
                <a:ea typeface="仿宋_GB2312" pitchFamily="49" charset="-122"/>
              </a:rPr>
              <a:t>w</a:t>
            </a:r>
            <a:r>
              <a:rPr lang="en-US" altLang="zh-CN" sz="3000" b="1" i="1" baseline="-25000" dirty="0" err="1" smtClean="0">
                <a:solidFill>
                  <a:schemeClr val="tx2"/>
                </a:solidFill>
                <a:latin typeface="Times New Roman" pitchFamily="18" charset="0"/>
                <a:ea typeface="仿宋_GB2312" pitchFamily="49" charset="-122"/>
              </a:rPr>
              <a:t>i</a:t>
            </a:r>
            <a:r>
              <a:rPr lang="en-US" altLang="zh-CN" sz="3000" b="1" dirty="0" smtClean="0">
                <a:solidFill>
                  <a:schemeClr val="tx2"/>
                </a:solidFill>
                <a:latin typeface="Times New Roman" pitchFamily="18" charset="0"/>
                <a:ea typeface="仿宋_GB2312" pitchFamily="49" charset="-122"/>
              </a:rPr>
              <a:t>*</a:t>
            </a:r>
            <a:r>
              <a:rPr lang="en-US" altLang="zh-CN" sz="3000" b="1" i="1" dirty="0" smtClean="0">
                <a:solidFill>
                  <a:schemeClr val="tx2"/>
                </a:solidFill>
                <a:latin typeface="Times New Roman" pitchFamily="18" charset="0"/>
                <a:ea typeface="仿宋_GB2312" pitchFamily="49" charset="-122"/>
              </a:rPr>
              <a:t>l</a:t>
            </a:r>
            <a:r>
              <a:rPr lang="en-US" altLang="zh-CN" sz="3000" b="1" i="1" baseline="-25000" dirty="0" smtClean="0">
                <a:solidFill>
                  <a:schemeClr val="tx2"/>
                </a:solidFill>
                <a:latin typeface="Times New Roman" pitchFamily="18" charset="0"/>
                <a:ea typeface="仿宋_GB2312" pitchFamily="49" charset="-122"/>
              </a:rPr>
              <a:t>i</a:t>
            </a:r>
            <a:r>
              <a:rPr lang="zh-CN" altLang="en-US" sz="3000" b="1" dirty="0" smtClean="0">
                <a:latin typeface="Times New Roman" pitchFamily="18" charset="0"/>
                <a:ea typeface="仿宋_GB2312" pitchFamily="49" charset="-122"/>
              </a:rPr>
              <a:t>。</a:t>
            </a:r>
          </a:p>
          <a:p>
            <a:pPr>
              <a:lnSpc>
                <a:spcPct val="105000"/>
              </a:lnSpc>
              <a:spcBef>
                <a:spcPct val="15000"/>
              </a:spcBef>
              <a:buClr>
                <a:srgbClr val="800080"/>
              </a:buClr>
              <a:buSzPct val="50000"/>
            </a:pPr>
            <a:r>
              <a:rPr kumimoji="1" lang="zh-CN" altLang="en-GB" sz="3000" b="1" dirty="0" smtClean="0">
                <a:solidFill>
                  <a:srgbClr val="000099"/>
                </a:solidFill>
                <a:ea typeface="仿宋_GB2312" pitchFamily="49" charset="-122"/>
              </a:rPr>
              <a:t>扩充二叉树的带权</a:t>
            </a:r>
            <a:r>
              <a:rPr kumimoji="1" lang="zh-CN" altLang="en-GB" sz="3000" b="1" smtClean="0">
                <a:solidFill>
                  <a:srgbClr val="000099"/>
                </a:solidFill>
                <a:ea typeface="仿宋_GB2312" pitchFamily="49" charset="-122"/>
              </a:rPr>
              <a:t>路径</a:t>
            </a:r>
            <a:r>
              <a:rPr kumimoji="1" lang="zh-CN" altLang="en-GB" sz="3000">
                <a:solidFill>
                  <a:srgbClr val="000099"/>
                </a:solidFill>
                <a:ea typeface="仿宋_GB2312" pitchFamily="49" charset="-122"/>
              </a:rPr>
              <a:t>长度为</a:t>
            </a:r>
            <a:r>
              <a:rPr kumimoji="1" lang="zh-CN" altLang="en-GB" sz="3000" smtClean="0">
                <a:solidFill>
                  <a:srgbClr val="000099"/>
                </a:solidFill>
                <a:ea typeface="仿宋_GB2312" pitchFamily="49" charset="-122"/>
              </a:rPr>
              <a:t>树根</a:t>
            </a:r>
            <a:r>
              <a:rPr kumimoji="1" lang="zh-CN" altLang="en-US" sz="3000" smtClean="0">
                <a:solidFill>
                  <a:srgbClr val="000099"/>
                </a:solidFill>
                <a:ea typeface="仿宋_GB2312" pitchFamily="49" charset="-122"/>
              </a:rPr>
              <a:t>到</a:t>
            </a:r>
            <a:r>
              <a:rPr kumimoji="1" lang="zh-CN" altLang="en-GB" sz="3000" b="1" smtClean="0">
                <a:solidFill>
                  <a:srgbClr val="000099"/>
                </a:solidFill>
                <a:ea typeface="仿宋_GB2312" pitchFamily="49" charset="-122"/>
              </a:rPr>
              <a:t>各外结点的</a:t>
            </a:r>
            <a:r>
              <a:rPr kumimoji="1" lang="zh-CN" altLang="en-GB" sz="3000" b="1" dirty="0" smtClean="0">
                <a:solidFill>
                  <a:srgbClr val="000099"/>
                </a:solidFill>
                <a:ea typeface="仿宋_GB2312" pitchFamily="49" charset="-122"/>
              </a:rPr>
              <a:t>带权路径长度之和。</a:t>
            </a:r>
          </a:p>
          <a:p>
            <a:pPr eaLnBrk="1" hangingPunct="1">
              <a:lnSpc>
                <a:spcPct val="105000"/>
              </a:lnSpc>
              <a:spcBef>
                <a:spcPct val="15000"/>
              </a:spcBef>
              <a:buClr>
                <a:srgbClr val="800080"/>
              </a:buClr>
              <a:buSzPct val="50000"/>
            </a:pPr>
            <a:endParaRPr kumimoji="1" lang="zh-CN" altLang="en-GB" sz="2800" b="1" dirty="0" smtClean="0">
              <a:solidFill>
                <a:srgbClr val="000099"/>
              </a:solidFill>
              <a:ea typeface="仿宋_GB2312" pitchFamily="49" charset="-122"/>
            </a:endParaRPr>
          </a:p>
          <a:p>
            <a:pPr eaLnBrk="1" hangingPunct="1">
              <a:lnSpc>
                <a:spcPct val="105000"/>
              </a:lnSpc>
              <a:spcBef>
                <a:spcPct val="15000"/>
              </a:spcBef>
              <a:buClr>
                <a:srgbClr val="800080"/>
              </a:buClr>
              <a:buSzPct val="50000"/>
            </a:pPr>
            <a:endParaRPr kumimoji="1" lang="zh-CN" altLang="en-GB" sz="2800" b="1" dirty="0" smtClean="0">
              <a:solidFill>
                <a:srgbClr val="000099"/>
              </a:solidFill>
              <a:ea typeface="仿宋_GB2312" pitchFamily="49" charset="-122"/>
            </a:endParaRPr>
          </a:p>
          <a:p>
            <a:pPr eaLnBrk="1" hangingPunct="1">
              <a:lnSpc>
                <a:spcPct val="105000"/>
              </a:lnSpc>
              <a:spcBef>
                <a:spcPct val="15000"/>
              </a:spcBef>
              <a:buClr>
                <a:srgbClr val="800080"/>
              </a:buClr>
              <a:buSzPct val="50000"/>
            </a:pPr>
            <a:r>
              <a:rPr kumimoji="1" lang="zh-CN" altLang="en-GB" sz="3000" b="1" dirty="0" smtClean="0">
                <a:solidFill>
                  <a:srgbClr val="000099"/>
                </a:solidFill>
                <a:ea typeface="仿宋_GB2312" pitchFamily="49" charset="-122"/>
              </a:rPr>
              <a:t>对于同样一组权值，如果放在外结点上，组织方式不同，带权路径长度也不同。</a:t>
            </a:r>
            <a:endParaRPr lang="zh-CN" altLang="en-US" sz="3000" b="1" dirty="0" smtClean="0">
              <a:latin typeface="Times New Roman" pitchFamily="18" charset="0"/>
              <a:ea typeface="仿宋_GB2312" pitchFamily="49" charset="-122"/>
            </a:endParaRPr>
          </a:p>
        </p:txBody>
      </p:sp>
      <p:sp>
        <p:nvSpPr>
          <p:cNvPr id="2" name="标题 1"/>
          <p:cNvSpPr>
            <a:spLocks noGrp="1"/>
          </p:cNvSpPr>
          <p:nvPr>
            <p:ph type="title"/>
          </p:nvPr>
        </p:nvSpPr>
        <p:spPr>
          <a:xfrm>
            <a:off x="1477104" y="188383"/>
            <a:ext cx="10594766" cy="648527"/>
          </a:xfrm>
        </p:spPr>
        <p:txBody>
          <a:bodyPr>
            <a:normAutofit fontScale="90000"/>
          </a:bodyPr>
          <a:lstStyle/>
          <a:p>
            <a:r>
              <a:rPr kumimoji="1" lang="zh-CN" altLang="en-US" sz="4800" b="1">
                <a:latin typeface="华文新魏" pitchFamily="2" charset="-122"/>
                <a:ea typeface="华文新魏" pitchFamily="2" charset="-122"/>
              </a:rPr>
              <a:t>带权路径长度 </a:t>
            </a:r>
            <a:r>
              <a:rPr kumimoji="1" lang="zh-CN" altLang="en-GB" sz="4800" b="1">
                <a:latin typeface="华文新魏" pitchFamily="2" charset="-122"/>
                <a:ea typeface="华文新魏" pitchFamily="2" charset="-122"/>
              </a:rPr>
              <a:t>(</a:t>
            </a:r>
            <a:r>
              <a:rPr kumimoji="1" lang="en-GB" altLang="zh-CN" sz="4800" b="1">
                <a:latin typeface="华文新魏" pitchFamily="2" charset="-122"/>
                <a:ea typeface="华文新魏" pitchFamily="2" charset="-122"/>
              </a:rPr>
              <a:t>Weighted Path Length, WPL)</a:t>
            </a:r>
            <a:endParaRPr lang="zh-CN" altLang="en-US"/>
          </a:p>
        </p:txBody>
      </p:sp>
      <p:sp>
        <p:nvSpPr>
          <p:cNvPr id="124930"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068DE543-CF5E-442A-BAEC-E91F64E5D171}" type="slidenum">
              <a:rPr lang="en-US" altLang="zh-CN" sz="1800" smtClean="0">
                <a:latin typeface="华文新魏" pitchFamily="2" charset="-122"/>
                <a:ea typeface="华文新魏" pitchFamily="2" charset="-122"/>
              </a:rPr>
              <a:pPr algn="l"/>
              <a:t>113</a:t>
            </a:fld>
            <a:endParaRPr lang="en-US" altLang="zh-CN" sz="1800" smtClean="0">
              <a:latin typeface="华文新魏" pitchFamily="2" charset="-122"/>
              <a:ea typeface="华文新魏" pitchFamily="2" charset="-122"/>
            </a:endParaRPr>
          </a:p>
        </p:txBody>
      </p:sp>
      <p:graphicFrame>
        <p:nvGraphicFramePr>
          <p:cNvPr id="124932" name="Object 86"/>
          <p:cNvGraphicFramePr>
            <a:graphicFrameLocks noChangeAspect="1"/>
          </p:cNvGraphicFramePr>
          <p:nvPr/>
        </p:nvGraphicFramePr>
        <p:xfrm>
          <a:off x="6035948" y="1440198"/>
          <a:ext cx="383067" cy="511293"/>
        </p:xfrm>
        <a:graphic>
          <a:graphicData uri="http://schemas.openxmlformats.org/presentationml/2006/ole">
            <mc:AlternateContent xmlns:mc="http://schemas.openxmlformats.org/markup-compatibility/2006">
              <mc:Choice xmlns:v="urn:schemas-microsoft-com:vml" Requires="v">
                <p:oleObj spid="_x0000_s18478"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948" y="1440198"/>
                        <a:ext cx="383067" cy="51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3" name="Object 87"/>
          <p:cNvGraphicFramePr>
            <a:graphicFrameLocks noChangeAspect="1"/>
          </p:cNvGraphicFramePr>
          <p:nvPr/>
        </p:nvGraphicFramePr>
        <p:xfrm>
          <a:off x="3119561" y="3321821"/>
          <a:ext cx="3648658" cy="1116271"/>
        </p:xfrm>
        <a:graphic>
          <a:graphicData uri="http://schemas.openxmlformats.org/presentationml/2006/ole">
            <mc:AlternateContent xmlns:mc="http://schemas.openxmlformats.org/markup-compatibility/2006">
              <mc:Choice xmlns:v="urn:schemas-microsoft-com:vml" Requires="v">
                <p:oleObj spid="_x0000_s18479" name="公式" r:id="rId5" imgW="1054100" imgH="431800" progId="Equation.3">
                  <p:embed/>
                </p:oleObj>
              </mc:Choice>
              <mc:Fallback>
                <p:oleObj name="公式" r:id="rId5" imgW="1054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561" y="3321821"/>
                        <a:ext cx="3648658" cy="111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4" name="Object 88"/>
          <p:cNvGraphicFramePr>
            <a:graphicFrameLocks noChangeAspect="1"/>
          </p:cNvGraphicFramePr>
          <p:nvPr/>
        </p:nvGraphicFramePr>
        <p:xfrm>
          <a:off x="3580934" y="1487834"/>
          <a:ext cx="425396" cy="530348"/>
        </p:xfrm>
        <a:graphic>
          <a:graphicData uri="http://schemas.openxmlformats.org/presentationml/2006/ole">
            <mc:AlternateContent xmlns:mc="http://schemas.openxmlformats.org/markup-compatibility/2006">
              <mc:Choice xmlns:v="urn:schemas-microsoft-com:vml" Requires="v">
                <p:oleObj spid="_x0000_s18480" name="公式" r:id="rId7" imgW="114151" imgH="215619" progId="Equation.3">
                  <p:embed/>
                </p:oleObj>
              </mc:Choice>
              <mc:Fallback>
                <p:oleObj name="公式" r:id="rId7"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934" y="1487834"/>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5" name="Object 89"/>
          <p:cNvGraphicFramePr>
            <a:graphicFrameLocks noChangeAspect="1"/>
          </p:cNvGraphicFramePr>
          <p:nvPr/>
        </p:nvGraphicFramePr>
        <p:xfrm>
          <a:off x="3682521" y="1411616"/>
          <a:ext cx="425396" cy="530348"/>
        </p:xfrm>
        <a:graphic>
          <a:graphicData uri="http://schemas.openxmlformats.org/presentationml/2006/ole">
            <mc:AlternateContent xmlns:mc="http://schemas.openxmlformats.org/markup-compatibility/2006">
              <mc:Choice xmlns:v="urn:schemas-microsoft-com:vml" Requires="v">
                <p:oleObj spid="_x0000_s18481" name="公式" r:id="rId8" imgW="114151" imgH="215619" progId="Equation.3">
                  <p:embed/>
                </p:oleObj>
              </mc:Choice>
              <mc:Fallback>
                <p:oleObj name="公式" r:id="rId8"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521" y="1411616"/>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5001651"/>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具有不同带权路径长度的扩充</a:t>
            </a:r>
            <a:r>
              <a:rPr lang="zh-CN" altLang="en-US" smtClean="0"/>
              <a:t>二叉树</a:t>
            </a:r>
            <a:endParaRPr lang="zh-CN" altLang="en-US"/>
          </a:p>
        </p:txBody>
      </p:sp>
      <p:sp>
        <p:nvSpPr>
          <p:cNvPr id="125954" name="灯片编号占位符 2"/>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D53A15B7-63CB-4800-BE2B-CB0F4C577517}" type="slidenum">
              <a:rPr lang="en-US" altLang="zh-CN" sz="1800" smtClean="0">
                <a:latin typeface="华文新魏" pitchFamily="2" charset="-122"/>
                <a:ea typeface="华文新魏" pitchFamily="2" charset="-122"/>
              </a:rPr>
              <a:pPr algn="l"/>
              <a:t>114</a:t>
            </a:fld>
            <a:endParaRPr lang="en-US" altLang="zh-CN" sz="1800" smtClean="0">
              <a:latin typeface="华文新魏" pitchFamily="2" charset="-122"/>
              <a:ea typeface="华文新魏" pitchFamily="2" charset="-122"/>
            </a:endParaRPr>
          </a:p>
        </p:txBody>
      </p:sp>
      <p:sp>
        <p:nvSpPr>
          <p:cNvPr id="125955" name="Line 2"/>
          <p:cNvSpPr>
            <a:spLocks noChangeShapeType="1"/>
          </p:cNvSpPr>
          <p:nvPr/>
        </p:nvSpPr>
        <p:spPr bwMode="auto">
          <a:xfrm flipH="1">
            <a:off x="8431702" y="1733951"/>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6" name="Line 3"/>
          <p:cNvSpPr>
            <a:spLocks noChangeShapeType="1"/>
          </p:cNvSpPr>
          <p:nvPr/>
        </p:nvSpPr>
        <p:spPr bwMode="auto">
          <a:xfrm flipH="1">
            <a:off x="9142810" y="2343693"/>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7" name="Line 4"/>
          <p:cNvSpPr>
            <a:spLocks noChangeShapeType="1"/>
          </p:cNvSpPr>
          <p:nvPr/>
        </p:nvSpPr>
        <p:spPr bwMode="auto">
          <a:xfrm flipH="1">
            <a:off x="9752330" y="2953434"/>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8" name="Line 5"/>
          <p:cNvSpPr>
            <a:spLocks noChangeShapeType="1"/>
          </p:cNvSpPr>
          <p:nvPr/>
        </p:nvSpPr>
        <p:spPr bwMode="auto">
          <a:xfrm>
            <a:off x="2641256" y="1886387"/>
            <a:ext cx="1219041" cy="1219482"/>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9" name="Line 6"/>
          <p:cNvSpPr>
            <a:spLocks noChangeShapeType="1"/>
          </p:cNvSpPr>
          <p:nvPr/>
        </p:nvSpPr>
        <p:spPr bwMode="auto">
          <a:xfrm flipH="1">
            <a:off x="3047603" y="2648563"/>
            <a:ext cx="203174" cy="3810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0" name="Line 7"/>
          <p:cNvSpPr>
            <a:spLocks noChangeShapeType="1"/>
          </p:cNvSpPr>
          <p:nvPr/>
        </p:nvSpPr>
        <p:spPr bwMode="auto">
          <a:xfrm>
            <a:off x="2031735" y="2572345"/>
            <a:ext cx="203174" cy="533524"/>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1" name="Line 8"/>
          <p:cNvSpPr>
            <a:spLocks noChangeShapeType="1"/>
          </p:cNvSpPr>
          <p:nvPr/>
        </p:nvSpPr>
        <p:spPr bwMode="auto">
          <a:xfrm flipH="1">
            <a:off x="1320628" y="2038822"/>
            <a:ext cx="1117455" cy="114326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3" name="Rectangle 10"/>
          <p:cNvSpPr>
            <a:spLocks noChangeArrowheads="1"/>
          </p:cNvSpPr>
          <p:nvPr/>
        </p:nvSpPr>
        <p:spPr bwMode="auto">
          <a:xfrm>
            <a:off x="706845" y="3933850"/>
            <a:ext cx="11483568"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kumimoji="1" lang="en-US" altLang="zh-CN" sz="3000" b="1" dirty="0">
                <a:solidFill>
                  <a:schemeClr val="tx2"/>
                </a:solidFill>
                <a:latin typeface="Times New Roman" pitchFamily="18" charset="0"/>
                <a:ea typeface="仿宋_GB2312" pitchFamily="49" charset="-122"/>
              </a:rPr>
              <a:t>WPL = 2*2+       </a:t>
            </a:r>
            <a:r>
              <a:rPr kumimoji="1" lang="en-US" altLang="zh-CN" sz="3000" b="1" dirty="0" smtClean="0">
                <a:solidFill>
                  <a:schemeClr val="tx2"/>
                </a:solidFill>
                <a:latin typeface="Times New Roman" pitchFamily="18" charset="0"/>
                <a:ea typeface="仿宋_GB2312" pitchFamily="49" charset="-122"/>
              </a:rPr>
              <a:t>		WPL </a:t>
            </a:r>
            <a:r>
              <a:rPr kumimoji="1" lang="en-US" altLang="zh-CN" sz="3000" b="1" dirty="0">
                <a:solidFill>
                  <a:schemeClr val="tx2"/>
                </a:solidFill>
                <a:latin typeface="Times New Roman" pitchFamily="18" charset="0"/>
                <a:ea typeface="仿宋_GB2312" pitchFamily="49" charset="-122"/>
              </a:rPr>
              <a:t>= 2*1+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dirty="0">
                <a:solidFill>
                  <a:schemeClr val="tx2"/>
                </a:solidFill>
                <a:latin typeface="Times New Roman" pitchFamily="18" charset="0"/>
                <a:ea typeface="仿宋_GB2312" pitchFamily="49" charset="-122"/>
              </a:rPr>
              <a:t>WPL = 7*1+</a:t>
            </a:r>
          </a:p>
          <a:p>
            <a:pPr eaLnBrk="1" hangingPunct="1"/>
            <a:r>
              <a:rPr kumimoji="1" lang="en-US" altLang="zh-CN" sz="3000" b="1" dirty="0">
                <a:solidFill>
                  <a:schemeClr val="tx2"/>
                </a:solidFill>
                <a:latin typeface="Times New Roman" pitchFamily="18" charset="0"/>
                <a:ea typeface="仿宋_GB2312" pitchFamily="49" charset="-122"/>
              </a:rPr>
              <a:t>     4*2+5*2+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              </a:t>
            </a:r>
            <a:r>
              <a:rPr kumimoji="1" lang="en-US" altLang="zh-CN" sz="3000" b="1" dirty="0">
                <a:solidFill>
                  <a:schemeClr val="tx2"/>
                </a:solidFill>
                <a:latin typeface="Times New Roman" pitchFamily="18" charset="0"/>
                <a:ea typeface="仿宋_GB2312" pitchFamily="49" charset="-122"/>
              </a:rPr>
              <a:t>4*2+5*3+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5*2+2*3</a:t>
            </a:r>
            <a:r>
              <a:rPr kumimoji="1" lang="en-US" altLang="zh-CN" sz="3000" b="1" dirty="0">
                <a:solidFill>
                  <a:schemeClr val="tx2"/>
                </a:solidFill>
                <a:latin typeface="Times New Roman" pitchFamily="18" charset="0"/>
                <a:ea typeface="仿宋_GB2312" pitchFamily="49" charset="-122"/>
              </a:rPr>
              <a:t>+</a:t>
            </a:r>
          </a:p>
          <a:p>
            <a:pPr eaLnBrk="1" hangingPunct="1"/>
            <a:r>
              <a:rPr kumimoji="1" lang="en-US" altLang="zh-CN" sz="3000" b="1" dirty="0">
                <a:solidFill>
                  <a:schemeClr val="tx2"/>
                </a:solidFill>
                <a:latin typeface="Times New Roman" pitchFamily="18" charset="0"/>
                <a:ea typeface="仿宋_GB2312" pitchFamily="49" charset="-122"/>
              </a:rPr>
              <a:t>     7*2 = 36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              7*3 </a:t>
            </a:r>
            <a:r>
              <a:rPr kumimoji="1" lang="en-US" altLang="zh-CN" sz="3000" b="1" dirty="0">
                <a:solidFill>
                  <a:schemeClr val="tx2"/>
                </a:solidFill>
                <a:latin typeface="Times New Roman" pitchFamily="18" charset="0"/>
                <a:ea typeface="仿宋_GB2312" pitchFamily="49" charset="-122"/>
              </a:rPr>
              <a:t>= 46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dirty="0">
                <a:solidFill>
                  <a:schemeClr val="tx2"/>
                </a:solidFill>
                <a:latin typeface="Times New Roman" pitchFamily="18" charset="0"/>
                <a:ea typeface="仿宋_GB2312" pitchFamily="49" charset="-122"/>
              </a:rPr>
              <a:t>4*3 = 35  </a:t>
            </a:r>
          </a:p>
          <a:p>
            <a:pPr eaLnBrk="1" hangingPunct="1"/>
            <a:endParaRPr kumimoji="1" lang="en-US" altLang="zh-CN" b="1" dirty="0">
              <a:solidFill>
                <a:schemeClr val="tx2"/>
              </a:solidFill>
              <a:latin typeface="仿宋_GB2312" pitchFamily="49" charset="-122"/>
              <a:ea typeface="仿宋_GB2312" pitchFamily="49" charset="-122"/>
            </a:endParaRPr>
          </a:p>
          <a:p>
            <a:pPr eaLnBrk="1" hangingPunct="1"/>
            <a:r>
              <a:rPr kumimoji="1" lang="en-US" altLang="zh-CN" sz="3200" b="1">
                <a:latin typeface="仿宋_GB2312" pitchFamily="49" charset="-122"/>
                <a:ea typeface="仿宋_GB2312" pitchFamily="49" charset="-122"/>
              </a:rPr>
              <a:t>                  </a:t>
            </a:r>
            <a:r>
              <a:rPr kumimoji="1" lang="en-US" altLang="zh-CN" sz="3200" b="1" smtClean="0">
                <a:latin typeface="仿宋_GB2312" pitchFamily="49" charset="-122"/>
                <a:ea typeface="仿宋_GB2312" pitchFamily="49" charset="-122"/>
              </a:rPr>
              <a:t>               </a:t>
            </a:r>
            <a:r>
              <a:rPr kumimoji="1" lang="zh-CN" altLang="en-US" sz="3200" b="1" smtClean="0">
                <a:latin typeface="仿宋_GB2312" pitchFamily="49" charset="-122"/>
                <a:ea typeface="仿宋_GB2312" pitchFamily="49" charset="-122"/>
              </a:rPr>
              <a:t>带</a:t>
            </a:r>
            <a:r>
              <a:rPr kumimoji="1" lang="zh-CN" altLang="en-US" sz="3200" b="1" dirty="0">
                <a:latin typeface="仿宋_GB2312" pitchFamily="49" charset="-122"/>
                <a:ea typeface="仿宋_GB2312" pitchFamily="49" charset="-122"/>
              </a:rPr>
              <a:t>权路径长度最小</a:t>
            </a:r>
            <a:endParaRPr kumimoji="1" lang="zh-CN" altLang="en-US" sz="2400" dirty="0">
              <a:latin typeface="仿宋_GB2312" pitchFamily="49" charset="-122"/>
              <a:ea typeface="仿宋_GB2312" pitchFamily="49" charset="-122"/>
            </a:endParaRPr>
          </a:p>
        </p:txBody>
      </p:sp>
      <p:sp>
        <p:nvSpPr>
          <p:cNvPr id="125964" name="Oval 11"/>
          <p:cNvSpPr>
            <a:spLocks noChangeArrowheads="1"/>
          </p:cNvSpPr>
          <p:nvPr/>
        </p:nvSpPr>
        <p:spPr bwMode="auto">
          <a:xfrm>
            <a:off x="2336496" y="173395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5" name="Oval 12"/>
          <p:cNvSpPr>
            <a:spLocks noChangeArrowheads="1"/>
          </p:cNvSpPr>
          <p:nvPr/>
        </p:nvSpPr>
        <p:spPr bwMode="auto">
          <a:xfrm>
            <a:off x="1117454"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6" name="Oval 13"/>
          <p:cNvSpPr>
            <a:spLocks noChangeArrowheads="1"/>
          </p:cNvSpPr>
          <p:nvPr/>
        </p:nvSpPr>
        <p:spPr bwMode="auto">
          <a:xfrm>
            <a:off x="1930149"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7" name="Oval 14"/>
          <p:cNvSpPr>
            <a:spLocks noChangeArrowheads="1"/>
          </p:cNvSpPr>
          <p:nvPr/>
        </p:nvSpPr>
        <p:spPr bwMode="auto">
          <a:xfrm>
            <a:off x="2742843"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8" name="Oval 15"/>
          <p:cNvSpPr>
            <a:spLocks noChangeArrowheads="1"/>
          </p:cNvSpPr>
          <p:nvPr/>
        </p:nvSpPr>
        <p:spPr bwMode="auto">
          <a:xfrm>
            <a:off x="3555537"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9" name="Oval 16"/>
          <p:cNvSpPr>
            <a:spLocks noChangeArrowheads="1"/>
          </p:cNvSpPr>
          <p:nvPr/>
        </p:nvSpPr>
        <p:spPr bwMode="auto">
          <a:xfrm>
            <a:off x="1726975" y="234369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0" name="Oval 17"/>
          <p:cNvSpPr>
            <a:spLocks noChangeArrowheads="1"/>
          </p:cNvSpPr>
          <p:nvPr/>
        </p:nvSpPr>
        <p:spPr bwMode="auto">
          <a:xfrm>
            <a:off x="3047603" y="234369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1" name="Line 18"/>
          <p:cNvSpPr>
            <a:spLocks noChangeShapeType="1"/>
          </p:cNvSpPr>
          <p:nvPr/>
        </p:nvSpPr>
        <p:spPr bwMode="auto">
          <a:xfrm>
            <a:off x="9142810" y="1581516"/>
            <a:ext cx="1726975" cy="1829223"/>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2" name="Oval 19"/>
          <p:cNvSpPr>
            <a:spLocks noChangeArrowheads="1"/>
          </p:cNvSpPr>
          <p:nvPr/>
        </p:nvSpPr>
        <p:spPr bwMode="auto">
          <a:xfrm>
            <a:off x="8838049" y="1429081"/>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3" name="Oval 20"/>
          <p:cNvSpPr>
            <a:spLocks noChangeArrowheads="1"/>
          </p:cNvSpPr>
          <p:nvPr/>
        </p:nvSpPr>
        <p:spPr bwMode="auto">
          <a:xfrm>
            <a:off x="10057091" y="264856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4" name="Oval 21"/>
          <p:cNvSpPr>
            <a:spLocks noChangeArrowheads="1"/>
          </p:cNvSpPr>
          <p:nvPr/>
        </p:nvSpPr>
        <p:spPr bwMode="auto">
          <a:xfrm>
            <a:off x="9447570" y="203882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5" name="Oval 22"/>
          <p:cNvSpPr>
            <a:spLocks noChangeArrowheads="1"/>
          </p:cNvSpPr>
          <p:nvPr/>
        </p:nvSpPr>
        <p:spPr bwMode="auto">
          <a:xfrm>
            <a:off x="10675077" y="333611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6" name="Oval 23"/>
          <p:cNvSpPr>
            <a:spLocks noChangeArrowheads="1"/>
          </p:cNvSpPr>
          <p:nvPr/>
        </p:nvSpPr>
        <p:spPr bwMode="auto">
          <a:xfrm>
            <a:off x="8228529" y="2067404"/>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7" name="Oval 24"/>
          <p:cNvSpPr>
            <a:spLocks noChangeArrowheads="1"/>
          </p:cNvSpPr>
          <p:nvPr/>
        </p:nvSpPr>
        <p:spPr bwMode="auto">
          <a:xfrm>
            <a:off x="9409475" y="330594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8" name="Oval 25"/>
          <p:cNvSpPr>
            <a:spLocks noChangeArrowheads="1"/>
          </p:cNvSpPr>
          <p:nvPr/>
        </p:nvSpPr>
        <p:spPr bwMode="auto">
          <a:xfrm>
            <a:off x="8838049" y="264856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9" name="Line 26"/>
          <p:cNvSpPr>
            <a:spLocks noChangeShapeType="1"/>
          </p:cNvSpPr>
          <p:nvPr/>
        </p:nvSpPr>
        <p:spPr bwMode="auto">
          <a:xfrm flipH="1">
            <a:off x="5180925" y="1733951"/>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0" name="Line 27"/>
          <p:cNvSpPr>
            <a:spLocks noChangeShapeType="1"/>
          </p:cNvSpPr>
          <p:nvPr/>
        </p:nvSpPr>
        <p:spPr bwMode="auto">
          <a:xfrm flipH="1">
            <a:off x="5892033" y="2343693"/>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1" name="Line 28"/>
          <p:cNvSpPr>
            <a:spLocks noChangeShapeType="1"/>
          </p:cNvSpPr>
          <p:nvPr/>
        </p:nvSpPr>
        <p:spPr bwMode="auto">
          <a:xfrm flipH="1">
            <a:off x="6501554" y="2953434"/>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2" name="Line 29"/>
          <p:cNvSpPr>
            <a:spLocks noChangeShapeType="1"/>
          </p:cNvSpPr>
          <p:nvPr/>
        </p:nvSpPr>
        <p:spPr bwMode="auto">
          <a:xfrm>
            <a:off x="5892033" y="1581516"/>
            <a:ext cx="1726975" cy="1829223"/>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3" name="Oval 30"/>
          <p:cNvSpPr>
            <a:spLocks noChangeArrowheads="1"/>
          </p:cNvSpPr>
          <p:nvPr/>
        </p:nvSpPr>
        <p:spPr bwMode="auto">
          <a:xfrm>
            <a:off x="5587273" y="1429081"/>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4" name="Oval 31"/>
          <p:cNvSpPr>
            <a:spLocks noChangeArrowheads="1"/>
          </p:cNvSpPr>
          <p:nvPr/>
        </p:nvSpPr>
        <p:spPr bwMode="auto">
          <a:xfrm>
            <a:off x="6806314" y="264856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5" name="Oval 32"/>
          <p:cNvSpPr>
            <a:spLocks noChangeArrowheads="1"/>
          </p:cNvSpPr>
          <p:nvPr/>
        </p:nvSpPr>
        <p:spPr bwMode="auto">
          <a:xfrm>
            <a:off x="6196793" y="203882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6" name="Oval 33"/>
          <p:cNvSpPr>
            <a:spLocks noChangeArrowheads="1"/>
          </p:cNvSpPr>
          <p:nvPr/>
        </p:nvSpPr>
        <p:spPr bwMode="auto">
          <a:xfrm>
            <a:off x="7314248" y="327418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7" name="Oval 34"/>
          <p:cNvSpPr>
            <a:spLocks noChangeArrowheads="1"/>
          </p:cNvSpPr>
          <p:nvPr/>
        </p:nvSpPr>
        <p:spPr bwMode="auto">
          <a:xfrm>
            <a:off x="4977752" y="2078519"/>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8" name="Oval 35"/>
          <p:cNvSpPr>
            <a:spLocks noChangeArrowheads="1"/>
          </p:cNvSpPr>
          <p:nvPr/>
        </p:nvSpPr>
        <p:spPr bwMode="auto">
          <a:xfrm>
            <a:off x="6196793" y="327418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9" name="Oval 36"/>
          <p:cNvSpPr>
            <a:spLocks noChangeArrowheads="1"/>
          </p:cNvSpPr>
          <p:nvPr/>
        </p:nvSpPr>
        <p:spPr bwMode="auto">
          <a:xfrm>
            <a:off x="5587273" y="268826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90" name="Text Box 37"/>
          <p:cNvSpPr txBox="1">
            <a:spLocks noChangeArrowheads="1"/>
          </p:cNvSpPr>
          <p:nvPr/>
        </p:nvSpPr>
        <p:spPr bwMode="auto">
          <a:xfrm>
            <a:off x="1176646"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25991" name="Text Box 38"/>
          <p:cNvSpPr txBox="1">
            <a:spLocks noChangeArrowheads="1"/>
          </p:cNvSpPr>
          <p:nvPr/>
        </p:nvSpPr>
        <p:spPr bwMode="auto">
          <a:xfrm>
            <a:off x="5062340" y="2022477"/>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25992" name="Text Box 39"/>
          <p:cNvSpPr txBox="1">
            <a:spLocks noChangeArrowheads="1"/>
          </p:cNvSpPr>
          <p:nvPr/>
        </p:nvSpPr>
        <p:spPr bwMode="auto">
          <a:xfrm>
            <a:off x="9489830" y="3227669"/>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25993" name="Text Box 40"/>
          <p:cNvSpPr txBox="1">
            <a:spLocks noChangeArrowheads="1"/>
          </p:cNvSpPr>
          <p:nvPr/>
        </p:nvSpPr>
        <p:spPr bwMode="auto">
          <a:xfrm>
            <a:off x="2014737"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25994" name="Text Box 41"/>
          <p:cNvSpPr txBox="1">
            <a:spLocks noChangeArrowheads="1"/>
          </p:cNvSpPr>
          <p:nvPr/>
        </p:nvSpPr>
        <p:spPr bwMode="auto">
          <a:xfrm>
            <a:off x="5671860" y="263539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25995" name="Text Box 42"/>
          <p:cNvSpPr txBox="1">
            <a:spLocks noChangeArrowheads="1"/>
          </p:cNvSpPr>
          <p:nvPr/>
        </p:nvSpPr>
        <p:spPr bwMode="auto">
          <a:xfrm>
            <a:off x="10759665" y="328483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25996" name="Text Box 43"/>
          <p:cNvSpPr txBox="1">
            <a:spLocks noChangeArrowheads="1"/>
          </p:cNvSpPr>
          <p:nvPr/>
        </p:nvSpPr>
        <p:spPr bwMode="auto">
          <a:xfrm>
            <a:off x="2827431"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125997" name="Text Box 44"/>
          <p:cNvSpPr txBox="1">
            <a:spLocks noChangeArrowheads="1"/>
          </p:cNvSpPr>
          <p:nvPr/>
        </p:nvSpPr>
        <p:spPr bwMode="auto">
          <a:xfrm>
            <a:off x="6249636" y="321179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125998" name="Text Box 45"/>
          <p:cNvSpPr txBox="1">
            <a:spLocks noChangeArrowheads="1"/>
          </p:cNvSpPr>
          <p:nvPr/>
        </p:nvSpPr>
        <p:spPr bwMode="auto">
          <a:xfrm>
            <a:off x="8897241" y="258458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125999" name="Text Box 46"/>
          <p:cNvSpPr txBox="1">
            <a:spLocks noChangeArrowheads="1"/>
          </p:cNvSpPr>
          <p:nvPr/>
        </p:nvSpPr>
        <p:spPr bwMode="auto">
          <a:xfrm>
            <a:off x="7398836" y="321179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
        <p:nvSpPr>
          <p:cNvPr id="126000" name="Text Box 47"/>
          <p:cNvSpPr txBox="1">
            <a:spLocks noChangeArrowheads="1"/>
          </p:cNvSpPr>
          <p:nvPr/>
        </p:nvSpPr>
        <p:spPr bwMode="auto">
          <a:xfrm>
            <a:off x="8313117" y="1974841"/>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
        <p:nvSpPr>
          <p:cNvPr id="126001" name="Text Box 48"/>
          <p:cNvSpPr txBox="1">
            <a:spLocks noChangeArrowheads="1"/>
          </p:cNvSpPr>
          <p:nvPr/>
        </p:nvSpPr>
        <p:spPr bwMode="auto">
          <a:xfrm>
            <a:off x="3640125"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
        <p:nvSpPr>
          <p:cNvPr id="126002" name="Line 49"/>
          <p:cNvSpPr>
            <a:spLocks noChangeShapeType="1"/>
          </p:cNvSpPr>
          <p:nvPr/>
        </p:nvSpPr>
        <p:spPr bwMode="auto">
          <a:xfrm flipV="1">
            <a:off x="9864835" y="5341588"/>
            <a:ext cx="1009518" cy="396967"/>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440656893"/>
      </p:ext>
    </p:extLst>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3"/>
          <p:cNvSpPr>
            <a:spLocks noGrp="1" noChangeArrowheads="1"/>
          </p:cNvSpPr>
          <p:nvPr>
            <p:ph type="body" sz="quarter" idx="10"/>
          </p:nvPr>
        </p:nvSpPr>
        <p:spPr/>
        <p:txBody>
          <a:bodyPr/>
          <a:lstStyle/>
          <a:p>
            <a:pPr>
              <a:lnSpc>
                <a:spcPct val="105000"/>
              </a:lnSpc>
              <a:spcBef>
                <a:spcPct val="15000"/>
              </a:spcBef>
              <a:buClr>
                <a:srgbClr val="800080"/>
              </a:buClr>
              <a:buSzPct val="50000"/>
            </a:pPr>
            <a:r>
              <a:rPr lang="zh-CN" altLang="en-US" sz="2800" dirty="0"/>
              <a:t>带权路径长度达到最小的扩充二叉树即为</a:t>
            </a:r>
            <a:r>
              <a:rPr lang="en-US" altLang="zh-CN" sz="2800" dirty="0"/>
              <a:t>Huffman</a:t>
            </a:r>
            <a:r>
              <a:rPr lang="zh-CN" altLang="en-US" sz="2800" dirty="0"/>
              <a:t>树。</a:t>
            </a:r>
          </a:p>
          <a:p>
            <a:pPr>
              <a:lnSpc>
                <a:spcPct val="105000"/>
              </a:lnSpc>
              <a:spcBef>
                <a:spcPct val="15000"/>
              </a:spcBef>
              <a:buClr>
                <a:srgbClr val="800080"/>
              </a:buClr>
              <a:buSzPct val="50000"/>
            </a:pPr>
            <a:r>
              <a:rPr lang="zh-CN" altLang="en-US" sz="2800"/>
              <a:t>特点：</a:t>
            </a:r>
            <a:endParaRPr lang="en-US" altLang="zh-CN" sz="2800"/>
          </a:p>
          <a:p>
            <a:r>
              <a:rPr lang="zh-CN" altLang="en-US" sz="2800" smtClean="0"/>
              <a:t>（</a:t>
            </a:r>
            <a:r>
              <a:rPr lang="en-US" altLang="zh-CN" sz="2800" smtClean="0"/>
              <a:t>1</a:t>
            </a:r>
            <a:r>
              <a:rPr lang="zh-CN" altLang="en-US" sz="2800" smtClean="0"/>
              <a:t>）</a:t>
            </a:r>
            <a:r>
              <a:rPr lang="zh-CN" altLang="en-US" sz="2800"/>
              <a:t>扩充二叉树中没有度为</a:t>
            </a:r>
            <a:r>
              <a:rPr lang="en-US" altLang="zh-CN" sz="2800"/>
              <a:t>1</a:t>
            </a:r>
            <a:r>
              <a:rPr lang="zh-CN" altLang="en-US" sz="2800"/>
              <a:t>的结点</a:t>
            </a:r>
          </a:p>
          <a:p>
            <a:r>
              <a:rPr lang="zh-CN" altLang="en-US" sz="2800" smtClean="0"/>
              <a:t>（</a:t>
            </a:r>
            <a:r>
              <a:rPr lang="en-US" altLang="zh-CN" sz="2800" smtClean="0"/>
              <a:t>2</a:t>
            </a:r>
            <a:r>
              <a:rPr lang="zh-CN" altLang="en-US" sz="2800" smtClean="0"/>
              <a:t>）</a:t>
            </a:r>
            <a:r>
              <a:rPr lang="zh-CN" altLang="en-US" sz="2800"/>
              <a:t>从下向上构造</a:t>
            </a:r>
          </a:p>
          <a:p>
            <a:pPr marL="0" indent="0">
              <a:buNone/>
            </a:pPr>
            <a:r>
              <a:rPr lang="en-US" altLang="zh-CN" sz="2800"/>
              <a:t>	</a:t>
            </a:r>
            <a:r>
              <a:rPr lang="zh-CN" altLang="en-US" sz="2800"/>
              <a:t>已知叶子结点的权值，因此需要从叶子向上构造，最后得到的是根结点。</a:t>
            </a:r>
          </a:p>
          <a:p>
            <a:pPr>
              <a:lnSpc>
                <a:spcPct val="105000"/>
              </a:lnSpc>
              <a:spcBef>
                <a:spcPct val="15000"/>
              </a:spcBef>
              <a:buClr>
                <a:srgbClr val="800080"/>
              </a:buClr>
              <a:buSzPct val="50000"/>
            </a:pPr>
            <a:r>
              <a:rPr lang="zh-CN" altLang="en-US" sz="2800" smtClean="0"/>
              <a:t>（</a:t>
            </a:r>
            <a:r>
              <a:rPr lang="en-US" altLang="zh-CN" sz="2800" smtClean="0"/>
              <a:t>3</a:t>
            </a:r>
            <a:r>
              <a:rPr lang="zh-CN" altLang="en-US" sz="2800" smtClean="0"/>
              <a:t>）</a:t>
            </a:r>
            <a:r>
              <a:rPr lang="zh-CN" altLang="en-US" sz="2800"/>
              <a:t>在</a:t>
            </a:r>
            <a:r>
              <a:rPr lang="en-US" altLang="zh-CN" sz="2800" dirty="0"/>
              <a:t>Huffman</a:t>
            </a:r>
            <a:r>
              <a:rPr lang="zh-CN" altLang="en-US" sz="2800" dirty="0"/>
              <a:t>树中，权值大的结点离根</a:t>
            </a:r>
            <a:r>
              <a:rPr lang="zh-CN" altLang="en-US" sz="2800"/>
              <a:t>最近。</a:t>
            </a:r>
            <a:endParaRPr lang="en-US" altLang="zh-CN" sz="2800"/>
          </a:p>
          <a:p>
            <a:pPr eaLnBrk="1" hangingPunct="1">
              <a:lnSpc>
                <a:spcPct val="105000"/>
              </a:lnSpc>
              <a:spcBef>
                <a:spcPct val="15000"/>
              </a:spcBef>
              <a:buClr>
                <a:srgbClr val="800080"/>
              </a:buClr>
              <a:buSzPct val="50000"/>
            </a:pPr>
            <a:endParaRPr lang="zh-CN" altLang="en-US" sz="3000" b="1" dirty="0" smtClean="0">
              <a:latin typeface="Times New Roman" pitchFamily="18" charset="0"/>
              <a:ea typeface="仿宋_GB2312" pitchFamily="49" charset="-122"/>
            </a:endParaRPr>
          </a:p>
        </p:txBody>
      </p:sp>
      <p:sp>
        <p:nvSpPr>
          <p:cNvPr id="126979" name="Rectangle 2"/>
          <p:cNvSpPr>
            <a:spLocks noGrp="1" noChangeArrowheads="1"/>
          </p:cNvSpPr>
          <p:nvPr>
            <p:ph type="title"/>
          </p:nvPr>
        </p:nvSpPr>
        <p:spPr/>
        <p:txBody>
          <a:bodyPr>
            <a:normAutofit fontScale="90000"/>
          </a:bodyPr>
          <a:lstStyle/>
          <a:p>
            <a:pPr eaLnBrk="1" hangingPunct="1"/>
            <a:r>
              <a:rPr lang="zh-CN" altLang="en-US" sz="4000" b="1" smtClean="0">
                <a:latin typeface="华文新魏" pitchFamily="2" charset="-122"/>
                <a:ea typeface="华文新魏" pitchFamily="2" charset="-122"/>
              </a:rPr>
              <a:t>哈夫曼树（</a:t>
            </a:r>
            <a:r>
              <a:rPr lang="en-US" altLang="zh-CN" sz="4000" b="1" smtClean="0">
                <a:latin typeface="华文新魏" pitchFamily="2" charset="-122"/>
                <a:ea typeface="华文新魏" pitchFamily="2" charset="-122"/>
              </a:rPr>
              <a:t>Huffman</a:t>
            </a:r>
            <a:r>
              <a:rPr lang="zh-CN" altLang="en-US" sz="4000" b="1" smtClean="0">
                <a:latin typeface="华文新魏" pitchFamily="2" charset="-122"/>
                <a:ea typeface="华文新魏" pitchFamily="2" charset="-122"/>
              </a:rPr>
              <a:t>树）</a:t>
            </a:r>
          </a:p>
        </p:txBody>
      </p:sp>
      <p:sp>
        <p:nvSpPr>
          <p:cNvPr id="126978"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BC769585-8CA8-4FCB-8683-BFECE7544167}" type="slidenum">
              <a:rPr lang="en-US" altLang="zh-CN" sz="1800" smtClean="0">
                <a:latin typeface="华文新魏" pitchFamily="2" charset="-122"/>
                <a:ea typeface="华文新魏" pitchFamily="2" charset="-122"/>
              </a:rPr>
              <a:pPr algn="l"/>
              <a:t>115</a:t>
            </a:fld>
            <a:endParaRPr lang="en-US" altLang="zh-CN" sz="1800" smtClean="0">
              <a:latin typeface="华文新魏" pitchFamily="2" charset="-122"/>
              <a:ea typeface="华文新魏" pitchFamily="2" charset="-122"/>
            </a:endParaRPr>
          </a:p>
        </p:txBody>
      </p:sp>
      <p:sp>
        <p:nvSpPr>
          <p:cNvPr id="6" name="Line 2"/>
          <p:cNvSpPr>
            <a:spLocks noChangeShapeType="1"/>
          </p:cNvSpPr>
          <p:nvPr/>
        </p:nvSpPr>
        <p:spPr bwMode="auto">
          <a:xfrm flipH="1">
            <a:off x="9396776" y="1449921"/>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3"/>
          <p:cNvSpPr>
            <a:spLocks noChangeShapeType="1"/>
          </p:cNvSpPr>
          <p:nvPr/>
        </p:nvSpPr>
        <p:spPr bwMode="auto">
          <a:xfrm flipH="1">
            <a:off x="10107884" y="2059663"/>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
          <p:cNvSpPr>
            <a:spLocks noChangeShapeType="1"/>
          </p:cNvSpPr>
          <p:nvPr/>
        </p:nvSpPr>
        <p:spPr bwMode="auto">
          <a:xfrm flipH="1">
            <a:off x="10717404" y="2669404"/>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8"/>
          <p:cNvSpPr>
            <a:spLocks noChangeShapeType="1"/>
          </p:cNvSpPr>
          <p:nvPr/>
        </p:nvSpPr>
        <p:spPr bwMode="auto">
          <a:xfrm>
            <a:off x="10107884" y="1297486"/>
            <a:ext cx="1726975" cy="1829223"/>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Oval 19"/>
          <p:cNvSpPr>
            <a:spLocks noChangeArrowheads="1"/>
          </p:cNvSpPr>
          <p:nvPr/>
        </p:nvSpPr>
        <p:spPr bwMode="auto">
          <a:xfrm>
            <a:off x="9803123" y="1145051"/>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1" name="Oval 20"/>
          <p:cNvSpPr>
            <a:spLocks noChangeArrowheads="1"/>
          </p:cNvSpPr>
          <p:nvPr/>
        </p:nvSpPr>
        <p:spPr bwMode="auto">
          <a:xfrm>
            <a:off x="11022165" y="236453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 name="Oval 21"/>
          <p:cNvSpPr>
            <a:spLocks noChangeArrowheads="1"/>
          </p:cNvSpPr>
          <p:nvPr/>
        </p:nvSpPr>
        <p:spPr bwMode="auto">
          <a:xfrm>
            <a:off x="10412644" y="175479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3" name="Oval 22"/>
          <p:cNvSpPr>
            <a:spLocks noChangeArrowheads="1"/>
          </p:cNvSpPr>
          <p:nvPr/>
        </p:nvSpPr>
        <p:spPr bwMode="auto">
          <a:xfrm>
            <a:off x="11640151" y="305208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4" name="Oval 23"/>
          <p:cNvSpPr>
            <a:spLocks noChangeArrowheads="1"/>
          </p:cNvSpPr>
          <p:nvPr/>
        </p:nvSpPr>
        <p:spPr bwMode="auto">
          <a:xfrm>
            <a:off x="9193603" y="1783374"/>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5" name="Oval 24"/>
          <p:cNvSpPr>
            <a:spLocks noChangeArrowheads="1"/>
          </p:cNvSpPr>
          <p:nvPr/>
        </p:nvSpPr>
        <p:spPr bwMode="auto">
          <a:xfrm>
            <a:off x="10374549" y="302191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6" name="Oval 25"/>
          <p:cNvSpPr>
            <a:spLocks noChangeArrowheads="1"/>
          </p:cNvSpPr>
          <p:nvPr/>
        </p:nvSpPr>
        <p:spPr bwMode="auto">
          <a:xfrm>
            <a:off x="9803123" y="236453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7" name="Text Box 39"/>
          <p:cNvSpPr txBox="1">
            <a:spLocks noChangeArrowheads="1"/>
          </p:cNvSpPr>
          <p:nvPr/>
        </p:nvSpPr>
        <p:spPr bwMode="auto">
          <a:xfrm>
            <a:off x="10454904" y="2943639"/>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8" name="Text Box 42"/>
          <p:cNvSpPr txBox="1">
            <a:spLocks noChangeArrowheads="1"/>
          </p:cNvSpPr>
          <p:nvPr/>
        </p:nvSpPr>
        <p:spPr bwMode="auto">
          <a:xfrm>
            <a:off x="11724739" y="300080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9" name="Text Box 45"/>
          <p:cNvSpPr txBox="1">
            <a:spLocks noChangeArrowheads="1"/>
          </p:cNvSpPr>
          <p:nvPr/>
        </p:nvSpPr>
        <p:spPr bwMode="auto">
          <a:xfrm>
            <a:off x="9862315" y="230055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20" name="Text Box 47"/>
          <p:cNvSpPr txBox="1">
            <a:spLocks noChangeArrowheads="1"/>
          </p:cNvSpPr>
          <p:nvPr/>
        </p:nvSpPr>
        <p:spPr bwMode="auto">
          <a:xfrm>
            <a:off x="9278191" y="1690811"/>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Tree>
    <p:extLst>
      <p:ext uri="{BB962C8B-B14F-4D97-AF65-F5344CB8AC3E}">
        <p14:creationId xmlns:p14="http://schemas.microsoft.com/office/powerpoint/2010/main" val="1134972558"/>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567" y="1053530"/>
            <a:ext cx="11665296" cy="4832092"/>
          </a:xfrm>
          <a:prstGeom prst="rect">
            <a:avLst/>
          </a:prstGeom>
          <a:noFill/>
        </p:spPr>
        <p:txBody>
          <a:bodyPr wrap="square">
            <a:spAutoFit/>
          </a:bodyPr>
          <a:lstStyle/>
          <a:p>
            <a:pPr lvl="1" eaLnBrk="1" hangingPunct="1">
              <a:tabLst>
                <a:tab pos="495300" algn="l"/>
              </a:tabLst>
              <a:defRPr/>
            </a:pPr>
            <a:r>
              <a:rPr lang="zh-CN" altLang="zh-CN" sz="2800" smtClean="0"/>
              <a:t>根据</a:t>
            </a:r>
            <a:r>
              <a:rPr lang="zh-CN" altLang="zh-CN" sz="2800" dirty="0"/>
              <a:t>上述的定义，哈夫曼树是一棵带权路径长度最小的扩充二叉树，即它具有最小的</a:t>
            </a:r>
            <a:r>
              <a:rPr lang="en-US" altLang="zh-CN" sz="2800" dirty="0"/>
              <a:t>WPL</a:t>
            </a:r>
            <a:r>
              <a:rPr lang="zh-CN" altLang="en-US" sz="2800" dirty="0"/>
              <a:t>值，</a:t>
            </a:r>
            <a:endParaRPr lang="en-US" altLang="zh-CN" sz="2800" dirty="0"/>
          </a:p>
          <a:p>
            <a:pPr lvl="1" eaLnBrk="1" hangingPunct="1">
              <a:tabLst>
                <a:tab pos="495300" algn="l"/>
              </a:tabLst>
              <a:defRPr/>
            </a:pPr>
            <a:endParaRPr lang="en-US" altLang="zh-CN" sz="2800" kern="100" dirty="0"/>
          </a:p>
          <a:p>
            <a:pPr lvl="1" eaLnBrk="1" hangingPunct="1">
              <a:tabLst>
                <a:tab pos="495300" algn="l"/>
              </a:tabLst>
              <a:defRPr/>
            </a:pPr>
            <a:endParaRPr lang="en-US" altLang="zh-CN" sz="2800" kern="100" dirty="0"/>
          </a:p>
          <a:p>
            <a:pPr lvl="1" eaLnBrk="1" hangingPunct="1">
              <a:tabLst>
                <a:tab pos="495300" algn="l"/>
              </a:tabLst>
              <a:defRPr/>
            </a:pPr>
            <a:r>
              <a:rPr lang="zh-CN" altLang="en-US" sz="2800" kern="100" dirty="0"/>
              <a:t>其中</a:t>
            </a:r>
            <a:r>
              <a:rPr lang="en-US" altLang="zh-CN" sz="2800" kern="100" dirty="0" err="1"/>
              <a:t>w</a:t>
            </a:r>
            <a:r>
              <a:rPr lang="en-US" altLang="zh-CN" sz="2800" kern="100" baseline="-25000" dirty="0" err="1"/>
              <a:t>i</a:t>
            </a:r>
            <a:r>
              <a:rPr lang="zh-CN" altLang="en-US" sz="2800" kern="100" dirty="0"/>
              <a:t>指的是第</a:t>
            </a:r>
            <a:r>
              <a:rPr lang="en-US" altLang="zh-CN" sz="2800" kern="100" dirty="0" err="1"/>
              <a:t>i</a:t>
            </a:r>
            <a:r>
              <a:rPr lang="zh-CN" altLang="en-US" sz="2800" kern="100" dirty="0"/>
              <a:t>个外结点的权值，</a:t>
            </a:r>
            <a:r>
              <a:rPr lang="en-US" altLang="zh-CN" sz="2800" i="1" kern="100" dirty="0">
                <a:latin typeface="Bodoni MT Condensed" panose="02070606080606020203" pitchFamily="18" charset="0"/>
              </a:rPr>
              <a:t>l</a:t>
            </a:r>
            <a:r>
              <a:rPr lang="en-US" altLang="zh-CN" sz="2800" kern="100" baseline="-25000" dirty="0"/>
              <a:t>i</a:t>
            </a:r>
            <a:r>
              <a:rPr lang="zh-CN" altLang="en-US" sz="2800" kern="100" dirty="0"/>
              <a:t>指的是外结点到根结点的路径长度。由于</a:t>
            </a:r>
            <a:r>
              <a:rPr lang="en-US" altLang="zh-CN" sz="2800" kern="100" dirty="0" err="1"/>
              <a:t>w</a:t>
            </a:r>
            <a:r>
              <a:rPr lang="en-US" altLang="zh-CN" sz="2800" kern="100" baseline="-25000" dirty="0" err="1"/>
              <a:t>i</a:t>
            </a:r>
            <a:r>
              <a:rPr lang="zh-CN" altLang="en-US" sz="2800" kern="100" dirty="0"/>
              <a:t>的值是确定</a:t>
            </a:r>
            <a:r>
              <a:rPr lang="zh-CN" altLang="en-US" sz="2800" kern="100"/>
              <a:t>的</a:t>
            </a:r>
            <a:r>
              <a:rPr lang="zh-CN" altLang="en-US" sz="2800" kern="100" smtClean="0"/>
              <a:t>，</a:t>
            </a:r>
            <a:endParaRPr lang="en-US" altLang="zh-CN" sz="2800" kern="100" smtClean="0"/>
          </a:p>
          <a:p>
            <a:pPr lvl="1" eaLnBrk="1" hangingPunct="1">
              <a:tabLst>
                <a:tab pos="495300" algn="l"/>
              </a:tabLst>
              <a:defRPr/>
            </a:pPr>
            <a:r>
              <a:rPr lang="zh-CN" altLang="en-US" sz="2800" kern="100" smtClean="0"/>
              <a:t>为</a:t>
            </a:r>
            <a:r>
              <a:rPr lang="zh-CN" altLang="en-US" sz="2800" kern="100" dirty="0"/>
              <a:t>使</a:t>
            </a:r>
            <a:r>
              <a:rPr lang="en-US" altLang="zh-CN" sz="2800" kern="100" dirty="0"/>
              <a:t>WPL</a:t>
            </a:r>
            <a:r>
              <a:rPr lang="zh-CN" altLang="en-US" sz="2800" kern="100" dirty="0"/>
              <a:t>值</a:t>
            </a:r>
            <a:r>
              <a:rPr lang="zh-CN" altLang="en-US" sz="2800" kern="100"/>
              <a:t>最小</a:t>
            </a:r>
            <a:r>
              <a:rPr lang="zh-CN" altLang="en-US" sz="2800" kern="100" smtClean="0"/>
              <a:t>，希望</a:t>
            </a:r>
            <a:r>
              <a:rPr lang="zh-CN" altLang="en-US" sz="2800" kern="100" dirty="0"/>
              <a:t>每个</a:t>
            </a:r>
            <a:r>
              <a:rPr lang="en-US" altLang="zh-CN" sz="2800" i="1" kern="100" dirty="0">
                <a:latin typeface="Bodoni MT Condensed" panose="02070606080606020203" pitchFamily="18" charset="0"/>
              </a:rPr>
              <a:t>l</a:t>
            </a:r>
            <a:r>
              <a:rPr lang="en-US" altLang="zh-CN" sz="2800" kern="100" dirty="0"/>
              <a:t>i</a:t>
            </a:r>
            <a:r>
              <a:rPr lang="zh-CN" altLang="en-US" sz="2800" kern="100" dirty="0"/>
              <a:t>的值都尽可能</a:t>
            </a:r>
            <a:r>
              <a:rPr lang="zh-CN" altLang="en-US" sz="2800" kern="100"/>
              <a:t>小</a:t>
            </a:r>
            <a:r>
              <a:rPr lang="zh-CN" altLang="en-US" sz="2800" kern="100" smtClean="0"/>
              <a:t>。</a:t>
            </a:r>
            <a:endParaRPr lang="en-US" altLang="zh-CN" sz="2800" kern="100" smtClean="0"/>
          </a:p>
          <a:p>
            <a:pPr lvl="1" eaLnBrk="1" hangingPunct="1">
              <a:tabLst>
                <a:tab pos="495300" algn="l"/>
              </a:tabLst>
              <a:defRPr/>
            </a:pPr>
            <a:r>
              <a:rPr lang="zh-CN" altLang="en-US" sz="2800" kern="100" smtClean="0"/>
              <a:t>最小</a:t>
            </a:r>
            <a:r>
              <a:rPr lang="zh-CN" altLang="en-US" sz="2800" kern="100" dirty="0"/>
              <a:t>的</a:t>
            </a:r>
            <a:r>
              <a:rPr lang="en-US" altLang="zh-CN" sz="2800" kern="100" dirty="0"/>
              <a:t>l</a:t>
            </a:r>
            <a:r>
              <a:rPr lang="en-US" altLang="zh-CN" sz="2800" kern="100" baseline="-25000" dirty="0"/>
              <a:t>i</a:t>
            </a:r>
            <a:r>
              <a:rPr lang="zh-CN" altLang="en-US" sz="2800" kern="100" dirty="0"/>
              <a:t>值可以为</a:t>
            </a:r>
            <a:r>
              <a:rPr lang="en-US" altLang="zh-CN" sz="2800" kern="100" dirty="0"/>
              <a:t>1</a:t>
            </a:r>
            <a:r>
              <a:rPr lang="zh-CN" altLang="en-US" sz="2800" kern="100" dirty="0"/>
              <a:t>，但我们不可能使所有叶结点的对应</a:t>
            </a:r>
            <a:r>
              <a:rPr lang="en-US" altLang="zh-CN" sz="2800" i="1" kern="100" dirty="0">
                <a:latin typeface="Bodoni MT Condensed" panose="02070606080606020203" pitchFamily="18" charset="0"/>
              </a:rPr>
              <a:t>l</a:t>
            </a:r>
            <a:r>
              <a:rPr lang="en-US" altLang="zh-CN" sz="2800" kern="100" baseline="-25000" dirty="0"/>
              <a:t>i</a:t>
            </a:r>
            <a:r>
              <a:rPr lang="zh-CN" altLang="en-US" sz="2800" kern="100" dirty="0"/>
              <a:t>值都为</a:t>
            </a:r>
            <a:r>
              <a:rPr lang="en-US" altLang="zh-CN" sz="2800" kern="100" dirty="0"/>
              <a:t>1</a:t>
            </a:r>
            <a:r>
              <a:rPr lang="zh-CN" altLang="en-US" sz="2800" kern="100" dirty="0"/>
              <a:t>，那样就不能构成二叉树</a:t>
            </a:r>
            <a:r>
              <a:rPr lang="zh-CN" altLang="en-US" sz="2800" kern="100"/>
              <a:t>了</a:t>
            </a:r>
            <a:r>
              <a:rPr lang="zh-CN" altLang="en-US" sz="2800" kern="100" smtClean="0"/>
              <a:t>。</a:t>
            </a:r>
            <a:endParaRPr lang="en-US" altLang="zh-CN" sz="2800" kern="100" smtClean="0"/>
          </a:p>
          <a:p>
            <a:pPr lvl="1" eaLnBrk="1" hangingPunct="1">
              <a:tabLst>
                <a:tab pos="495300" algn="l"/>
              </a:tabLst>
              <a:defRPr/>
            </a:pPr>
            <a:r>
              <a:rPr lang="zh-CN" altLang="en-US" sz="2800" kern="100" smtClean="0"/>
              <a:t>为</a:t>
            </a:r>
            <a:r>
              <a:rPr lang="zh-CN" altLang="en-US" sz="2800" kern="100" dirty="0"/>
              <a:t>使总和</a:t>
            </a:r>
            <a:r>
              <a:rPr lang="zh-CN" altLang="en-US" sz="2800" kern="100"/>
              <a:t>最小</a:t>
            </a:r>
            <a:r>
              <a:rPr lang="zh-CN" altLang="en-US" sz="2800" kern="100" smtClean="0"/>
              <a:t>，</a:t>
            </a:r>
            <a:r>
              <a:rPr lang="en-US" altLang="zh-CN" sz="2800" kern="100" smtClean="0"/>
              <a:t>w</a:t>
            </a:r>
            <a:r>
              <a:rPr lang="zh-CN" altLang="en-US" sz="2800" kern="100" smtClean="0"/>
              <a:t>值</a:t>
            </a:r>
            <a:r>
              <a:rPr lang="zh-CN" altLang="en-US" sz="2800" kern="100" dirty="0"/>
              <a:t>大的结点的</a:t>
            </a:r>
            <a:r>
              <a:rPr lang="en-US" altLang="zh-CN" sz="2800" i="1" kern="100" dirty="0">
                <a:latin typeface="Bodoni MT Condensed" panose="02070606080606020203" pitchFamily="18" charset="0"/>
              </a:rPr>
              <a:t>l</a:t>
            </a:r>
            <a:r>
              <a:rPr lang="zh-CN" altLang="en-US" sz="2800" kern="100" dirty="0"/>
              <a:t>值尽可能地小</a:t>
            </a:r>
            <a:r>
              <a:rPr lang="zh-CN" altLang="en-US" sz="2800" kern="100"/>
              <a:t>，</a:t>
            </a:r>
            <a:r>
              <a:rPr lang="zh-CN" altLang="en-US" sz="2800" kern="100" smtClean="0"/>
              <a:t>而</a:t>
            </a:r>
            <a:r>
              <a:rPr lang="en-US" altLang="zh-CN" sz="2800" kern="100" smtClean="0"/>
              <a:t>w</a:t>
            </a:r>
            <a:r>
              <a:rPr lang="zh-CN" altLang="en-US" sz="2800" kern="100" smtClean="0"/>
              <a:t>值</a:t>
            </a:r>
            <a:r>
              <a:rPr lang="zh-CN" altLang="en-US" sz="2800" kern="100" dirty="0"/>
              <a:t>小的结点的</a:t>
            </a:r>
            <a:r>
              <a:rPr lang="en-US" altLang="zh-CN" sz="2800" i="1" kern="100" dirty="0">
                <a:latin typeface="Bodoni MT Condensed" panose="02070606080606020203" pitchFamily="18" charset="0"/>
              </a:rPr>
              <a:t>l</a:t>
            </a:r>
            <a:r>
              <a:rPr lang="zh-CN" altLang="en-US" sz="2800" kern="100" dirty="0"/>
              <a:t>值可以稍大些，也即权值愈大，离根愈近。</a:t>
            </a:r>
            <a:endParaRPr lang="zh-CN" altLang="en-US" dirty="0"/>
          </a:p>
        </p:txBody>
      </p:sp>
      <p:graphicFrame>
        <p:nvGraphicFramePr>
          <p:cNvPr id="129027" name="Object 23"/>
          <p:cNvGraphicFramePr>
            <a:graphicFrameLocks noChangeAspect="1"/>
          </p:cNvGraphicFramePr>
          <p:nvPr>
            <p:extLst>
              <p:ext uri="{D42A27DB-BD31-4B8C-83A1-F6EECF244321}">
                <p14:modId xmlns:p14="http://schemas.microsoft.com/office/powerpoint/2010/main" val="3744261064"/>
              </p:ext>
            </p:extLst>
          </p:nvPr>
        </p:nvGraphicFramePr>
        <p:xfrm>
          <a:off x="4569464" y="1773610"/>
          <a:ext cx="3720616" cy="1008296"/>
        </p:xfrm>
        <a:graphic>
          <a:graphicData uri="http://schemas.openxmlformats.org/presentationml/2006/ole">
            <mc:AlternateContent xmlns:mc="http://schemas.openxmlformats.org/markup-compatibility/2006">
              <mc:Choice xmlns:v="urn:schemas-microsoft-com:vml" Requires="v">
                <p:oleObj spid="_x0000_s19470" name="Equation" r:id="rId3" imgW="1231366" imgH="444307" progId="Equation.3">
                  <p:embed/>
                </p:oleObj>
              </mc:Choice>
              <mc:Fallback>
                <p:oleObj name="Equation" r:id="rId3" imgW="1231366"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464" y="1773610"/>
                        <a:ext cx="3720616" cy="100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normAutofit fontScale="90000"/>
          </a:bodyPr>
          <a:lstStyle/>
          <a:p>
            <a:r>
              <a:rPr lang="zh-CN" altLang="en-US"/>
              <a:t>权值愈大，离根愈近</a:t>
            </a:r>
          </a:p>
        </p:txBody>
      </p:sp>
    </p:spTree>
    <p:extLst>
      <p:ext uri="{BB962C8B-B14F-4D97-AF65-F5344CB8AC3E}">
        <p14:creationId xmlns:p14="http://schemas.microsoft.com/office/powerpoint/2010/main" val="2838798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pPr marL="342900" indent="-342900">
              <a:lnSpc>
                <a:spcPct val="110000"/>
              </a:lnSpc>
              <a:buFontTx/>
              <a:buAutoNum type="arabicPeriod"/>
              <a:defRPr/>
            </a:pPr>
            <a:r>
              <a:rPr kumimoji="1" lang="zh-CN" altLang="en-US" sz="3200">
                <a:latin typeface="Times New Roman" pitchFamily="18" charset="0"/>
                <a:ea typeface="仿宋_GB2312" pitchFamily="49" charset="-122"/>
              </a:rPr>
              <a:t>由给定 </a:t>
            </a:r>
            <a:r>
              <a:rPr kumimoji="1" lang="en-US" altLang="zh-CN" sz="3200" i="1">
                <a:latin typeface="Times New Roman" pitchFamily="18" charset="0"/>
                <a:ea typeface="仿宋_GB2312" pitchFamily="49" charset="-122"/>
              </a:rPr>
              <a:t>n </a:t>
            </a:r>
            <a:r>
              <a:rPr kumimoji="1" lang="zh-CN" altLang="en-US" sz="3200">
                <a:latin typeface="Times New Roman" pitchFamily="18" charset="0"/>
                <a:ea typeface="仿宋_GB2312" pitchFamily="49" charset="-122"/>
              </a:rPr>
              <a:t>个权值 </a:t>
            </a:r>
            <a:r>
              <a:rPr kumimoji="1" lang="en-US" altLang="zh-CN" sz="3200">
                <a:latin typeface="Times New Roman" pitchFamily="18" charset="0"/>
                <a:ea typeface="仿宋_GB2312" pitchFamily="49" charset="-122"/>
              </a:rPr>
              <a:t>{</a:t>
            </a:r>
            <a:r>
              <a:rPr kumimoji="1" lang="en-US" altLang="zh-CN" sz="3200" i="1">
                <a:latin typeface="Times New Roman" pitchFamily="18" charset="0"/>
                <a:ea typeface="仿宋_GB2312" pitchFamily="49" charset="-122"/>
              </a:rPr>
              <a:t>w</a:t>
            </a:r>
            <a:r>
              <a:rPr kumimoji="1" lang="en-US" altLang="zh-CN" sz="3200" baseline="-25000">
                <a:latin typeface="Times New Roman" pitchFamily="18" charset="0"/>
                <a:ea typeface="仿宋_GB2312" pitchFamily="49" charset="-122"/>
              </a:rPr>
              <a:t>0</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w</a:t>
            </a:r>
            <a:r>
              <a:rPr kumimoji="1" lang="en-US" altLang="zh-CN" sz="3200" baseline="-25000">
                <a:latin typeface="Times New Roman" pitchFamily="18" charset="0"/>
                <a:ea typeface="仿宋_GB2312" pitchFamily="49" charset="-122"/>
              </a:rPr>
              <a:t>1</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w</a:t>
            </a:r>
            <a:r>
              <a:rPr kumimoji="1" lang="en-US" altLang="zh-CN" sz="3200" baseline="-25000">
                <a:latin typeface="Times New Roman" pitchFamily="18" charset="0"/>
                <a:ea typeface="仿宋_GB2312" pitchFamily="49" charset="-122"/>
              </a:rPr>
              <a:t>2</a:t>
            </a:r>
            <a:r>
              <a:rPr kumimoji="1" lang="en-US" altLang="zh-CN" sz="3200">
                <a:latin typeface="Times New Roman" pitchFamily="18" charset="0"/>
                <a:ea typeface="仿宋_GB2312" pitchFamily="49" charset="-122"/>
              </a:rPr>
              <a:t>, …, </a:t>
            </a:r>
            <a:r>
              <a:rPr kumimoji="1" lang="en-US" altLang="zh-CN" sz="3200" i="1">
                <a:latin typeface="Times New Roman" pitchFamily="18" charset="0"/>
                <a:ea typeface="仿宋_GB2312" pitchFamily="49" charset="-122"/>
              </a:rPr>
              <a:t>w</a:t>
            </a:r>
            <a:r>
              <a:rPr kumimoji="1" lang="en-US" altLang="zh-CN" sz="3200" i="1" baseline="-25000">
                <a:latin typeface="Times New Roman" pitchFamily="18" charset="0"/>
                <a:ea typeface="仿宋_GB2312" pitchFamily="49" charset="-122"/>
              </a:rPr>
              <a:t>n</a:t>
            </a:r>
            <a:r>
              <a:rPr kumimoji="1" lang="en-US" altLang="zh-CN" sz="3200" baseline="-25000">
                <a:latin typeface="Times New Roman" pitchFamily="18" charset="0"/>
                <a:ea typeface="仿宋_GB2312" pitchFamily="49" charset="-122"/>
              </a:rPr>
              <a:t>-1</a:t>
            </a:r>
            <a:r>
              <a:rPr kumimoji="1" lang="en-US" altLang="zh-CN" sz="3200">
                <a:latin typeface="Times New Roman" pitchFamily="18" charset="0"/>
                <a:ea typeface="仿宋_GB2312" pitchFamily="49" charset="-122"/>
              </a:rPr>
              <a:t>}</a:t>
            </a:r>
            <a:r>
              <a:rPr kumimoji="1" lang="zh-CN" altLang="en-US" sz="3200">
                <a:latin typeface="Times New Roman" pitchFamily="18" charset="0"/>
                <a:ea typeface="仿宋_GB2312" pitchFamily="49" charset="-122"/>
              </a:rPr>
              <a:t>，构造 具有 </a:t>
            </a:r>
            <a:r>
              <a:rPr kumimoji="1" lang="en-US" altLang="zh-CN" sz="3200" i="1">
                <a:latin typeface="Times New Roman" pitchFamily="18" charset="0"/>
                <a:ea typeface="仿宋_GB2312" pitchFamily="49" charset="-122"/>
              </a:rPr>
              <a:t>n </a:t>
            </a:r>
            <a:r>
              <a:rPr kumimoji="1" lang="zh-CN" altLang="en-US" sz="3200">
                <a:latin typeface="Times New Roman" pitchFamily="18" charset="0"/>
                <a:ea typeface="仿宋_GB2312" pitchFamily="49" charset="-122"/>
              </a:rPr>
              <a:t>棵扩充二叉树的森林</a:t>
            </a:r>
            <a:r>
              <a:rPr kumimoji="1" lang="zh-CN" altLang="en-US" sz="3200" i="1">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F</a:t>
            </a:r>
            <a:r>
              <a:rPr kumimoji="1" lang="en-US" altLang="zh-CN" sz="3200">
                <a:latin typeface="Times New Roman" pitchFamily="18" charset="0"/>
                <a:ea typeface="仿宋_GB2312" pitchFamily="49" charset="-122"/>
              </a:rPr>
              <a:t> = { </a:t>
            </a:r>
            <a:r>
              <a:rPr kumimoji="1" lang="en-US" altLang="zh-CN" sz="3200" i="1">
                <a:latin typeface="Times New Roman" pitchFamily="18" charset="0"/>
                <a:ea typeface="仿宋_GB2312" pitchFamily="49" charset="-122"/>
              </a:rPr>
              <a:t>T</a:t>
            </a:r>
            <a:r>
              <a:rPr kumimoji="1" lang="en-US" altLang="zh-CN" sz="3200" baseline="-25000">
                <a:latin typeface="Times New Roman" pitchFamily="18" charset="0"/>
                <a:ea typeface="仿宋_GB2312" pitchFamily="49" charset="-122"/>
              </a:rPr>
              <a:t>0</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T</a:t>
            </a:r>
            <a:r>
              <a:rPr kumimoji="1" lang="en-US" altLang="zh-CN" sz="3200" baseline="-25000">
                <a:latin typeface="Times New Roman" pitchFamily="18" charset="0"/>
                <a:ea typeface="仿宋_GB2312" pitchFamily="49" charset="-122"/>
              </a:rPr>
              <a:t>1</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T</a:t>
            </a:r>
            <a:r>
              <a:rPr kumimoji="1" lang="en-US" altLang="zh-CN" sz="3200" baseline="-25000">
                <a:latin typeface="Times New Roman" pitchFamily="18" charset="0"/>
                <a:ea typeface="仿宋_GB2312" pitchFamily="49" charset="-122"/>
              </a:rPr>
              <a:t>2</a:t>
            </a:r>
            <a:r>
              <a:rPr kumimoji="1" lang="en-US" altLang="zh-CN" sz="3200">
                <a:latin typeface="Times New Roman" pitchFamily="18" charset="0"/>
                <a:ea typeface="仿宋_GB2312" pitchFamily="49" charset="-122"/>
              </a:rPr>
              <a:t>, 	…, </a:t>
            </a:r>
            <a:r>
              <a:rPr kumimoji="1" lang="en-US" altLang="zh-CN" sz="3200" i="1">
                <a:latin typeface="Times New Roman" pitchFamily="18" charset="0"/>
                <a:ea typeface="仿宋_GB2312" pitchFamily="49" charset="-122"/>
              </a:rPr>
              <a:t>T</a:t>
            </a:r>
            <a:r>
              <a:rPr kumimoji="1" lang="en-US" altLang="zh-CN" sz="3200" i="1" baseline="-25000">
                <a:latin typeface="Times New Roman" pitchFamily="18" charset="0"/>
                <a:ea typeface="仿宋_GB2312" pitchFamily="49" charset="-122"/>
              </a:rPr>
              <a:t>n</a:t>
            </a:r>
            <a:r>
              <a:rPr kumimoji="1" lang="en-US" altLang="zh-CN" sz="3200" baseline="-25000">
                <a:latin typeface="Times New Roman" pitchFamily="18" charset="0"/>
                <a:ea typeface="仿宋_GB2312" pitchFamily="49" charset="-122"/>
              </a:rPr>
              <a:t>-1 </a:t>
            </a:r>
            <a:r>
              <a:rPr kumimoji="1" lang="en-US" altLang="zh-CN" sz="3200">
                <a:latin typeface="Times New Roman" pitchFamily="18" charset="0"/>
                <a:ea typeface="仿宋_GB2312" pitchFamily="49" charset="-122"/>
              </a:rPr>
              <a:t>}</a:t>
            </a:r>
            <a:r>
              <a:rPr kumimoji="1" lang="zh-CN" altLang="en-US" sz="3200">
                <a:latin typeface="Times New Roman" pitchFamily="18" charset="0"/>
                <a:ea typeface="仿宋_GB2312" pitchFamily="49" charset="-122"/>
              </a:rPr>
              <a:t>，其中每棵扩充二叉树 </a:t>
            </a:r>
            <a:r>
              <a:rPr kumimoji="1" lang="en-US" altLang="zh-CN" sz="3200" i="1">
                <a:latin typeface="Times New Roman" pitchFamily="18" charset="0"/>
                <a:ea typeface="仿宋_GB2312" pitchFamily="49" charset="-122"/>
              </a:rPr>
              <a:t>T</a:t>
            </a:r>
            <a:r>
              <a:rPr kumimoji="1" lang="en-US" altLang="zh-CN" sz="3200" i="1" baseline="-25000">
                <a:latin typeface="Times New Roman" pitchFamily="18" charset="0"/>
                <a:ea typeface="仿宋_GB2312" pitchFamily="49" charset="-122"/>
              </a:rPr>
              <a:t>i </a:t>
            </a:r>
            <a:r>
              <a:rPr kumimoji="1" lang="zh-CN" altLang="en-US" sz="3200">
                <a:latin typeface="Times New Roman" pitchFamily="18" charset="0"/>
                <a:ea typeface="仿宋_GB2312" pitchFamily="49" charset="-122"/>
              </a:rPr>
              <a:t>只有一个带权值 </a:t>
            </a:r>
            <a:r>
              <a:rPr kumimoji="1" lang="en-US" altLang="zh-CN" sz="3200" i="1">
                <a:latin typeface="Times New Roman" pitchFamily="18" charset="0"/>
                <a:ea typeface="仿宋_GB2312" pitchFamily="49" charset="-122"/>
              </a:rPr>
              <a:t>w</a:t>
            </a:r>
            <a:r>
              <a:rPr kumimoji="1" lang="en-US" altLang="zh-CN" sz="3200" i="1" baseline="-25000">
                <a:latin typeface="Times New Roman" pitchFamily="18" charset="0"/>
                <a:ea typeface="仿宋_GB2312" pitchFamily="49" charset="-122"/>
              </a:rPr>
              <a:t>i </a:t>
            </a:r>
            <a:r>
              <a:rPr kumimoji="1" lang="zh-CN" altLang="en-US" sz="3200">
                <a:latin typeface="Times New Roman" pitchFamily="18" charset="0"/>
                <a:ea typeface="仿宋_GB2312" pitchFamily="49" charset="-122"/>
              </a:rPr>
              <a:t>的根结点</a:t>
            </a:r>
            <a:r>
              <a:rPr kumimoji="1" lang="en-US" altLang="zh-CN" sz="3200">
                <a:latin typeface="Times New Roman" pitchFamily="18" charset="0"/>
                <a:ea typeface="仿宋_GB2312" pitchFamily="49" charset="-122"/>
              </a:rPr>
              <a:t>, </a:t>
            </a:r>
            <a:r>
              <a:rPr kumimoji="1" lang="zh-CN" altLang="en-US" sz="3200">
                <a:latin typeface="Times New Roman" pitchFamily="18" charset="0"/>
                <a:ea typeface="仿宋_GB2312" pitchFamily="49" charset="-122"/>
              </a:rPr>
              <a:t>其左、右子树均为空。</a:t>
            </a:r>
            <a:r>
              <a:rPr kumimoji="1" lang="zh-CN" altLang="en-US" sz="3600">
                <a:effectLst>
                  <a:outerShdw blurRad="38100" dist="38100" dir="2700000" algn="tl">
                    <a:srgbClr val="C0C0C0"/>
                  </a:outerShdw>
                </a:effectLst>
                <a:latin typeface="Times New Roman" pitchFamily="18" charset="0"/>
                <a:ea typeface="仿宋_GB2312" pitchFamily="49" charset="-122"/>
              </a:rPr>
              <a:t> </a:t>
            </a:r>
            <a:r>
              <a:rPr lang="zh-CN" altLang="en-US" smtClean="0"/>
              <a:t>。 </a:t>
            </a:r>
            <a:endParaRPr lang="en-US" altLang="zh-CN" smtClean="0"/>
          </a:p>
          <a:p>
            <a:pPr marL="0" indent="0">
              <a:buNone/>
            </a:pPr>
            <a:r>
              <a:rPr lang="en-US" altLang="zh-CN" smtClean="0"/>
              <a:t>2.</a:t>
            </a:r>
            <a:r>
              <a:rPr lang="zh-CN" altLang="en-US" smtClean="0"/>
              <a:t>重复</a:t>
            </a:r>
            <a:r>
              <a:rPr lang="zh-CN" altLang="en-US"/>
              <a:t>以下步骤</a:t>
            </a:r>
            <a:r>
              <a:rPr lang="en-US" altLang="zh-CN"/>
              <a:t>, </a:t>
            </a:r>
            <a:r>
              <a:rPr lang="zh-CN" altLang="en-US"/>
              <a:t>直到 </a:t>
            </a:r>
            <a:r>
              <a:rPr lang="en-US" altLang="zh-CN"/>
              <a:t>F </a:t>
            </a:r>
            <a:r>
              <a:rPr lang="zh-CN" altLang="en-US"/>
              <a:t>中仅剩一棵树为止：</a:t>
            </a:r>
          </a:p>
          <a:p>
            <a:r>
              <a:rPr lang="zh-CN" altLang="en-US"/>
              <a:t>在 </a:t>
            </a:r>
            <a:r>
              <a:rPr lang="en-US" altLang="zh-CN"/>
              <a:t>F </a:t>
            </a:r>
            <a:r>
              <a:rPr lang="zh-CN" altLang="en-US"/>
              <a:t>中选取两棵根结点的权值最小的扩充二叉树</a:t>
            </a:r>
            <a:r>
              <a:rPr lang="en-US" altLang="zh-CN"/>
              <a:t>,    </a:t>
            </a:r>
            <a:r>
              <a:rPr lang="zh-CN" altLang="en-US"/>
              <a:t>作</a:t>
            </a:r>
            <a:r>
              <a:rPr lang="zh-CN" altLang="en-US" smtClean="0"/>
              <a:t>为</a:t>
            </a:r>
            <a:r>
              <a:rPr lang="zh-CN" altLang="en-US"/>
              <a:t>左、右子树构造一棵新的二叉树。置新的二叉树的根结点的权值为其左、右子树上根结点的权值之和。</a:t>
            </a:r>
          </a:p>
          <a:p>
            <a:r>
              <a:rPr lang="zh-CN" altLang="en-US"/>
              <a:t>在 </a:t>
            </a:r>
            <a:r>
              <a:rPr lang="en-US" altLang="zh-CN"/>
              <a:t>F </a:t>
            </a:r>
            <a:r>
              <a:rPr lang="zh-CN" altLang="en-US"/>
              <a:t>中删去这两棵二叉树。</a:t>
            </a:r>
          </a:p>
          <a:p>
            <a:r>
              <a:rPr lang="zh-CN" altLang="en-US"/>
              <a:t>把新的二叉树加入 </a:t>
            </a:r>
            <a:r>
              <a:rPr lang="en-US" altLang="zh-CN"/>
              <a:t>F</a:t>
            </a:r>
            <a:r>
              <a:rPr lang="zh-CN" altLang="en-US"/>
              <a:t>。</a:t>
            </a:r>
          </a:p>
          <a:p>
            <a:endParaRPr lang="zh-CN" altLang="en-US"/>
          </a:p>
        </p:txBody>
      </p:sp>
      <p:sp>
        <p:nvSpPr>
          <p:cNvPr id="3" name="标题 2"/>
          <p:cNvSpPr>
            <a:spLocks noGrp="1"/>
          </p:cNvSpPr>
          <p:nvPr>
            <p:ph type="title"/>
          </p:nvPr>
        </p:nvSpPr>
        <p:spPr/>
        <p:txBody>
          <a:bodyPr>
            <a:normAutofit fontScale="90000"/>
          </a:bodyPr>
          <a:lstStyle/>
          <a:p>
            <a:r>
              <a:rPr lang="en-US" altLang="zh-CN"/>
              <a:t>Huffman</a:t>
            </a:r>
            <a:r>
              <a:rPr lang="zh-CN" altLang="en-US"/>
              <a:t>树的构造</a:t>
            </a:r>
            <a:r>
              <a:rPr lang="zh-CN" altLang="en-US" smtClean="0"/>
              <a:t>算法</a:t>
            </a:r>
            <a:endParaRPr lang="zh-CN" altLang="en-US"/>
          </a:p>
        </p:txBody>
      </p:sp>
    </p:spTree>
    <p:extLst>
      <p:ext uri="{BB962C8B-B14F-4D97-AF65-F5344CB8AC3E}">
        <p14:creationId xmlns:p14="http://schemas.microsoft.com/office/powerpoint/2010/main" val="10155963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Oval 2"/>
          <p:cNvSpPr>
            <a:spLocks noChangeArrowheads="1"/>
          </p:cNvSpPr>
          <p:nvPr/>
        </p:nvSpPr>
        <p:spPr bwMode="auto">
          <a:xfrm>
            <a:off x="6991100" y="1103841"/>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9</a:t>
            </a:r>
            <a:endParaRPr kumimoji="1" lang="en-US" altLang="zh-CN" sz="2400" dirty="0">
              <a:latin typeface="Times New Roman" pitchFamily="18" charset="0"/>
            </a:endParaRPr>
          </a:p>
        </p:txBody>
      </p:sp>
      <p:sp>
        <p:nvSpPr>
          <p:cNvPr id="225283" name="Text Box 3"/>
          <p:cNvSpPr txBox="1">
            <a:spLocks noChangeArrowheads="1"/>
          </p:cNvSpPr>
          <p:nvPr/>
        </p:nvSpPr>
        <p:spPr bwMode="auto">
          <a:xfrm>
            <a:off x="304762" y="181017"/>
            <a:ext cx="7092686"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3600">
                <a:solidFill>
                  <a:srgbClr val="990000"/>
                </a:solidFill>
                <a:latin typeface="楷体_GB2312" pitchFamily="49" charset="-122"/>
                <a:ea typeface="楷体_GB2312" pitchFamily="49" charset="-122"/>
              </a:rPr>
              <a:t>例如</a:t>
            </a:r>
            <a:r>
              <a:rPr kumimoji="1" lang="en-US" altLang="zh-CN" sz="3600">
                <a:solidFill>
                  <a:srgbClr val="990000"/>
                </a:solidFill>
                <a:latin typeface="楷体_GB2312" pitchFamily="49" charset="-122"/>
                <a:ea typeface="楷体_GB2312" pitchFamily="49" charset="-122"/>
              </a:rPr>
              <a:t>: </a:t>
            </a:r>
            <a:r>
              <a:rPr kumimoji="1" lang="zh-CN" altLang="en-US" sz="3600">
                <a:solidFill>
                  <a:srgbClr val="990000"/>
                </a:solidFill>
                <a:latin typeface="楷体_GB2312" pitchFamily="49" charset="-122"/>
                <a:ea typeface="楷体_GB2312" pitchFamily="49" charset="-122"/>
              </a:rPr>
              <a:t>已知权值 </a:t>
            </a:r>
            <a:r>
              <a:rPr kumimoji="1" lang="en-US" altLang="zh-CN" sz="3600">
                <a:solidFill>
                  <a:srgbClr val="990000"/>
                </a:solidFill>
                <a:latin typeface="Times New Roman" pitchFamily="18" charset="0"/>
                <a:ea typeface="楷体_GB2312" pitchFamily="49" charset="-122"/>
              </a:rPr>
              <a:t>W={ 5, 6, 3, 9, 7 }</a:t>
            </a:r>
            <a:endParaRPr kumimoji="1" lang="en-US" altLang="zh-CN" sz="2400">
              <a:latin typeface="Times New Roman" pitchFamily="18" charset="0"/>
            </a:endParaRPr>
          </a:p>
        </p:txBody>
      </p:sp>
      <p:sp>
        <p:nvSpPr>
          <p:cNvPr id="225284" name="Oval 4"/>
          <p:cNvSpPr>
            <a:spLocks noChangeArrowheads="1"/>
          </p:cNvSpPr>
          <p:nvPr/>
        </p:nvSpPr>
        <p:spPr bwMode="auto">
          <a:xfrm>
            <a:off x="2211629" y="1103841"/>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5</a:t>
            </a:r>
            <a:endParaRPr kumimoji="1" lang="en-US" altLang="zh-CN" sz="2400" dirty="0">
              <a:latin typeface="Times New Roman" pitchFamily="18" charset="0"/>
            </a:endParaRPr>
          </a:p>
        </p:txBody>
      </p:sp>
      <p:sp>
        <p:nvSpPr>
          <p:cNvPr id="225285" name="Oval 5"/>
          <p:cNvSpPr>
            <a:spLocks noChangeArrowheads="1"/>
          </p:cNvSpPr>
          <p:nvPr/>
        </p:nvSpPr>
        <p:spPr bwMode="auto">
          <a:xfrm>
            <a:off x="3570352" y="1088072"/>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6</a:t>
            </a:r>
            <a:endParaRPr kumimoji="1" lang="en-US" altLang="zh-CN" sz="2400" dirty="0">
              <a:latin typeface="Times New Roman" pitchFamily="18" charset="0"/>
            </a:endParaRPr>
          </a:p>
        </p:txBody>
      </p:sp>
      <p:sp>
        <p:nvSpPr>
          <p:cNvPr id="225286" name="Oval 6"/>
          <p:cNvSpPr>
            <a:spLocks noChangeArrowheads="1"/>
          </p:cNvSpPr>
          <p:nvPr/>
        </p:nvSpPr>
        <p:spPr bwMode="auto">
          <a:xfrm>
            <a:off x="655060" y="1103841"/>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3</a:t>
            </a:r>
            <a:endParaRPr kumimoji="1" lang="en-US" altLang="zh-CN" sz="2400" dirty="0">
              <a:latin typeface="Times New Roman" pitchFamily="18" charset="0"/>
            </a:endParaRPr>
          </a:p>
        </p:txBody>
      </p:sp>
      <p:sp>
        <p:nvSpPr>
          <p:cNvPr id="225287" name="Oval 7"/>
          <p:cNvSpPr>
            <a:spLocks noChangeArrowheads="1"/>
          </p:cNvSpPr>
          <p:nvPr/>
        </p:nvSpPr>
        <p:spPr bwMode="auto">
          <a:xfrm>
            <a:off x="4891638" y="1088072"/>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7</a:t>
            </a:r>
            <a:endParaRPr kumimoji="1" lang="en-US" altLang="zh-CN" sz="2400" dirty="0">
              <a:latin typeface="Times New Roman" pitchFamily="18" charset="0"/>
            </a:endParaRPr>
          </a:p>
        </p:txBody>
      </p:sp>
      <p:sp>
        <p:nvSpPr>
          <p:cNvPr id="225288" name="Oval 8"/>
          <p:cNvSpPr>
            <a:spLocks noChangeArrowheads="1"/>
          </p:cNvSpPr>
          <p:nvPr/>
        </p:nvSpPr>
        <p:spPr bwMode="auto">
          <a:xfrm>
            <a:off x="4383046" y="5849704"/>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3</a:t>
            </a:r>
            <a:endParaRPr kumimoji="1" lang="en-US" altLang="zh-CN" sz="2400">
              <a:latin typeface="Times New Roman" pitchFamily="18" charset="0"/>
            </a:endParaRPr>
          </a:p>
        </p:txBody>
      </p:sp>
      <p:sp>
        <p:nvSpPr>
          <p:cNvPr id="225289" name="Oval 9"/>
          <p:cNvSpPr>
            <a:spLocks noChangeArrowheads="1"/>
          </p:cNvSpPr>
          <p:nvPr/>
        </p:nvSpPr>
        <p:spPr bwMode="auto">
          <a:xfrm>
            <a:off x="6008435" y="5849704"/>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5</a:t>
            </a:r>
            <a:endParaRPr kumimoji="1" lang="en-US" altLang="zh-CN" sz="2400">
              <a:latin typeface="Times New Roman" pitchFamily="18" charset="0"/>
            </a:endParaRPr>
          </a:p>
        </p:txBody>
      </p:sp>
      <p:sp>
        <p:nvSpPr>
          <p:cNvPr id="225290" name="Line 10"/>
          <p:cNvSpPr>
            <a:spLocks noChangeShapeType="1"/>
          </p:cNvSpPr>
          <p:nvPr/>
        </p:nvSpPr>
        <p:spPr bwMode="auto">
          <a:xfrm flipH="1">
            <a:off x="4789393" y="5621051"/>
            <a:ext cx="507934" cy="22865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291" name="Line 11"/>
          <p:cNvSpPr>
            <a:spLocks noChangeShapeType="1"/>
          </p:cNvSpPr>
          <p:nvPr/>
        </p:nvSpPr>
        <p:spPr bwMode="auto">
          <a:xfrm>
            <a:off x="5906848" y="5621051"/>
            <a:ext cx="507934" cy="22865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292" name="Text Box 12"/>
          <p:cNvSpPr txBox="1">
            <a:spLocks noChangeArrowheads="1"/>
          </p:cNvSpPr>
          <p:nvPr/>
        </p:nvSpPr>
        <p:spPr bwMode="auto">
          <a:xfrm>
            <a:off x="5276164" y="4935093"/>
            <a:ext cx="732272"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8</a:t>
            </a:r>
            <a:endParaRPr kumimoji="1" lang="en-US" altLang="zh-CN" sz="2400" dirty="0">
              <a:latin typeface="Times New Roman" pitchFamily="18" charset="0"/>
            </a:endParaRPr>
          </a:p>
        </p:txBody>
      </p:sp>
      <p:sp>
        <p:nvSpPr>
          <p:cNvPr id="2" name="Multiply 1"/>
          <p:cNvSpPr/>
          <p:nvPr/>
        </p:nvSpPr>
        <p:spPr>
          <a:xfrm>
            <a:off x="150300" y="887618"/>
            <a:ext cx="1822214"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Multiply 23"/>
          <p:cNvSpPr/>
          <p:nvPr/>
        </p:nvSpPr>
        <p:spPr>
          <a:xfrm>
            <a:off x="1683407" y="843049"/>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Multiply 24"/>
          <p:cNvSpPr/>
          <p:nvPr/>
        </p:nvSpPr>
        <p:spPr>
          <a:xfrm>
            <a:off x="3075117" y="812440"/>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Multiply 25"/>
          <p:cNvSpPr/>
          <p:nvPr/>
        </p:nvSpPr>
        <p:spPr>
          <a:xfrm>
            <a:off x="4383047" y="887618"/>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Oval 2"/>
          <p:cNvSpPr>
            <a:spLocks noChangeArrowheads="1"/>
          </p:cNvSpPr>
          <p:nvPr/>
        </p:nvSpPr>
        <p:spPr bwMode="auto">
          <a:xfrm>
            <a:off x="7513189" y="4876342"/>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9</a:t>
            </a:r>
            <a:endParaRPr kumimoji="1" lang="en-US" altLang="zh-CN" sz="2400" dirty="0">
              <a:latin typeface="Times New Roman" pitchFamily="18" charset="0"/>
            </a:endParaRPr>
          </a:p>
        </p:txBody>
      </p:sp>
      <p:sp>
        <p:nvSpPr>
          <p:cNvPr id="28" name="Line 28"/>
          <p:cNvSpPr>
            <a:spLocks noChangeShapeType="1"/>
          </p:cNvSpPr>
          <p:nvPr/>
        </p:nvSpPr>
        <p:spPr bwMode="auto">
          <a:xfrm flipH="1">
            <a:off x="5851824" y="4380927"/>
            <a:ext cx="562960" cy="538287"/>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18"/>
          <p:cNvSpPr txBox="1">
            <a:spLocks noChangeArrowheads="1"/>
          </p:cNvSpPr>
          <p:nvPr/>
        </p:nvSpPr>
        <p:spPr bwMode="auto">
          <a:xfrm>
            <a:off x="6363988" y="3714023"/>
            <a:ext cx="914281"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17</a:t>
            </a:r>
            <a:endParaRPr kumimoji="1" lang="en-US" altLang="zh-CN" sz="2400" dirty="0">
              <a:latin typeface="Times New Roman" pitchFamily="18" charset="0"/>
            </a:endParaRPr>
          </a:p>
        </p:txBody>
      </p:sp>
      <p:sp>
        <p:nvSpPr>
          <p:cNvPr id="30" name="Line 11"/>
          <p:cNvSpPr>
            <a:spLocks noChangeShapeType="1"/>
          </p:cNvSpPr>
          <p:nvPr/>
        </p:nvSpPr>
        <p:spPr bwMode="auto">
          <a:xfrm>
            <a:off x="7197848" y="4380927"/>
            <a:ext cx="721689" cy="538287"/>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16"/>
          <p:cNvSpPr>
            <a:spLocks noChangeArrowheads="1"/>
          </p:cNvSpPr>
          <p:nvPr/>
        </p:nvSpPr>
        <p:spPr bwMode="auto">
          <a:xfrm>
            <a:off x="9511062" y="5324120"/>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6</a:t>
            </a:r>
            <a:endParaRPr kumimoji="1" lang="en-US" altLang="zh-CN" sz="2400">
              <a:latin typeface="Times New Roman" pitchFamily="18" charset="0"/>
            </a:endParaRPr>
          </a:p>
        </p:txBody>
      </p:sp>
      <p:sp>
        <p:nvSpPr>
          <p:cNvPr id="34" name="Oval 17"/>
          <p:cNvSpPr>
            <a:spLocks noChangeArrowheads="1"/>
          </p:cNvSpPr>
          <p:nvPr/>
        </p:nvSpPr>
        <p:spPr bwMode="auto">
          <a:xfrm>
            <a:off x="10933277" y="5324120"/>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7</a:t>
            </a:r>
            <a:endParaRPr kumimoji="1" lang="en-US" altLang="zh-CN" sz="2400">
              <a:latin typeface="Times New Roman" pitchFamily="18" charset="0"/>
            </a:endParaRPr>
          </a:p>
        </p:txBody>
      </p:sp>
      <p:sp>
        <p:nvSpPr>
          <p:cNvPr id="35" name="Text Box 18"/>
          <p:cNvSpPr txBox="1">
            <a:spLocks noChangeArrowheads="1"/>
          </p:cNvSpPr>
          <p:nvPr/>
        </p:nvSpPr>
        <p:spPr bwMode="auto">
          <a:xfrm>
            <a:off x="10222169" y="4409509"/>
            <a:ext cx="914281"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13</a:t>
            </a:r>
            <a:endParaRPr kumimoji="1" lang="en-US" altLang="zh-CN" sz="2400" dirty="0">
              <a:latin typeface="Times New Roman" pitchFamily="18" charset="0"/>
            </a:endParaRPr>
          </a:p>
        </p:txBody>
      </p:sp>
      <p:sp>
        <p:nvSpPr>
          <p:cNvPr id="36" name="Line 19"/>
          <p:cNvSpPr>
            <a:spLocks noChangeShapeType="1"/>
          </p:cNvSpPr>
          <p:nvPr/>
        </p:nvSpPr>
        <p:spPr bwMode="auto">
          <a:xfrm flipH="1">
            <a:off x="9917409" y="5019250"/>
            <a:ext cx="304760" cy="304871"/>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20"/>
          <p:cNvSpPr>
            <a:spLocks noChangeShapeType="1"/>
          </p:cNvSpPr>
          <p:nvPr/>
        </p:nvSpPr>
        <p:spPr bwMode="auto">
          <a:xfrm>
            <a:off x="11136450" y="5095468"/>
            <a:ext cx="203174" cy="22865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5"/>
          <p:cNvGrpSpPr>
            <a:grpSpLocks/>
          </p:cNvGrpSpPr>
          <p:nvPr/>
        </p:nvGrpSpPr>
        <p:grpSpPr bwMode="auto">
          <a:xfrm>
            <a:off x="1652902" y="3680677"/>
            <a:ext cx="2234909" cy="1448135"/>
            <a:chOff x="1239835" y="3261757"/>
            <a:chExt cx="1676400" cy="1447800"/>
          </a:xfrm>
        </p:grpSpPr>
        <p:sp>
          <p:nvSpPr>
            <p:cNvPr id="131103" name="Oval 16"/>
            <p:cNvSpPr>
              <a:spLocks noChangeArrowheads="1"/>
            </p:cNvSpPr>
            <p:nvPr/>
          </p:nvSpPr>
          <p:spPr bwMode="auto">
            <a:xfrm>
              <a:off x="1239835" y="4176157"/>
              <a:ext cx="609600" cy="533400"/>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6</a:t>
              </a:r>
              <a:endParaRPr kumimoji="1" lang="en-US" altLang="zh-CN" sz="2400">
                <a:latin typeface="Times New Roman" pitchFamily="18" charset="0"/>
              </a:endParaRPr>
            </a:p>
          </p:txBody>
        </p:sp>
        <p:sp>
          <p:nvSpPr>
            <p:cNvPr id="131104" name="Oval 17"/>
            <p:cNvSpPr>
              <a:spLocks noChangeArrowheads="1"/>
            </p:cNvSpPr>
            <p:nvPr/>
          </p:nvSpPr>
          <p:spPr bwMode="auto">
            <a:xfrm>
              <a:off x="2306635" y="4176157"/>
              <a:ext cx="609600" cy="533400"/>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7</a:t>
              </a:r>
              <a:endParaRPr kumimoji="1" lang="en-US" altLang="zh-CN" sz="2400">
                <a:latin typeface="Times New Roman" pitchFamily="18" charset="0"/>
              </a:endParaRPr>
            </a:p>
          </p:txBody>
        </p:sp>
        <p:sp>
          <p:nvSpPr>
            <p:cNvPr id="131105" name="Text Box 18"/>
            <p:cNvSpPr txBox="1">
              <a:spLocks noChangeArrowheads="1"/>
            </p:cNvSpPr>
            <p:nvPr/>
          </p:nvSpPr>
          <p:spPr bwMode="auto">
            <a:xfrm>
              <a:off x="1773235" y="3261757"/>
              <a:ext cx="685800" cy="666750"/>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13</a:t>
              </a:r>
              <a:endParaRPr kumimoji="1" lang="en-US" altLang="zh-CN" sz="2400" dirty="0">
                <a:latin typeface="Times New Roman" pitchFamily="18" charset="0"/>
              </a:endParaRPr>
            </a:p>
          </p:txBody>
        </p:sp>
        <p:sp>
          <p:nvSpPr>
            <p:cNvPr id="131106" name="Line 19"/>
            <p:cNvSpPr>
              <a:spLocks noChangeShapeType="1"/>
            </p:cNvSpPr>
            <p:nvPr/>
          </p:nvSpPr>
          <p:spPr bwMode="auto">
            <a:xfrm flipH="1">
              <a:off x="1544635" y="3871357"/>
              <a:ext cx="228600" cy="304800"/>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107" name="Line 20"/>
            <p:cNvSpPr>
              <a:spLocks noChangeShapeType="1"/>
            </p:cNvSpPr>
            <p:nvPr/>
          </p:nvSpPr>
          <p:spPr bwMode="auto">
            <a:xfrm>
              <a:off x="2459035" y="3947557"/>
              <a:ext cx="152400" cy="228600"/>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 name="Rectangle 4"/>
          <p:cNvSpPr/>
          <p:nvPr/>
        </p:nvSpPr>
        <p:spPr>
          <a:xfrm>
            <a:off x="8577735" y="4047475"/>
            <a:ext cx="3168237" cy="190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Line 28"/>
          <p:cNvSpPr>
            <a:spLocks noChangeShapeType="1"/>
          </p:cNvSpPr>
          <p:nvPr/>
        </p:nvSpPr>
        <p:spPr bwMode="auto">
          <a:xfrm flipH="1">
            <a:off x="2922737" y="2912149"/>
            <a:ext cx="965074" cy="768528"/>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9"/>
          <p:cNvSpPr>
            <a:spLocks noChangeShapeType="1"/>
          </p:cNvSpPr>
          <p:nvPr/>
        </p:nvSpPr>
        <p:spPr bwMode="auto">
          <a:xfrm>
            <a:off x="5515315" y="2781946"/>
            <a:ext cx="1305814" cy="89873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27"/>
          <p:cNvSpPr txBox="1">
            <a:spLocks noChangeArrowheads="1"/>
          </p:cNvSpPr>
          <p:nvPr/>
        </p:nvSpPr>
        <p:spPr bwMode="auto">
          <a:xfrm>
            <a:off x="3923790" y="2245245"/>
            <a:ext cx="1591526" cy="666904"/>
          </a:xfrm>
          <a:prstGeom prst="rect">
            <a:avLst/>
          </a:prstGeom>
          <a:solidFill>
            <a:srgbClr val="CAF2CE">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rgbClr val="FF3300"/>
                </a:solidFill>
                <a:latin typeface="Times New Roman" pitchFamily="18" charset="0"/>
              </a:rPr>
              <a:t>  30</a:t>
            </a:r>
            <a:endParaRPr kumimoji="1" lang="en-US" altLang="zh-CN" sz="2400">
              <a:latin typeface="Times New Roman" pitchFamily="18" charset="0"/>
            </a:endParaRPr>
          </a:p>
        </p:txBody>
      </p:sp>
      <p:sp>
        <p:nvSpPr>
          <p:cNvPr id="38" name="Text Box 12"/>
          <p:cNvSpPr txBox="1">
            <a:spLocks noChangeArrowheads="1"/>
          </p:cNvSpPr>
          <p:nvPr/>
        </p:nvSpPr>
        <p:spPr bwMode="auto">
          <a:xfrm>
            <a:off x="6048646" y="1076573"/>
            <a:ext cx="732272"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8</a:t>
            </a:r>
            <a:endParaRPr kumimoji="1" lang="en-US" altLang="zh-CN" sz="2400" dirty="0">
              <a:latin typeface="Times New Roman" pitchFamily="18" charset="0"/>
            </a:endParaRPr>
          </a:p>
        </p:txBody>
      </p:sp>
      <p:sp>
        <p:nvSpPr>
          <p:cNvPr id="39" name="Text Box 12"/>
          <p:cNvSpPr txBox="1">
            <a:spLocks noChangeArrowheads="1"/>
          </p:cNvSpPr>
          <p:nvPr/>
        </p:nvSpPr>
        <p:spPr bwMode="auto">
          <a:xfrm>
            <a:off x="8076807" y="1037151"/>
            <a:ext cx="732272"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smtClean="0">
                <a:solidFill>
                  <a:srgbClr val="FF3300"/>
                </a:solidFill>
                <a:latin typeface="Times New Roman" pitchFamily="18" charset="0"/>
              </a:rPr>
              <a:t>13</a:t>
            </a:r>
            <a:endParaRPr kumimoji="1" lang="en-US" altLang="zh-CN" sz="2400" dirty="0">
              <a:latin typeface="Times New Roman" pitchFamily="18" charset="0"/>
            </a:endParaRPr>
          </a:p>
        </p:txBody>
      </p:sp>
      <p:sp>
        <p:nvSpPr>
          <p:cNvPr id="40" name="Multiply 25"/>
          <p:cNvSpPr/>
          <p:nvPr/>
        </p:nvSpPr>
        <p:spPr>
          <a:xfrm>
            <a:off x="5573118" y="915759"/>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1" name="Multiply 25"/>
          <p:cNvSpPr/>
          <p:nvPr/>
        </p:nvSpPr>
        <p:spPr>
          <a:xfrm>
            <a:off x="6539357" y="969200"/>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2" name="Text Box 18"/>
          <p:cNvSpPr txBox="1">
            <a:spLocks noChangeArrowheads="1"/>
          </p:cNvSpPr>
          <p:nvPr/>
        </p:nvSpPr>
        <p:spPr bwMode="auto">
          <a:xfrm>
            <a:off x="9155508" y="1075315"/>
            <a:ext cx="914281"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a:solidFill>
                  <a:srgbClr val="FF3300"/>
                </a:solidFill>
                <a:latin typeface="Times New Roman" pitchFamily="18" charset="0"/>
              </a:rPr>
              <a:t>17</a:t>
            </a:r>
            <a:endParaRPr kumimoji="1" lang="en-US" altLang="zh-CN" sz="2400">
              <a:latin typeface="Times New Roman" pitchFamily="18" charset="0"/>
            </a:endParaRPr>
          </a:p>
        </p:txBody>
      </p:sp>
      <p:sp>
        <p:nvSpPr>
          <p:cNvPr id="43" name="Multiply 25"/>
          <p:cNvSpPr/>
          <p:nvPr/>
        </p:nvSpPr>
        <p:spPr>
          <a:xfrm>
            <a:off x="7558692" y="995319"/>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4" name="Multiply 25"/>
          <p:cNvSpPr/>
          <p:nvPr/>
        </p:nvSpPr>
        <p:spPr>
          <a:xfrm>
            <a:off x="9108947" y="896487"/>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Text Box 27"/>
          <p:cNvSpPr txBox="1">
            <a:spLocks noChangeArrowheads="1"/>
          </p:cNvSpPr>
          <p:nvPr/>
        </p:nvSpPr>
        <p:spPr bwMode="auto">
          <a:xfrm>
            <a:off x="10679310" y="1075315"/>
            <a:ext cx="1591526" cy="666904"/>
          </a:xfrm>
          <a:prstGeom prst="rect">
            <a:avLst/>
          </a:prstGeom>
          <a:solidFill>
            <a:srgbClr val="CAF2CE">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rgbClr val="FF3300"/>
                </a:solidFill>
                <a:latin typeface="Times New Roman" pitchFamily="18" charset="0"/>
              </a:rPr>
              <a:t>  30</a:t>
            </a:r>
            <a:endParaRPr kumimoji="1" lang="en-US" altLang="zh-CN" sz="2400">
              <a:latin typeface="Times New Roman" pitchFamily="18" charset="0"/>
            </a:endParaRPr>
          </a:p>
        </p:txBody>
      </p:sp>
    </p:spTree>
    <p:extLst>
      <p:ext uri="{BB962C8B-B14F-4D97-AF65-F5344CB8AC3E}">
        <p14:creationId xmlns:p14="http://schemas.microsoft.com/office/powerpoint/2010/main" val="3545203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5283"/>
                                        </p:tgtEl>
                                        <p:attrNameLst>
                                          <p:attrName>style.visibility</p:attrName>
                                        </p:attrNameLst>
                                      </p:cBhvr>
                                      <p:to>
                                        <p:strVal val="visible"/>
                                      </p:to>
                                    </p:set>
                                    <p:anim calcmode="lin" valueType="num">
                                      <p:cBhvr additive="base">
                                        <p:cTn id="7" dur="500" fill="hold"/>
                                        <p:tgtEl>
                                          <p:spTgt spid="225283"/>
                                        </p:tgtEl>
                                        <p:attrNameLst>
                                          <p:attrName>ppt_x</p:attrName>
                                        </p:attrNameLst>
                                      </p:cBhvr>
                                      <p:tavLst>
                                        <p:tav tm="0">
                                          <p:val>
                                            <p:strVal val="#ppt_x"/>
                                          </p:val>
                                        </p:tav>
                                        <p:tav tm="100000">
                                          <p:val>
                                            <p:strVal val="#ppt_x"/>
                                          </p:val>
                                        </p:tav>
                                      </p:tavLst>
                                    </p:anim>
                                    <p:anim calcmode="lin" valueType="num">
                                      <p:cBhvr additive="base">
                                        <p:cTn id="8" dur="500" fill="hold"/>
                                        <p:tgtEl>
                                          <p:spTgt spid="22528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25284"/>
                                        </p:tgtEl>
                                        <p:attrNameLst>
                                          <p:attrName>style.visibility</p:attrName>
                                        </p:attrNameLst>
                                      </p:cBhvr>
                                      <p:to>
                                        <p:strVal val="visible"/>
                                      </p:to>
                                    </p:set>
                                    <p:animEffect transition="in" filter="dissolve">
                                      <p:cBhvr>
                                        <p:cTn id="13" dur="500"/>
                                        <p:tgtEl>
                                          <p:spTgt spid="2252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5285"/>
                                        </p:tgtEl>
                                        <p:attrNameLst>
                                          <p:attrName>style.visibility</p:attrName>
                                        </p:attrNameLst>
                                      </p:cBhvr>
                                      <p:to>
                                        <p:strVal val="visible"/>
                                      </p:to>
                                    </p:set>
                                    <p:animEffect transition="in" filter="dissolve">
                                      <p:cBhvr>
                                        <p:cTn id="18" dur="500"/>
                                        <p:tgtEl>
                                          <p:spTgt spid="22528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25286"/>
                                        </p:tgtEl>
                                        <p:attrNameLst>
                                          <p:attrName>style.visibility</p:attrName>
                                        </p:attrNameLst>
                                      </p:cBhvr>
                                      <p:to>
                                        <p:strVal val="visible"/>
                                      </p:to>
                                    </p:set>
                                    <p:animEffect transition="in" filter="dissolve">
                                      <p:cBhvr>
                                        <p:cTn id="23" dur="500"/>
                                        <p:tgtEl>
                                          <p:spTgt spid="22528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5282"/>
                                        </p:tgtEl>
                                        <p:attrNameLst>
                                          <p:attrName>style.visibility</p:attrName>
                                        </p:attrNameLst>
                                      </p:cBhvr>
                                      <p:to>
                                        <p:strVal val="visible"/>
                                      </p:to>
                                    </p:set>
                                    <p:animEffect transition="in" filter="dissolve">
                                      <p:cBhvr>
                                        <p:cTn id="28" dur="500"/>
                                        <p:tgtEl>
                                          <p:spTgt spid="22528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5287"/>
                                        </p:tgtEl>
                                        <p:attrNameLst>
                                          <p:attrName>style.visibility</p:attrName>
                                        </p:attrNameLst>
                                      </p:cBhvr>
                                      <p:to>
                                        <p:strVal val="visible"/>
                                      </p:to>
                                    </p:set>
                                    <p:animEffect transition="in" filter="dissolve">
                                      <p:cBhvr>
                                        <p:cTn id="33" dur="500"/>
                                        <p:tgtEl>
                                          <p:spTgt spid="22528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5288"/>
                                        </p:tgtEl>
                                        <p:attrNameLst>
                                          <p:attrName>style.visibility</p:attrName>
                                        </p:attrNameLst>
                                      </p:cBhvr>
                                      <p:to>
                                        <p:strVal val="visible"/>
                                      </p:to>
                                    </p:set>
                                    <p:animEffect transition="in" filter="dissolve">
                                      <p:cBhvr>
                                        <p:cTn id="38" dur="500"/>
                                        <p:tgtEl>
                                          <p:spTgt spid="22528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5289"/>
                                        </p:tgtEl>
                                        <p:attrNameLst>
                                          <p:attrName>style.visibility</p:attrName>
                                        </p:attrNameLst>
                                      </p:cBhvr>
                                      <p:to>
                                        <p:strVal val="visible"/>
                                      </p:to>
                                    </p:set>
                                    <p:animEffect transition="in" filter="dissolve">
                                      <p:cBhvr>
                                        <p:cTn id="43" dur="500"/>
                                        <p:tgtEl>
                                          <p:spTgt spid="2252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4" fill="hold" grpId="0" nodeType="clickEffect">
                                  <p:stCondLst>
                                    <p:cond delay="0"/>
                                  </p:stCondLst>
                                  <p:childTnLst>
                                    <p:set>
                                      <p:cBhvr>
                                        <p:cTn id="55" dur="1" fill="hold">
                                          <p:stCondLst>
                                            <p:cond delay="0"/>
                                          </p:stCondLst>
                                        </p:cTn>
                                        <p:tgtEl>
                                          <p:spTgt spid="225290"/>
                                        </p:tgtEl>
                                        <p:attrNameLst>
                                          <p:attrName>style.visibility</p:attrName>
                                        </p:attrNameLst>
                                      </p:cBhvr>
                                      <p:to>
                                        <p:strVal val="visible"/>
                                      </p:to>
                                    </p:set>
                                    <p:anim calcmode="lin" valueType="num">
                                      <p:cBhvr>
                                        <p:cTn id="56" dur="500" fill="hold"/>
                                        <p:tgtEl>
                                          <p:spTgt spid="225290"/>
                                        </p:tgtEl>
                                        <p:attrNameLst>
                                          <p:attrName>ppt_x</p:attrName>
                                        </p:attrNameLst>
                                      </p:cBhvr>
                                      <p:tavLst>
                                        <p:tav tm="0">
                                          <p:val>
                                            <p:strVal val="#ppt_x"/>
                                          </p:val>
                                        </p:tav>
                                        <p:tav tm="100000">
                                          <p:val>
                                            <p:strVal val="#ppt_x"/>
                                          </p:val>
                                        </p:tav>
                                      </p:tavLst>
                                    </p:anim>
                                    <p:anim calcmode="lin" valueType="num">
                                      <p:cBhvr>
                                        <p:cTn id="57" dur="500" fill="hold"/>
                                        <p:tgtEl>
                                          <p:spTgt spid="225290"/>
                                        </p:tgtEl>
                                        <p:attrNameLst>
                                          <p:attrName>ppt_y</p:attrName>
                                        </p:attrNameLst>
                                      </p:cBhvr>
                                      <p:tavLst>
                                        <p:tav tm="0">
                                          <p:val>
                                            <p:strVal val="#ppt_y+#ppt_h/2"/>
                                          </p:val>
                                        </p:tav>
                                        <p:tav tm="100000">
                                          <p:val>
                                            <p:strVal val="#ppt_y"/>
                                          </p:val>
                                        </p:tav>
                                      </p:tavLst>
                                    </p:anim>
                                    <p:anim calcmode="lin" valueType="num">
                                      <p:cBhvr>
                                        <p:cTn id="58" dur="500" fill="hold"/>
                                        <p:tgtEl>
                                          <p:spTgt spid="225290"/>
                                        </p:tgtEl>
                                        <p:attrNameLst>
                                          <p:attrName>ppt_w</p:attrName>
                                        </p:attrNameLst>
                                      </p:cBhvr>
                                      <p:tavLst>
                                        <p:tav tm="0">
                                          <p:val>
                                            <p:strVal val="#ppt_w"/>
                                          </p:val>
                                        </p:tav>
                                        <p:tav tm="100000">
                                          <p:val>
                                            <p:strVal val="#ppt_w"/>
                                          </p:val>
                                        </p:tav>
                                      </p:tavLst>
                                    </p:anim>
                                    <p:anim calcmode="lin" valueType="num">
                                      <p:cBhvr>
                                        <p:cTn id="59" dur="500" fill="hold"/>
                                        <p:tgtEl>
                                          <p:spTgt spid="225290"/>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17" presetClass="entr" presetSubtype="4" fill="hold" grpId="0" nodeType="afterEffect">
                                  <p:stCondLst>
                                    <p:cond delay="0"/>
                                  </p:stCondLst>
                                  <p:childTnLst>
                                    <p:set>
                                      <p:cBhvr>
                                        <p:cTn id="62" dur="1" fill="hold">
                                          <p:stCondLst>
                                            <p:cond delay="0"/>
                                          </p:stCondLst>
                                        </p:cTn>
                                        <p:tgtEl>
                                          <p:spTgt spid="225291"/>
                                        </p:tgtEl>
                                        <p:attrNameLst>
                                          <p:attrName>style.visibility</p:attrName>
                                        </p:attrNameLst>
                                      </p:cBhvr>
                                      <p:to>
                                        <p:strVal val="visible"/>
                                      </p:to>
                                    </p:set>
                                    <p:anim calcmode="lin" valueType="num">
                                      <p:cBhvr>
                                        <p:cTn id="63" dur="500" fill="hold"/>
                                        <p:tgtEl>
                                          <p:spTgt spid="225291"/>
                                        </p:tgtEl>
                                        <p:attrNameLst>
                                          <p:attrName>ppt_x</p:attrName>
                                        </p:attrNameLst>
                                      </p:cBhvr>
                                      <p:tavLst>
                                        <p:tav tm="0">
                                          <p:val>
                                            <p:strVal val="#ppt_x"/>
                                          </p:val>
                                        </p:tav>
                                        <p:tav tm="100000">
                                          <p:val>
                                            <p:strVal val="#ppt_x"/>
                                          </p:val>
                                        </p:tav>
                                      </p:tavLst>
                                    </p:anim>
                                    <p:anim calcmode="lin" valueType="num">
                                      <p:cBhvr>
                                        <p:cTn id="64" dur="500" fill="hold"/>
                                        <p:tgtEl>
                                          <p:spTgt spid="225291"/>
                                        </p:tgtEl>
                                        <p:attrNameLst>
                                          <p:attrName>ppt_y</p:attrName>
                                        </p:attrNameLst>
                                      </p:cBhvr>
                                      <p:tavLst>
                                        <p:tav tm="0">
                                          <p:val>
                                            <p:strVal val="#ppt_y+#ppt_h/2"/>
                                          </p:val>
                                        </p:tav>
                                        <p:tav tm="100000">
                                          <p:val>
                                            <p:strVal val="#ppt_y"/>
                                          </p:val>
                                        </p:tav>
                                      </p:tavLst>
                                    </p:anim>
                                    <p:anim calcmode="lin" valueType="num">
                                      <p:cBhvr>
                                        <p:cTn id="65" dur="500" fill="hold"/>
                                        <p:tgtEl>
                                          <p:spTgt spid="225291"/>
                                        </p:tgtEl>
                                        <p:attrNameLst>
                                          <p:attrName>ppt_w</p:attrName>
                                        </p:attrNameLst>
                                      </p:cBhvr>
                                      <p:tavLst>
                                        <p:tav tm="0">
                                          <p:val>
                                            <p:strVal val="#ppt_w"/>
                                          </p:val>
                                        </p:tav>
                                        <p:tav tm="100000">
                                          <p:val>
                                            <p:strVal val="#ppt_w"/>
                                          </p:val>
                                        </p:tav>
                                      </p:tavLst>
                                    </p:anim>
                                    <p:anim calcmode="lin" valueType="num">
                                      <p:cBhvr>
                                        <p:cTn id="66" dur="500" fill="hold"/>
                                        <p:tgtEl>
                                          <p:spTgt spid="225291"/>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4" fill="hold" grpId="0" nodeType="clickEffect">
                                  <p:stCondLst>
                                    <p:cond delay="0"/>
                                  </p:stCondLst>
                                  <p:childTnLst>
                                    <p:set>
                                      <p:cBhvr>
                                        <p:cTn id="70" dur="1" fill="hold">
                                          <p:stCondLst>
                                            <p:cond delay="0"/>
                                          </p:stCondLst>
                                        </p:cTn>
                                        <p:tgtEl>
                                          <p:spTgt spid="225292"/>
                                        </p:tgtEl>
                                        <p:attrNameLst>
                                          <p:attrName>style.visibility</p:attrName>
                                        </p:attrNameLst>
                                      </p:cBhvr>
                                      <p:to>
                                        <p:strVal val="visible"/>
                                      </p:to>
                                    </p:set>
                                    <p:anim calcmode="lin" valueType="num">
                                      <p:cBhvr>
                                        <p:cTn id="71" dur="500" fill="hold"/>
                                        <p:tgtEl>
                                          <p:spTgt spid="225292"/>
                                        </p:tgtEl>
                                        <p:attrNameLst>
                                          <p:attrName>ppt_x</p:attrName>
                                        </p:attrNameLst>
                                      </p:cBhvr>
                                      <p:tavLst>
                                        <p:tav tm="0">
                                          <p:val>
                                            <p:strVal val="#ppt_x"/>
                                          </p:val>
                                        </p:tav>
                                        <p:tav tm="100000">
                                          <p:val>
                                            <p:strVal val="#ppt_x"/>
                                          </p:val>
                                        </p:tav>
                                      </p:tavLst>
                                    </p:anim>
                                    <p:anim calcmode="lin" valueType="num">
                                      <p:cBhvr>
                                        <p:cTn id="72" dur="500" fill="hold"/>
                                        <p:tgtEl>
                                          <p:spTgt spid="225292"/>
                                        </p:tgtEl>
                                        <p:attrNameLst>
                                          <p:attrName>ppt_y</p:attrName>
                                        </p:attrNameLst>
                                      </p:cBhvr>
                                      <p:tavLst>
                                        <p:tav tm="0">
                                          <p:val>
                                            <p:strVal val="#ppt_y+#ppt_h/2"/>
                                          </p:val>
                                        </p:tav>
                                        <p:tav tm="100000">
                                          <p:val>
                                            <p:strVal val="#ppt_y"/>
                                          </p:val>
                                        </p:tav>
                                      </p:tavLst>
                                    </p:anim>
                                    <p:anim calcmode="lin" valueType="num">
                                      <p:cBhvr>
                                        <p:cTn id="73" dur="500" fill="hold"/>
                                        <p:tgtEl>
                                          <p:spTgt spid="225292"/>
                                        </p:tgtEl>
                                        <p:attrNameLst>
                                          <p:attrName>ppt_w</p:attrName>
                                        </p:attrNameLst>
                                      </p:cBhvr>
                                      <p:tavLst>
                                        <p:tav tm="0">
                                          <p:val>
                                            <p:strVal val="#ppt_w"/>
                                          </p:val>
                                        </p:tav>
                                        <p:tav tm="100000">
                                          <p:val>
                                            <p:strVal val="#ppt_w"/>
                                          </p:val>
                                        </p:tav>
                                      </p:tavLst>
                                    </p:anim>
                                    <p:anim calcmode="lin" valueType="num">
                                      <p:cBhvr>
                                        <p:cTn id="74" dur="500" fill="hold"/>
                                        <p:tgtEl>
                                          <p:spTgt spid="225292"/>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4"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500" fill="hold"/>
                                        <p:tgtEl>
                                          <p:spTgt spid="38"/>
                                        </p:tgtEl>
                                        <p:attrNameLst>
                                          <p:attrName>ppt_x</p:attrName>
                                        </p:attrNameLst>
                                      </p:cBhvr>
                                      <p:tavLst>
                                        <p:tav tm="0">
                                          <p:val>
                                            <p:strVal val="#ppt_x"/>
                                          </p:val>
                                        </p:tav>
                                        <p:tav tm="100000">
                                          <p:val>
                                            <p:strVal val="#ppt_x"/>
                                          </p:val>
                                        </p:tav>
                                      </p:tavLst>
                                    </p:anim>
                                    <p:anim calcmode="lin" valueType="num">
                                      <p:cBhvr>
                                        <p:cTn id="80" dur="500" fill="hold"/>
                                        <p:tgtEl>
                                          <p:spTgt spid="38"/>
                                        </p:tgtEl>
                                        <p:attrNameLst>
                                          <p:attrName>ppt_y</p:attrName>
                                        </p:attrNameLst>
                                      </p:cBhvr>
                                      <p:tavLst>
                                        <p:tav tm="0">
                                          <p:val>
                                            <p:strVal val="#ppt_y+#ppt_h/2"/>
                                          </p:val>
                                        </p:tav>
                                        <p:tav tm="100000">
                                          <p:val>
                                            <p:strVal val="#ppt_y"/>
                                          </p:val>
                                        </p:tav>
                                      </p:tavLst>
                                    </p:anim>
                                    <p:anim calcmode="lin" valueType="num">
                                      <p:cBhvr>
                                        <p:cTn id="81" dur="500" fill="hold"/>
                                        <p:tgtEl>
                                          <p:spTgt spid="38"/>
                                        </p:tgtEl>
                                        <p:attrNameLst>
                                          <p:attrName>ppt_w</p:attrName>
                                        </p:attrNameLst>
                                      </p:cBhvr>
                                      <p:tavLst>
                                        <p:tav tm="0">
                                          <p:val>
                                            <p:strVal val="#ppt_w"/>
                                          </p:val>
                                        </p:tav>
                                        <p:tav tm="100000">
                                          <p:val>
                                            <p:strVal val="#ppt_w"/>
                                          </p:val>
                                        </p:tav>
                                      </p:tavLst>
                                    </p:anim>
                                    <p:anim calcmode="lin" valueType="num">
                                      <p:cBhvr>
                                        <p:cTn id="82"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dissolv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7" presetClass="entr" presetSubtype="4" fill="hold" grpId="0" nodeType="click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p:cTn id="105" dur="500" fill="hold"/>
                                        <p:tgtEl>
                                          <p:spTgt spid="36"/>
                                        </p:tgtEl>
                                        <p:attrNameLst>
                                          <p:attrName>ppt_x</p:attrName>
                                        </p:attrNameLst>
                                      </p:cBhvr>
                                      <p:tavLst>
                                        <p:tav tm="0">
                                          <p:val>
                                            <p:strVal val="#ppt_x"/>
                                          </p:val>
                                        </p:tav>
                                        <p:tav tm="100000">
                                          <p:val>
                                            <p:strVal val="#ppt_x"/>
                                          </p:val>
                                        </p:tav>
                                      </p:tavLst>
                                    </p:anim>
                                    <p:anim calcmode="lin" valueType="num">
                                      <p:cBhvr>
                                        <p:cTn id="106" dur="500" fill="hold"/>
                                        <p:tgtEl>
                                          <p:spTgt spid="36"/>
                                        </p:tgtEl>
                                        <p:attrNameLst>
                                          <p:attrName>ppt_y</p:attrName>
                                        </p:attrNameLst>
                                      </p:cBhvr>
                                      <p:tavLst>
                                        <p:tav tm="0">
                                          <p:val>
                                            <p:strVal val="#ppt_y+#ppt_h/2"/>
                                          </p:val>
                                        </p:tav>
                                        <p:tav tm="100000">
                                          <p:val>
                                            <p:strVal val="#ppt_y"/>
                                          </p:val>
                                        </p:tav>
                                      </p:tavLst>
                                    </p:anim>
                                    <p:anim calcmode="lin" valueType="num">
                                      <p:cBhvr>
                                        <p:cTn id="107" dur="500" fill="hold"/>
                                        <p:tgtEl>
                                          <p:spTgt spid="36"/>
                                        </p:tgtEl>
                                        <p:attrNameLst>
                                          <p:attrName>ppt_w</p:attrName>
                                        </p:attrNameLst>
                                      </p:cBhvr>
                                      <p:tavLst>
                                        <p:tav tm="0">
                                          <p:val>
                                            <p:strVal val="#ppt_w"/>
                                          </p:val>
                                        </p:tav>
                                        <p:tav tm="100000">
                                          <p:val>
                                            <p:strVal val="#ppt_w"/>
                                          </p:val>
                                        </p:tav>
                                      </p:tavLst>
                                    </p:anim>
                                    <p:anim calcmode="lin" valueType="num">
                                      <p:cBhvr>
                                        <p:cTn id="108" dur="500" fill="hold"/>
                                        <p:tgtEl>
                                          <p:spTgt spid="36"/>
                                        </p:tgtEl>
                                        <p:attrNameLst>
                                          <p:attrName>ppt_h</p:attrName>
                                        </p:attrNameLst>
                                      </p:cBhvr>
                                      <p:tavLst>
                                        <p:tav tm="0">
                                          <p:val>
                                            <p:fltVal val="0"/>
                                          </p:val>
                                        </p:tav>
                                        <p:tav tm="100000">
                                          <p:val>
                                            <p:strVal val="#ppt_h"/>
                                          </p:val>
                                        </p:tav>
                                      </p:tavLst>
                                    </p:anim>
                                  </p:childTnLst>
                                </p:cTn>
                              </p:par>
                            </p:childTnLst>
                          </p:cTn>
                        </p:par>
                        <p:par>
                          <p:cTn id="109" fill="hold">
                            <p:stCondLst>
                              <p:cond delay="500"/>
                            </p:stCondLst>
                            <p:childTnLst>
                              <p:par>
                                <p:cTn id="110" presetID="17" presetClass="entr" presetSubtype="4" fill="hold" grpId="0" nodeType="after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p:cTn id="112" dur="500" fill="hold"/>
                                        <p:tgtEl>
                                          <p:spTgt spid="37"/>
                                        </p:tgtEl>
                                        <p:attrNameLst>
                                          <p:attrName>ppt_x</p:attrName>
                                        </p:attrNameLst>
                                      </p:cBhvr>
                                      <p:tavLst>
                                        <p:tav tm="0">
                                          <p:val>
                                            <p:strVal val="#ppt_x"/>
                                          </p:val>
                                        </p:tav>
                                        <p:tav tm="100000">
                                          <p:val>
                                            <p:strVal val="#ppt_x"/>
                                          </p:val>
                                        </p:tav>
                                      </p:tavLst>
                                    </p:anim>
                                    <p:anim calcmode="lin" valueType="num">
                                      <p:cBhvr>
                                        <p:cTn id="113" dur="500" fill="hold"/>
                                        <p:tgtEl>
                                          <p:spTgt spid="37"/>
                                        </p:tgtEl>
                                        <p:attrNameLst>
                                          <p:attrName>ppt_y</p:attrName>
                                        </p:attrNameLst>
                                      </p:cBhvr>
                                      <p:tavLst>
                                        <p:tav tm="0">
                                          <p:val>
                                            <p:strVal val="#ppt_y+#ppt_h/2"/>
                                          </p:val>
                                        </p:tav>
                                        <p:tav tm="100000">
                                          <p:val>
                                            <p:strVal val="#ppt_y"/>
                                          </p:val>
                                        </p:tav>
                                      </p:tavLst>
                                    </p:anim>
                                    <p:anim calcmode="lin" valueType="num">
                                      <p:cBhvr>
                                        <p:cTn id="114" dur="500" fill="hold"/>
                                        <p:tgtEl>
                                          <p:spTgt spid="37"/>
                                        </p:tgtEl>
                                        <p:attrNameLst>
                                          <p:attrName>ppt_w</p:attrName>
                                        </p:attrNameLst>
                                      </p:cBhvr>
                                      <p:tavLst>
                                        <p:tav tm="0">
                                          <p:val>
                                            <p:strVal val="#ppt_w"/>
                                          </p:val>
                                        </p:tav>
                                        <p:tav tm="100000">
                                          <p:val>
                                            <p:strVal val="#ppt_w"/>
                                          </p:val>
                                        </p:tav>
                                      </p:tavLst>
                                    </p:anim>
                                    <p:anim calcmode="lin" valueType="num">
                                      <p:cBhvr>
                                        <p:cTn id="115"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7" presetClass="entr" presetSubtype="4"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ppt_x</p:attrName>
                                        </p:attrNameLst>
                                      </p:cBhvr>
                                      <p:tavLst>
                                        <p:tav tm="0">
                                          <p:val>
                                            <p:strVal val="#ppt_x"/>
                                          </p:val>
                                        </p:tav>
                                        <p:tav tm="100000">
                                          <p:val>
                                            <p:strVal val="#ppt_x"/>
                                          </p:val>
                                        </p:tav>
                                      </p:tavLst>
                                    </p:anim>
                                    <p:anim calcmode="lin" valueType="num">
                                      <p:cBhvr>
                                        <p:cTn id="121" dur="500" fill="hold"/>
                                        <p:tgtEl>
                                          <p:spTgt spid="35"/>
                                        </p:tgtEl>
                                        <p:attrNameLst>
                                          <p:attrName>ppt_y</p:attrName>
                                        </p:attrNameLst>
                                      </p:cBhvr>
                                      <p:tavLst>
                                        <p:tav tm="0">
                                          <p:val>
                                            <p:strVal val="#ppt_y+#ppt_h/2"/>
                                          </p:val>
                                        </p:tav>
                                        <p:tav tm="100000">
                                          <p:val>
                                            <p:strVal val="#ppt_y"/>
                                          </p:val>
                                        </p:tav>
                                      </p:tavLst>
                                    </p:anim>
                                    <p:anim calcmode="lin" valueType="num">
                                      <p:cBhvr>
                                        <p:cTn id="122" dur="500" fill="hold"/>
                                        <p:tgtEl>
                                          <p:spTgt spid="35"/>
                                        </p:tgtEl>
                                        <p:attrNameLst>
                                          <p:attrName>ppt_w</p:attrName>
                                        </p:attrNameLst>
                                      </p:cBhvr>
                                      <p:tavLst>
                                        <p:tav tm="0">
                                          <p:val>
                                            <p:strVal val="#ppt_w"/>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17" presetClass="entr" presetSubtype="4"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 calcmode="lin" valueType="num">
                                      <p:cBhvr>
                                        <p:cTn id="128" dur="500" fill="hold"/>
                                        <p:tgtEl>
                                          <p:spTgt spid="39"/>
                                        </p:tgtEl>
                                        <p:attrNameLst>
                                          <p:attrName>ppt_x</p:attrName>
                                        </p:attrNameLst>
                                      </p:cBhvr>
                                      <p:tavLst>
                                        <p:tav tm="0">
                                          <p:val>
                                            <p:strVal val="#ppt_x"/>
                                          </p:val>
                                        </p:tav>
                                        <p:tav tm="100000">
                                          <p:val>
                                            <p:strVal val="#ppt_x"/>
                                          </p:val>
                                        </p:tav>
                                      </p:tavLst>
                                    </p:anim>
                                    <p:anim calcmode="lin" valueType="num">
                                      <p:cBhvr>
                                        <p:cTn id="129" dur="500" fill="hold"/>
                                        <p:tgtEl>
                                          <p:spTgt spid="39"/>
                                        </p:tgtEl>
                                        <p:attrNameLst>
                                          <p:attrName>ppt_y</p:attrName>
                                        </p:attrNameLst>
                                      </p:cBhvr>
                                      <p:tavLst>
                                        <p:tav tm="0">
                                          <p:val>
                                            <p:strVal val="#ppt_y+#ppt_h/2"/>
                                          </p:val>
                                        </p:tav>
                                        <p:tav tm="100000">
                                          <p:val>
                                            <p:strVal val="#ppt_y"/>
                                          </p:val>
                                        </p:tav>
                                      </p:tavLst>
                                    </p:anim>
                                    <p:anim calcmode="lin" valueType="num">
                                      <p:cBhvr>
                                        <p:cTn id="130" dur="500" fill="hold"/>
                                        <p:tgtEl>
                                          <p:spTgt spid="39"/>
                                        </p:tgtEl>
                                        <p:attrNameLst>
                                          <p:attrName>ppt_w</p:attrName>
                                        </p:attrNameLst>
                                      </p:cBhvr>
                                      <p:tavLst>
                                        <p:tav tm="0">
                                          <p:val>
                                            <p:strVal val="#ppt_w"/>
                                          </p:val>
                                        </p:tav>
                                        <p:tav tm="100000">
                                          <p:val>
                                            <p:strVal val="#ppt_w"/>
                                          </p:val>
                                        </p:tav>
                                      </p:tavLst>
                                    </p:anim>
                                    <p:anim calcmode="lin" valueType="num">
                                      <p:cBhvr>
                                        <p:cTn id="131"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dissolve">
                                      <p:cBhvr>
                                        <p:cTn id="136" dur="50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1"/>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7" presetClass="entr" presetSubtype="4" fill="hold" grpId="0" nodeType="click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p:cTn id="149" dur="500" fill="hold"/>
                                        <p:tgtEl>
                                          <p:spTgt spid="28"/>
                                        </p:tgtEl>
                                        <p:attrNameLst>
                                          <p:attrName>ppt_x</p:attrName>
                                        </p:attrNameLst>
                                      </p:cBhvr>
                                      <p:tavLst>
                                        <p:tav tm="0">
                                          <p:val>
                                            <p:strVal val="#ppt_x"/>
                                          </p:val>
                                        </p:tav>
                                        <p:tav tm="100000">
                                          <p:val>
                                            <p:strVal val="#ppt_x"/>
                                          </p:val>
                                        </p:tav>
                                      </p:tavLst>
                                    </p:anim>
                                    <p:anim calcmode="lin" valueType="num">
                                      <p:cBhvr>
                                        <p:cTn id="150" dur="500" fill="hold"/>
                                        <p:tgtEl>
                                          <p:spTgt spid="28"/>
                                        </p:tgtEl>
                                        <p:attrNameLst>
                                          <p:attrName>ppt_y</p:attrName>
                                        </p:attrNameLst>
                                      </p:cBhvr>
                                      <p:tavLst>
                                        <p:tav tm="0">
                                          <p:val>
                                            <p:strVal val="#ppt_y+#ppt_h/2"/>
                                          </p:val>
                                        </p:tav>
                                        <p:tav tm="100000">
                                          <p:val>
                                            <p:strVal val="#ppt_y"/>
                                          </p:val>
                                        </p:tav>
                                      </p:tavLst>
                                    </p:anim>
                                    <p:anim calcmode="lin" valueType="num">
                                      <p:cBhvr>
                                        <p:cTn id="151" dur="500" fill="hold"/>
                                        <p:tgtEl>
                                          <p:spTgt spid="28"/>
                                        </p:tgtEl>
                                        <p:attrNameLst>
                                          <p:attrName>ppt_w</p:attrName>
                                        </p:attrNameLst>
                                      </p:cBhvr>
                                      <p:tavLst>
                                        <p:tav tm="0">
                                          <p:val>
                                            <p:strVal val="#ppt_w"/>
                                          </p:val>
                                        </p:tav>
                                        <p:tav tm="100000">
                                          <p:val>
                                            <p:strVal val="#ppt_w"/>
                                          </p:val>
                                        </p:tav>
                                      </p:tavLst>
                                    </p:anim>
                                    <p:anim calcmode="lin" valueType="num">
                                      <p:cBhvr>
                                        <p:cTn id="152"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7" presetClass="entr" presetSubtype="4" fill="hold" grpId="0" nodeType="clickEffect">
                                  <p:stCondLst>
                                    <p:cond delay="0"/>
                                  </p:stCondLst>
                                  <p:childTnLst>
                                    <p:set>
                                      <p:cBhvr>
                                        <p:cTn id="156" dur="1" fill="hold">
                                          <p:stCondLst>
                                            <p:cond delay="0"/>
                                          </p:stCondLst>
                                        </p:cTn>
                                        <p:tgtEl>
                                          <p:spTgt spid="29"/>
                                        </p:tgtEl>
                                        <p:attrNameLst>
                                          <p:attrName>style.visibility</p:attrName>
                                        </p:attrNameLst>
                                      </p:cBhvr>
                                      <p:to>
                                        <p:strVal val="visible"/>
                                      </p:to>
                                    </p:set>
                                    <p:anim calcmode="lin" valueType="num">
                                      <p:cBhvr>
                                        <p:cTn id="157" dur="500" fill="hold"/>
                                        <p:tgtEl>
                                          <p:spTgt spid="29"/>
                                        </p:tgtEl>
                                        <p:attrNameLst>
                                          <p:attrName>ppt_x</p:attrName>
                                        </p:attrNameLst>
                                      </p:cBhvr>
                                      <p:tavLst>
                                        <p:tav tm="0">
                                          <p:val>
                                            <p:strVal val="#ppt_x"/>
                                          </p:val>
                                        </p:tav>
                                        <p:tav tm="100000">
                                          <p:val>
                                            <p:strVal val="#ppt_x"/>
                                          </p:val>
                                        </p:tav>
                                      </p:tavLst>
                                    </p:anim>
                                    <p:anim calcmode="lin" valueType="num">
                                      <p:cBhvr>
                                        <p:cTn id="158" dur="500" fill="hold"/>
                                        <p:tgtEl>
                                          <p:spTgt spid="29"/>
                                        </p:tgtEl>
                                        <p:attrNameLst>
                                          <p:attrName>ppt_y</p:attrName>
                                        </p:attrNameLst>
                                      </p:cBhvr>
                                      <p:tavLst>
                                        <p:tav tm="0">
                                          <p:val>
                                            <p:strVal val="#ppt_y+#ppt_h/2"/>
                                          </p:val>
                                        </p:tav>
                                        <p:tav tm="100000">
                                          <p:val>
                                            <p:strVal val="#ppt_y"/>
                                          </p:val>
                                        </p:tav>
                                      </p:tavLst>
                                    </p:anim>
                                    <p:anim calcmode="lin" valueType="num">
                                      <p:cBhvr>
                                        <p:cTn id="159" dur="500" fill="hold"/>
                                        <p:tgtEl>
                                          <p:spTgt spid="29"/>
                                        </p:tgtEl>
                                        <p:attrNameLst>
                                          <p:attrName>ppt_w</p:attrName>
                                        </p:attrNameLst>
                                      </p:cBhvr>
                                      <p:tavLst>
                                        <p:tav tm="0">
                                          <p:val>
                                            <p:strVal val="#ppt_w"/>
                                          </p:val>
                                        </p:tav>
                                        <p:tav tm="100000">
                                          <p:val>
                                            <p:strVal val="#ppt_w"/>
                                          </p:val>
                                        </p:tav>
                                      </p:tavLst>
                                    </p:anim>
                                    <p:anim calcmode="lin" valueType="num">
                                      <p:cBhvr>
                                        <p:cTn id="160" dur="500" fill="hold"/>
                                        <p:tgtEl>
                                          <p:spTgt spid="29"/>
                                        </p:tgtEl>
                                        <p:attrNameLst>
                                          <p:attrName>ppt_h</p:attrName>
                                        </p:attrNameLst>
                                      </p:cBhvr>
                                      <p:tavLst>
                                        <p:tav tm="0">
                                          <p:val>
                                            <p:fltVal val="0"/>
                                          </p:val>
                                        </p:tav>
                                        <p:tav tm="100000">
                                          <p:val>
                                            <p:strVal val="#ppt_h"/>
                                          </p:val>
                                        </p:tav>
                                      </p:tavLst>
                                    </p:anim>
                                  </p:childTnLst>
                                </p:cTn>
                              </p:par>
                            </p:childTnLst>
                          </p:cTn>
                        </p:par>
                        <p:par>
                          <p:cTn id="161" fill="hold">
                            <p:stCondLst>
                              <p:cond delay="500"/>
                            </p:stCondLst>
                            <p:childTnLst>
                              <p:par>
                                <p:cTn id="162" presetID="17" presetClass="entr" presetSubtype="4" fill="hold" grpId="0" nodeType="afterEffect">
                                  <p:stCondLst>
                                    <p:cond delay="0"/>
                                  </p:stCondLst>
                                  <p:childTnLst>
                                    <p:set>
                                      <p:cBhvr>
                                        <p:cTn id="163" dur="1" fill="hold">
                                          <p:stCondLst>
                                            <p:cond delay="0"/>
                                          </p:stCondLst>
                                        </p:cTn>
                                        <p:tgtEl>
                                          <p:spTgt spid="30"/>
                                        </p:tgtEl>
                                        <p:attrNameLst>
                                          <p:attrName>style.visibility</p:attrName>
                                        </p:attrNameLst>
                                      </p:cBhvr>
                                      <p:to>
                                        <p:strVal val="visible"/>
                                      </p:to>
                                    </p:set>
                                    <p:anim calcmode="lin" valueType="num">
                                      <p:cBhvr>
                                        <p:cTn id="164" dur="500" fill="hold"/>
                                        <p:tgtEl>
                                          <p:spTgt spid="30"/>
                                        </p:tgtEl>
                                        <p:attrNameLst>
                                          <p:attrName>ppt_x</p:attrName>
                                        </p:attrNameLst>
                                      </p:cBhvr>
                                      <p:tavLst>
                                        <p:tav tm="0">
                                          <p:val>
                                            <p:strVal val="#ppt_x"/>
                                          </p:val>
                                        </p:tav>
                                        <p:tav tm="100000">
                                          <p:val>
                                            <p:strVal val="#ppt_x"/>
                                          </p:val>
                                        </p:tav>
                                      </p:tavLst>
                                    </p:anim>
                                    <p:anim calcmode="lin" valueType="num">
                                      <p:cBhvr>
                                        <p:cTn id="165" dur="500" fill="hold"/>
                                        <p:tgtEl>
                                          <p:spTgt spid="30"/>
                                        </p:tgtEl>
                                        <p:attrNameLst>
                                          <p:attrName>ppt_y</p:attrName>
                                        </p:attrNameLst>
                                      </p:cBhvr>
                                      <p:tavLst>
                                        <p:tav tm="0">
                                          <p:val>
                                            <p:strVal val="#ppt_y+#ppt_h/2"/>
                                          </p:val>
                                        </p:tav>
                                        <p:tav tm="100000">
                                          <p:val>
                                            <p:strVal val="#ppt_y"/>
                                          </p:val>
                                        </p:tav>
                                      </p:tavLst>
                                    </p:anim>
                                    <p:anim calcmode="lin" valueType="num">
                                      <p:cBhvr>
                                        <p:cTn id="166" dur="500" fill="hold"/>
                                        <p:tgtEl>
                                          <p:spTgt spid="30"/>
                                        </p:tgtEl>
                                        <p:attrNameLst>
                                          <p:attrName>ppt_w</p:attrName>
                                        </p:attrNameLst>
                                      </p:cBhvr>
                                      <p:tavLst>
                                        <p:tav tm="0">
                                          <p:val>
                                            <p:strVal val="#ppt_w"/>
                                          </p:val>
                                        </p:tav>
                                        <p:tav tm="100000">
                                          <p:val>
                                            <p:strVal val="#ppt_w"/>
                                          </p:val>
                                        </p:tav>
                                      </p:tavLst>
                                    </p:anim>
                                    <p:anim calcmode="lin" valueType="num">
                                      <p:cBhvr>
                                        <p:cTn id="167"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68" fill="hold">
                      <p:stCondLst>
                        <p:cond delay="indefinite"/>
                      </p:stCondLst>
                      <p:childTnLst>
                        <p:par>
                          <p:cTn id="169" fill="hold">
                            <p:stCondLst>
                              <p:cond delay="0"/>
                            </p:stCondLst>
                            <p:childTnLst>
                              <p:par>
                                <p:cTn id="170" presetID="17" presetClass="entr" presetSubtype="4" fill="hold" grpId="0" nodeType="clickEffect">
                                  <p:stCondLst>
                                    <p:cond delay="0"/>
                                  </p:stCondLst>
                                  <p:childTnLst>
                                    <p:set>
                                      <p:cBhvr>
                                        <p:cTn id="171" dur="1" fill="hold">
                                          <p:stCondLst>
                                            <p:cond delay="0"/>
                                          </p:stCondLst>
                                        </p:cTn>
                                        <p:tgtEl>
                                          <p:spTgt spid="42"/>
                                        </p:tgtEl>
                                        <p:attrNameLst>
                                          <p:attrName>style.visibility</p:attrName>
                                        </p:attrNameLst>
                                      </p:cBhvr>
                                      <p:to>
                                        <p:strVal val="visible"/>
                                      </p:to>
                                    </p:set>
                                    <p:anim calcmode="lin" valueType="num">
                                      <p:cBhvr>
                                        <p:cTn id="172" dur="500" fill="hold"/>
                                        <p:tgtEl>
                                          <p:spTgt spid="42"/>
                                        </p:tgtEl>
                                        <p:attrNameLst>
                                          <p:attrName>ppt_x</p:attrName>
                                        </p:attrNameLst>
                                      </p:cBhvr>
                                      <p:tavLst>
                                        <p:tav tm="0">
                                          <p:val>
                                            <p:strVal val="#ppt_x"/>
                                          </p:val>
                                        </p:tav>
                                        <p:tav tm="100000">
                                          <p:val>
                                            <p:strVal val="#ppt_x"/>
                                          </p:val>
                                        </p:tav>
                                      </p:tavLst>
                                    </p:anim>
                                    <p:anim calcmode="lin" valueType="num">
                                      <p:cBhvr>
                                        <p:cTn id="173" dur="500" fill="hold"/>
                                        <p:tgtEl>
                                          <p:spTgt spid="42"/>
                                        </p:tgtEl>
                                        <p:attrNameLst>
                                          <p:attrName>ppt_y</p:attrName>
                                        </p:attrNameLst>
                                      </p:cBhvr>
                                      <p:tavLst>
                                        <p:tav tm="0">
                                          <p:val>
                                            <p:strVal val="#ppt_y+#ppt_h/2"/>
                                          </p:val>
                                        </p:tav>
                                        <p:tav tm="100000">
                                          <p:val>
                                            <p:strVal val="#ppt_y"/>
                                          </p:val>
                                        </p:tav>
                                      </p:tavLst>
                                    </p:anim>
                                    <p:anim calcmode="lin" valueType="num">
                                      <p:cBhvr>
                                        <p:cTn id="174" dur="500" fill="hold"/>
                                        <p:tgtEl>
                                          <p:spTgt spid="42"/>
                                        </p:tgtEl>
                                        <p:attrNameLst>
                                          <p:attrName>ppt_w</p:attrName>
                                        </p:attrNameLst>
                                      </p:cBhvr>
                                      <p:tavLst>
                                        <p:tav tm="0">
                                          <p:val>
                                            <p:strVal val="#ppt_w"/>
                                          </p:val>
                                        </p:tav>
                                        <p:tav tm="100000">
                                          <p:val>
                                            <p:strVal val="#ppt_w"/>
                                          </p:val>
                                        </p:tav>
                                      </p:tavLst>
                                    </p:anim>
                                    <p:anim calcmode="lin" valueType="num">
                                      <p:cBhvr>
                                        <p:cTn id="175" dur="500" fill="hold"/>
                                        <p:tgtEl>
                                          <p:spTgt spid="42"/>
                                        </p:tgtEl>
                                        <p:attrNameLst>
                                          <p:attrName>ppt_h</p:attrName>
                                        </p:attrNameLst>
                                      </p:cBhvr>
                                      <p:tavLst>
                                        <p:tav tm="0">
                                          <p:val>
                                            <p:fltVal val="0"/>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5"/>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3"/>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43"/>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44"/>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7" presetClass="entr" presetSubtype="4" fill="hold" grpId="0" nodeType="clickEffect">
                                  <p:stCondLst>
                                    <p:cond delay="0"/>
                                  </p:stCondLst>
                                  <p:childTnLst>
                                    <p:set>
                                      <p:cBhvr>
                                        <p:cTn id="195" dur="1" fill="hold">
                                          <p:stCondLst>
                                            <p:cond delay="0"/>
                                          </p:stCondLst>
                                        </p:cTn>
                                        <p:tgtEl>
                                          <p:spTgt spid="45"/>
                                        </p:tgtEl>
                                        <p:attrNameLst>
                                          <p:attrName>style.visibility</p:attrName>
                                        </p:attrNameLst>
                                      </p:cBhvr>
                                      <p:to>
                                        <p:strVal val="visible"/>
                                      </p:to>
                                    </p:set>
                                    <p:anim calcmode="lin" valueType="num">
                                      <p:cBhvr>
                                        <p:cTn id="196" dur="500" fill="hold"/>
                                        <p:tgtEl>
                                          <p:spTgt spid="45"/>
                                        </p:tgtEl>
                                        <p:attrNameLst>
                                          <p:attrName>ppt_x</p:attrName>
                                        </p:attrNameLst>
                                      </p:cBhvr>
                                      <p:tavLst>
                                        <p:tav tm="0">
                                          <p:val>
                                            <p:strVal val="#ppt_x"/>
                                          </p:val>
                                        </p:tav>
                                        <p:tav tm="100000">
                                          <p:val>
                                            <p:strVal val="#ppt_x"/>
                                          </p:val>
                                        </p:tav>
                                      </p:tavLst>
                                    </p:anim>
                                    <p:anim calcmode="lin" valueType="num">
                                      <p:cBhvr>
                                        <p:cTn id="197" dur="500" fill="hold"/>
                                        <p:tgtEl>
                                          <p:spTgt spid="45"/>
                                        </p:tgtEl>
                                        <p:attrNameLst>
                                          <p:attrName>ppt_y</p:attrName>
                                        </p:attrNameLst>
                                      </p:cBhvr>
                                      <p:tavLst>
                                        <p:tav tm="0">
                                          <p:val>
                                            <p:strVal val="#ppt_y+#ppt_h/2"/>
                                          </p:val>
                                        </p:tav>
                                        <p:tav tm="100000">
                                          <p:val>
                                            <p:strVal val="#ppt_y"/>
                                          </p:val>
                                        </p:tav>
                                      </p:tavLst>
                                    </p:anim>
                                    <p:anim calcmode="lin" valueType="num">
                                      <p:cBhvr>
                                        <p:cTn id="198" dur="500" fill="hold"/>
                                        <p:tgtEl>
                                          <p:spTgt spid="45"/>
                                        </p:tgtEl>
                                        <p:attrNameLst>
                                          <p:attrName>ppt_w</p:attrName>
                                        </p:attrNameLst>
                                      </p:cBhvr>
                                      <p:tavLst>
                                        <p:tav tm="0">
                                          <p:val>
                                            <p:strVal val="#ppt_w"/>
                                          </p:val>
                                        </p:tav>
                                        <p:tav tm="100000">
                                          <p:val>
                                            <p:strVal val="#ppt_w"/>
                                          </p:val>
                                        </p:tav>
                                      </p:tavLst>
                                    </p:anim>
                                    <p:anim calcmode="lin" valueType="num">
                                      <p:cBhvr>
                                        <p:cTn id="199"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17" presetClass="entr" presetSubtype="4" fill="hold" grpId="0" nodeType="clickEffect">
                                  <p:stCondLst>
                                    <p:cond delay="0"/>
                                  </p:stCondLst>
                                  <p:childTnLst>
                                    <p:set>
                                      <p:cBhvr>
                                        <p:cTn id="203" dur="1" fill="hold">
                                          <p:stCondLst>
                                            <p:cond delay="0"/>
                                          </p:stCondLst>
                                        </p:cTn>
                                        <p:tgtEl>
                                          <p:spTgt spid="46"/>
                                        </p:tgtEl>
                                        <p:attrNameLst>
                                          <p:attrName>style.visibility</p:attrName>
                                        </p:attrNameLst>
                                      </p:cBhvr>
                                      <p:to>
                                        <p:strVal val="visible"/>
                                      </p:to>
                                    </p:set>
                                    <p:anim calcmode="lin" valueType="num">
                                      <p:cBhvr>
                                        <p:cTn id="204" dur="500" fill="hold"/>
                                        <p:tgtEl>
                                          <p:spTgt spid="46"/>
                                        </p:tgtEl>
                                        <p:attrNameLst>
                                          <p:attrName>ppt_x</p:attrName>
                                        </p:attrNameLst>
                                      </p:cBhvr>
                                      <p:tavLst>
                                        <p:tav tm="0">
                                          <p:val>
                                            <p:strVal val="#ppt_x"/>
                                          </p:val>
                                        </p:tav>
                                        <p:tav tm="100000">
                                          <p:val>
                                            <p:strVal val="#ppt_x"/>
                                          </p:val>
                                        </p:tav>
                                      </p:tavLst>
                                    </p:anim>
                                    <p:anim calcmode="lin" valueType="num">
                                      <p:cBhvr>
                                        <p:cTn id="205" dur="500" fill="hold"/>
                                        <p:tgtEl>
                                          <p:spTgt spid="46"/>
                                        </p:tgtEl>
                                        <p:attrNameLst>
                                          <p:attrName>ppt_y</p:attrName>
                                        </p:attrNameLst>
                                      </p:cBhvr>
                                      <p:tavLst>
                                        <p:tav tm="0">
                                          <p:val>
                                            <p:strVal val="#ppt_y+#ppt_h/2"/>
                                          </p:val>
                                        </p:tav>
                                        <p:tav tm="100000">
                                          <p:val>
                                            <p:strVal val="#ppt_y"/>
                                          </p:val>
                                        </p:tav>
                                      </p:tavLst>
                                    </p:anim>
                                    <p:anim calcmode="lin" valueType="num">
                                      <p:cBhvr>
                                        <p:cTn id="206" dur="500" fill="hold"/>
                                        <p:tgtEl>
                                          <p:spTgt spid="46"/>
                                        </p:tgtEl>
                                        <p:attrNameLst>
                                          <p:attrName>ppt_w</p:attrName>
                                        </p:attrNameLst>
                                      </p:cBhvr>
                                      <p:tavLst>
                                        <p:tav tm="0">
                                          <p:val>
                                            <p:strVal val="#ppt_w"/>
                                          </p:val>
                                        </p:tav>
                                        <p:tav tm="100000">
                                          <p:val>
                                            <p:strVal val="#ppt_w"/>
                                          </p:val>
                                        </p:tav>
                                      </p:tavLst>
                                    </p:anim>
                                    <p:anim calcmode="lin" valueType="num">
                                      <p:cBhvr>
                                        <p:cTn id="207"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208" fill="hold">
                      <p:stCondLst>
                        <p:cond delay="indefinite"/>
                      </p:stCondLst>
                      <p:childTnLst>
                        <p:par>
                          <p:cTn id="209" fill="hold">
                            <p:stCondLst>
                              <p:cond delay="0"/>
                            </p:stCondLst>
                            <p:childTnLst>
                              <p:par>
                                <p:cTn id="210" presetID="17" presetClass="entr" presetSubtype="4" fill="hold" grpId="0" nodeType="clickEffect">
                                  <p:stCondLst>
                                    <p:cond delay="0"/>
                                  </p:stCondLst>
                                  <p:childTnLst>
                                    <p:set>
                                      <p:cBhvr>
                                        <p:cTn id="211" dur="1" fill="hold">
                                          <p:stCondLst>
                                            <p:cond delay="0"/>
                                          </p:stCondLst>
                                        </p:cTn>
                                        <p:tgtEl>
                                          <p:spTgt spid="47"/>
                                        </p:tgtEl>
                                        <p:attrNameLst>
                                          <p:attrName>style.visibility</p:attrName>
                                        </p:attrNameLst>
                                      </p:cBhvr>
                                      <p:to>
                                        <p:strVal val="visible"/>
                                      </p:to>
                                    </p:set>
                                    <p:anim calcmode="lin" valueType="num">
                                      <p:cBhvr>
                                        <p:cTn id="212" dur="500" fill="hold"/>
                                        <p:tgtEl>
                                          <p:spTgt spid="47"/>
                                        </p:tgtEl>
                                        <p:attrNameLst>
                                          <p:attrName>ppt_x</p:attrName>
                                        </p:attrNameLst>
                                      </p:cBhvr>
                                      <p:tavLst>
                                        <p:tav tm="0">
                                          <p:val>
                                            <p:strVal val="#ppt_x"/>
                                          </p:val>
                                        </p:tav>
                                        <p:tav tm="100000">
                                          <p:val>
                                            <p:strVal val="#ppt_x"/>
                                          </p:val>
                                        </p:tav>
                                      </p:tavLst>
                                    </p:anim>
                                    <p:anim calcmode="lin" valueType="num">
                                      <p:cBhvr>
                                        <p:cTn id="213" dur="500" fill="hold"/>
                                        <p:tgtEl>
                                          <p:spTgt spid="47"/>
                                        </p:tgtEl>
                                        <p:attrNameLst>
                                          <p:attrName>ppt_y</p:attrName>
                                        </p:attrNameLst>
                                      </p:cBhvr>
                                      <p:tavLst>
                                        <p:tav tm="0">
                                          <p:val>
                                            <p:strVal val="#ppt_y+#ppt_h/2"/>
                                          </p:val>
                                        </p:tav>
                                        <p:tav tm="100000">
                                          <p:val>
                                            <p:strVal val="#ppt_y"/>
                                          </p:val>
                                        </p:tav>
                                      </p:tavLst>
                                    </p:anim>
                                    <p:anim calcmode="lin" valueType="num">
                                      <p:cBhvr>
                                        <p:cTn id="214" dur="500" fill="hold"/>
                                        <p:tgtEl>
                                          <p:spTgt spid="47"/>
                                        </p:tgtEl>
                                        <p:attrNameLst>
                                          <p:attrName>ppt_w</p:attrName>
                                        </p:attrNameLst>
                                      </p:cBhvr>
                                      <p:tavLst>
                                        <p:tav tm="0">
                                          <p:val>
                                            <p:strVal val="#ppt_w"/>
                                          </p:val>
                                        </p:tav>
                                        <p:tav tm="100000">
                                          <p:val>
                                            <p:strVal val="#ppt_w"/>
                                          </p:val>
                                        </p:tav>
                                      </p:tavLst>
                                    </p:anim>
                                    <p:anim calcmode="lin" valueType="num">
                                      <p:cBhvr>
                                        <p:cTn id="215"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216" fill="hold">
                      <p:stCondLst>
                        <p:cond delay="indefinite"/>
                      </p:stCondLst>
                      <p:childTnLst>
                        <p:par>
                          <p:cTn id="217" fill="hold">
                            <p:stCondLst>
                              <p:cond delay="0"/>
                            </p:stCondLst>
                            <p:childTnLst>
                              <p:par>
                                <p:cTn id="218" presetID="17" presetClass="entr" presetSubtype="4" fill="hold" grpId="0" nodeType="clickEffect">
                                  <p:stCondLst>
                                    <p:cond delay="0"/>
                                  </p:stCondLst>
                                  <p:childTnLst>
                                    <p:set>
                                      <p:cBhvr>
                                        <p:cTn id="219" dur="1" fill="hold">
                                          <p:stCondLst>
                                            <p:cond delay="0"/>
                                          </p:stCondLst>
                                        </p:cTn>
                                        <p:tgtEl>
                                          <p:spTgt spid="48"/>
                                        </p:tgtEl>
                                        <p:attrNameLst>
                                          <p:attrName>style.visibility</p:attrName>
                                        </p:attrNameLst>
                                      </p:cBhvr>
                                      <p:to>
                                        <p:strVal val="visible"/>
                                      </p:to>
                                    </p:set>
                                    <p:anim calcmode="lin" valueType="num">
                                      <p:cBhvr>
                                        <p:cTn id="220" dur="500" fill="hold"/>
                                        <p:tgtEl>
                                          <p:spTgt spid="48"/>
                                        </p:tgtEl>
                                        <p:attrNameLst>
                                          <p:attrName>ppt_x</p:attrName>
                                        </p:attrNameLst>
                                      </p:cBhvr>
                                      <p:tavLst>
                                        <p:tav tm="0">
                                          <p:val>
                                            <p:strVal val="#ppt_x"/>
                                          </p:val>
                                        </p:tav>
                                        <p:tav tm="100000">
                                          <p:val>
                                            <p:strVal val="#ppt_x"/>
                                          </p:val>
                                        </p:tav>
                                      </p:tavLst>
                                    </p:anim>
                                    <p:anim calcmode="lin" valueType="num">
                                      <p:cBhvr>
                                        <p:cTn id="221" dur="500" fill="hold"/>
                                        <p:tgtEl>
                                          <p:spTgt spid="48"/>
                                        </p:tgtEl>
                                        <p:attrNameLst>
                                          <p:attrName>ppt_y</p:attrName>
                                        </p:attrNameLst>
                                      </p:cBhvr>
                                      <p:tavLst>
                                        <p:tav tm="0">
                                          <p:val>
                                            <p:strVal val="#ppt_y+#ppt_h/2"/>
                                          </p:val>
                                        </p:tav>
                                        <p:tav tm="100000">
                                          <p:val>
                                            <p:strVal val="#ppt_y"/>
                                          </p:val>
                                        </p:tav>
                                      </p:tavLst>
                                    </p:anim>
                                    <p:anim calcmode="lin" valueType="num">
                                      <p:cBhvr>
                                        <p:cTn id="222" dur="500" fill="hold"/>
                                        <p:tgtEl>
                                          <p:spTgt spid="48"/>
                                        </p:tgtEl>
                                        <p:attrNameLst>
                                          <p:attrName>ppt_w</p:attrName>
                                        </p:attrNameLst>
                                      </p:cBhvr>
                                      <p:tavLst>
                                        <p:tav tm="0">
                                          <p:val>
                                            <p:strVal val="#ppt_w"/>
                                          </p:val>
                                        </p:tav>
                                        <p:tav tm="100000">
                                          <p:val>
                                            <p:strVal val="#ppt_w"/>
                                          </p:val>
                                        </p:tav>
                                      </p:tavLst>
                                    </p:anim>
                                    <p:anim calcmode="lin" valueType="num">
                                      <p:cBhvr>
                                        <p:cTn id="223" dur="500" fill="hold"/>
                                        <p:tgtEl>
                                          <p:spTgt spid="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nimBg="1" autoUpdateAnimBg="0"/>
      <p:bldP spid="225283" grpId="0" autoUpdateAnimBg="0"/>
      <p:bldP spid="225284" grpId="0" animBg="1" autoUpdateAnimBg="0"/>
      <p:bldP spid="225285" grpId="0" animBg="1" autoUpdateAnimBg="0"/>
      <p:bldP spid="225286" grpId="0" animBg="1" autoUpdateAnimBg="0"/>
      <p:bldP spid="225287" grpId="0" animBg="1" autoUpdateAnimBg="0"/>
      <p:bldP spid="225288" grpId="0" animBg="1" autoUpdateAnimBg="0"/>
      <p:bldP spid="225289" grpId="0" animBg="1" autoUpdateAnimBg="0"/>
      <p:bldP spid="225290" grpId="0" animBg="1"/>
      <p:bldP spid="225291" grpId="0" animBg="1"/>
      <p:bldP spid="225292" grpId="0" animBg="1" autoUpdateAnimBg="0"/>
      <p:bldP spid="27" grpId="0" animBg="1" autoUpdateAnimBg="0"/>
      <p:bldP spid="28" grpId="0" animBg="1"/>
      <p:bldP spid="29" grpId="0" animBg="1" autoUpdateAnimBg="0"/>
      <p:bldP spid="30" grpId="0" animBg="1"/>
      <p:bldP spid="33" grpId="0" animBg="1" autoUpdateAnimBg="0"/>
      <p:bldP spid="34" grpId="0" animBg="1" autoUpdateAnimBg="0"/>
      <p:bldP spid="35" grpId="0" animBg="1" autoUpdateAnimBg="0"/>
      <p:bldP spid="36" grpId="0" animBg="1"/>
      <p:bldP spid="37" grpId="0" animBg="1"/>
      <p:bldP spid="5" grpId="0" animBg="1"/>
      <p:bldP spid="45" grpId="0" animBg="1"/>
      <p:bldP spid="46" grpId="0" animBg="1"/>
      <p:bldP spid="47" grpId="0" animBg="1" autoUpdateAnimBg="0"/>
      <p:bldP spid="38" grpId="0" animBg="1" autoUpdateAnimBg="0"/>
      <p:bldP spid="39" grpId="0" animBg="1" autoUpdateAnimBg="0"/>
      <p:bldP spid="42" grpId="0" animBg="1" autoUpdateAnimBg="0"/>
      <p:bldP spid="48" grpId="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a:t>哈夫曼树的</a:t>
            </a:r>
            <a:r>
              <a:rPr lang="zh-CN" altLang="en-US" smtClean="0"/>
              <a:t>结点</a:t>
            </a:r>
            <a:endParaRPr lang="zh-CN" altLang="en-US"/>
          </a:p>
        </p:txBody>
      </p:sp>
      <p:sp>
        <p:nvSpPr>
          <p:cNvPr id="2" name="灯片编号占位符 1"/>
          <p:cNvSpPr>
            <a:spLocks noGrp="1"/>
          </p:cNvSpPr>
          <p:nvPr>
            <p:ph type="sldNum" sz="quarter" idx="13"/>
          </p:nvPr>
        </p:nvSpPr>
        <p:spPr/>
        <p:txBody>
          <a:bodyPr/>
          <a:lstStyle/>
          <a:p>
            <a:fld id="{4E74B28E-D899-4E33-89B3-E1DBC4EE95B8}" type="slidenum">
              <a:rPr lang="zh-CN" altLang="en-US" smtClean="0"/>
              <a:pPr/>
              <a:t>119</a:t>
            </a:fld>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676926165"/>
              </p:ext>
            </p:extLst>
          </p:nvPr>
        </p:nvGraphicFramePr>
        <p:xfrm>
          <a:off x="1846734" y="1269554"/>
          <a:ext cx="4032450" cy="657704"/>
        </p:xfrm>
        <a:graphic>
          <a:graphicData uri="http://schemas.openxmlformats.org/drawingml/2006/table">
            <a:tbl>
              <a:tblPr firstRow="1" firstCol="1" bandRow="1">
                <a:tableStyleId>{5940675A-B579-460E-94D1-54222C63F5DA}</a:tableStyleId>
              </a:tblPr>
              <a:tblGrid>
                <a:gridCol w="806490"/>
                <a:gridCol w="806490"/>
                <a:gridCol w="806490"/>
                <a:gridCol w="806490"/>
                <a:gridCol w="806490"/>
              </a:tblGrid>
              <a:tr h="657704">
                <a:tc>
                  <a:txBody>
                    <a:bodyPr/>
                    <a:lstStyle/>
                    <a:p>
                      <a:pPr algn="ctr">
                        <a:spcAft>
                          <a:spcPts val="0"/>
                        </a:spcAft>
                      </a:pPr>
                      <a:r>
                        <a:rPr lang="en-US" sz="1800" kern="100">
                          <a:effectLst/>
                        </a:rPr>
                        <a:t>parent</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left</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data</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weight</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right</a:t>
                      </a:r>
                      <a:endParaRPr lang="zh-CN" sz="1800" kern="100">
                        <a:effectLst/>
                        <a:latin typeface="Times New Roman"/>
                        <a:ea typeface="宋体"/>
                        <a:cs typeface="Times New Roman"/>
                      </a:endParaRPr>
                    </a:p>
                  </a:txBody>
                  <a:tcPr marL="68580" marR="68580" marT="0" marB="0" anchor="ctr"/>
                </a:tc>
              </a:tr>
            </a:tbl>
          </a:graphicData>
        </a:graphic>
      </p:graphicFrame>
      <p:sp>
        <p:nvSpPr>
          <p:cNvPr id="8" name="Rectangle 1"/>
          <p:cNvSpPr>
            <a:spLocks noChangeArrowheads="1"/>
          </p:cNvSpPr>
          <p:nvPr/>
        </p:nvSpPr>
        <p:spPr bwMode="auto">
          <a:xfrm>
            <a:off x="766615" y="2549293"/>
            <a:ext cx="6840760"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HuffmanNode:</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 = </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b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.weight =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.parent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.left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.right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682352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766614" y="1197547"/>
            <a:ext cx="10736814" cy="3672408"/>
          </a:xfrm>
        </p:spPr>
        <p:txBody>
          <a:bodyPr>
            <a:normAutofit lnSpcReduction="10000"/>
          </a:bodyPr>
          <a:lstStyle/>
          <a:p>
            <a:r>
              <a:rPr lang="zh-CN" altLang="en-US"/>
              <a:t>自由树是从图论角度定义的树，相当于无向连通图</a:t>
            </a:r>
            <a:r>
              <a:rPr lang="zh-CN" altLang="en-US" smtClean="0"/>
              <a:t>。</a:t>
            </a:r>
            <a:endParaRPr lang="zh-CN" altLang="en-US"/>
          </a:p>
          <a:p>
            <a:r>
              <a:rPr lang="zh-CN" altLang="en-US"/>
              <a:t>自由树由顶点集和边集构成。并且满足以下</a:t>
            </a:r>
            <a:r>
              <a:rPr lang="en-US" altLang="zh-CN"/>
              <a:t>2</a:t>
            </a:r>
            <a:r>
              <a:rPr lang="zh-CN" altLang="en-US"/>
              <a:t>个条件：</a:t>
            </a:r>
          </a:p>
          <a:p>
            <a:r>
              <a:rPr lang="en-US" altLang="zh-CN"/>
              <a:t>1</a:t>
            </a:r>
            <a:r>
              <a:rPr lang="zh-CN" altLang="en-US"/>
              <a:t>）顶点集中的任意一个顶点与其他任意顶点都是相通的；</a:t>
            </a:r>
          </a:p>
          <a:p>
            <a:r>
              <a:rPr lang="en-US" altLang="zh-CN"/>
              <a:t>2</a:t>
            </a:r>
            <a:r>
              <a:rPr lang="zh-CN" altLang="en-US"/>
              <a:t>）树中没有回路，即不存在从任意顶点出发，通过其它顶点其它边又回到该顶点的路径</a:t>
            </a:r>
            <a:r>
              <a:rPr lang="zh-CN" altLang="en-US" smtClean="0"/>
              <a:t>，</a:t>
            </a:r>
            <a:endParaRPr lang="en-US" altLang="zh-CN" smtClean="0"/>
          </a:p>
          <a:p>
            <a:r>
              <a:rPr lang="zh-CN" altLang="en-US" smtClean="0"/>
              <a:t>如图所</a:t>
            </a:r>
            <a:r>
              <a:rPr lang="zh-CN" altLang="en-US"/>
              <a:t>示为包含</a:t>
            </a:r>
            <a:r>
              <a:rPr lang="en-US" altLang="zh-CN"/>
              <a:t>4</a:t>
            </a:r>
            <a:r>
              <a:rPr lang="zh-CN" altLang="en-US"/>
              <a:t>个结点的两棵自由树。</a:t>
            </a:r>
          </a:p>
          <a:p>
            <a:endParaRPr lang="zh-CN" altLang="en-US"/>
          </a:p>
        </p:txBody>
      </p:sp>
      <p:sp>
        <p:nvSpPr>
          <p:cNvPr id="4" name="标题 3"/>
          <p:cNvSpPr>
            <a:spLocks noGrp="1"/>
          </p:cNvSpPr>
          <p:nvPr>
            <p:ph type="title"/>
          </p:nvPr>
        </p:nvSpPr>
        <p:spPr/>
        <p:txBody>
          <a:bodyPr>
            <a:normAutofit fontScale="90000"/>
          </a:bodyPr>
          <a:lstStyle/>
          <a:p>
            <a:r>
              <a:rPr lang="zh-CN" altLang="en-US" smtClean="0"/>
              <a:t>有根树和自由树</a:t>
            </a:r>
            <a:endParaRPr lang="zh-CN" altLang="en-US"/>
          </a:p>
        </p:txBody>
      </p:sp>
      <p:sp>
        <p:nvSpPr>
          <p:cNvPr id="2" name="灯片编号占位符 1"/>
          <p:cNvSpPr>
            <a:spLocks noGrp="1"/>
          </p:cNvSpPr>
          <p:nvPr>
            <p:ph type="sldNum" sz="quarter" idx="13"/>
          </p:nvPr>
        </p:nvSpPr>
        <p:spPr/>
        <p:txBody>
          <a:bodyPr/>
          <a:lstStyle/>
          <a:p>
            <a:fld id="{4E74B28E-D899-4E33-89B3-E1DBC4EE95B8}" type="slidenum">
              <a:rPr lang="zh-CN" altLang="en-US" smtClean="0"/>
              <a:t>12</a:t>
            </a:fld>
            <a:endParaRPr lang="zh-CN" altLang="en-US"/>
          </a:p>
        </p:txBody>
      </p:sp>
      <p:pic>
        <p:nvPicPr>
          <p:cNvPr id="9" name="图片 8"/>
          <p:cNvPicPr/>
          <p:nvPr/>
        </p:nvPicPr>
        <p:blipFill>
          <a:blip r:embed="rId2"/>
          <a:stretch>
            <a:fillRect/>
          </a:stretch>
        </p:blipFill>
        <p:spPr>
          <a:xfrm>
            <a:off x="6020438" y="4645580"/>
            <a:ext cx="2730787" cy="1683177"/>
          </a:xfrm>
          <a:prstGeom prst="rect">
            <a:avLst/>
          </a:prstGeom>
        </p:spPr>
      </p:pic>
      <p:pic>
        <p:nvPicPr>
          <p:cNvPr id="10" name="图片 9"/>
          <p:cNvPicPr/>
          <p:nvPr/>
        </p:nvPicPr>
        <p:blipFill>
          <a:blip r:embed="rId3"/>
          <a:stretch>
            <a:fillRect/>
          </a:stretch>
        </p:blipFill>
        <p:spPr>
          <a:xfrm>
            <a:off x="9534914" y="4364855"/>
            <a:ext cx="2448272" cy="2181567"/>
          </a:xfrm>
          <a:prstGeom prst="rect">
            <a:avLst/>
          </a:prstGeom>
        </p:spPr>
      </p:pic>
    </p:spTree>
    <p:extLst>
      <p:ext uri="{BB962C8B-B14F-4D97-AF65-F5344CB8AC3E}">
        <p14:creationId xmlns:p14="http://schemas.microsoft.com/office/powerpoint/2010/main" val="22843905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哈夫曼树类</a:t>
            </a:r>
            <a:endParaRPr lang="zh-CN" altLang="en-US"/>
          </a:p>
        </p:txBody>
      </p:sp>
      <p:sp>
        <p:nvSpPr>
          <p:cNvPr id="4" name="Rectangle 1"/>
          <p:cNvSpPr>
            <a:spLocks noChangeArrowheads="1"/>
          </p:cNvSpPr>
          <p:nvPr/>
        </p:nvSpPr>
        <p:spPr bwMode="auto">
          <a:xfrm>
            <a:off x="1342678" y="1131055"/>
            <a:ext cx="7416824"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HuffmanTree:</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2413960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10630" y="909514"/>
            <a:ext cx="10736814" cy="2209573"/>
          </a:xfrm>
        </p:spPr>
        <p:txBody>
          <a:bodyPr>
            <a:noAutofit/>
          </a:bodyPr>
          <a:lstStyle/>
          <a:p>
            <a:pPr>
              <a:spcBef>
                <a:spcPts val="600"/>
              </a:spcBef>
              <a:spcAft>
                <a:spcPts val="600"/>
              </a:spcAft>
            </a:pPr>
            <a:r>
              <a:rPr lang="en-US" altLang="zh-CN" sz="2000"/>
              <a:t>leafs</a:t>
            </a:r>
            <a:r>
              <a:rPr lang="zh-CN" altLang="en-US" sz="2000"/>
              <a:t>为有序</a:t>
            </a:r>
            <a:r>
              <a:rPr lang="zh-CN" altLang="en-US" sz="2000" smtClean="0"/>
              <a:t>列表（也是一个最小堆），</a:t>
            </a:r>
            <a:r>
              <a:rPr lang="zh-CN" altLang="en-US" sz="2000"/>
              <a:t>列表中按权值非递减次序依次存储初始</a:t>
            </a:r>
            <a:r>
              <a:rPr lang="en-US" altLang="zh-CN" sz="2000"/>
              <a:t>n0</a:t>
            </a:r>
            <a:r>
              <a:rPr lang="zh-CN" altLang="en-US" sz="2000"/>
              <a:t>个叶子结点</a:t>
            </a:r>
            <a:r>
              <a:rPr lang="zh-CN" altLang="en-US" sz="2000" smtClean="0"/>
              <a:t>。</a:t>
            </a:r>
            <a:endParaRPr lang="en-US" altLang="zh-CN" sz="2000" smtClean="0"/>
          </a:p>
          <a:p>
            <a:pPr>
              <a:spcBef>
                <a:spcPts val="600"/>
              </a:spcBef>
              <a:spcAft>
                <a:spcPts val="600"/>
              </a:spcAft>
            </a:pPr>
            <a:r>
              <a:rPr lang="en-US" altLang="zh-CN" sz="2000" smtClean="0"/>
              <a:t>forest</a:t>
            </a:r>
            <a:r>
              <a:rPr lang="zh-CN" altLang="en-US" sz="2000"/>
              <a:t>复制了</a:t>
            </a:r>
            <a:r>
              <a:rPr lang="en-US" altLang="zh-CN" sz="2000"/>
              <a:t>leafs</a:t>
            </a:r>
            <a:r>
              <a:rPr lang="zh-CN" altLang="en-US" sz="2000"/>
              <a:t>列表，当</a:t>
            </a:r>
            <a:r>
              <a:rPr lang="en-US" altLang="zh-CN" sz="2000"/>
              <a:t>forest</a:t>
            </a:r>
            <a:r>
              <a:rPr lang="zh-CN" altLang="en-US" sz="2000"/>
              <a:t>中的二叉树棵数大于</a:t>
            </a:r>
            <a:r>
              <a:rPr lang="en-US" altLang="zh-CN" sz="2000"/>
              <a:t>1</a:t>
            </a:r>
            <a:r>
              <a:rPr lang="zh-CN" altLang="en-US" sz="2000"/>
              <a:t>时，取出列表中最前面的两个最小权值结点，以它们生成双亲结点</a:t>
            </a:r>
            <a:r>
              <a:rPr lang="en-US" altLang="zh-CN" sz="2000"/>
              <a:t>new_node</a:t>
            </a:r>
            <a:r>
              <a:rPr lang="zh-CN" altLang="en-US" sz="2000" smtClean="0"/>
              <a:t>，将</a:t>
            </a:r>
            <a:r>
              <a:rPr lang="en-US" altLang="zh-CN" sz="2000"/>
              <a:t>new_node</a:t>
            </a:r>
            <a:r>
              <a:rPr lang="zh-CN" altLang="en-US" sz="2000"/>
              <a:t>插入到</a:t>
            </a:r>
            <a:r>
              <a:rPr lang="en-US" altLang="zh-CN" sz="2000"/>
              <a:t>forest</a:t>
            </a:r>
            <a:r>
              <a:rPr lang="zh-CN" altLang="en-US" sz="2000"/>
              <a:t>列表中</a:t>
            </a:r>
            <a:r>
              <a:rPr lang="zh-CN" altLang="en-US" sz="2000" smtClean="0"/>
              <a:t>。</a:t>
            </a:r>
            <a:r>
              <a:rPr lang="en-US" altLang="zh-CN" sz="2000" smtClean="0">
                <a:solidFill>
                  <a:srgbClr val="FF0000"/>
                </a:solidFill>
              </a:rPr>
              <a:t>forest</a:t>
            </a:r>
            <a:r>
              <a:rPr lang="zh-CN" altLang="en-US" sz="2000" smtClean="0">
                <a:solidFill>
                  <a:srgbClr val="FF0000"/>
                </a:solidFill>
              </a:rPr>
              <a:t>可以用堆表示。</a:t>
            </a:r>
            <a:endParaRPr lang="en-US" altLang="zh-CN" sz="2000" smtClean="0">
              <a:solidFill>
                <a:srgbClr val="FF0000"/>
              </a:solidFill>
            </a:endParaRPr>
          </a:p>
          <a:p>
            <a:pPr>
              <a:spcBef>
                <a:spcPts val="600"/>
              </a:spcBef>
              <a:spcAft>
                <a:spcPts val="600"/>
              </a:spcAft>
            </a:pPr>
            <a:r>
              <a:rPr lang="zh-CN" altLang="en-US" sz="2000" smtClean="0"/>
              <a:t>循环往复</a:t>
            </a:r>
            <a:r>
              <a:rPr lang="zh-CN" altLang="en-US" sz="2000"/>
              <a:t>直至</a:t>
            </a:r>
            <a:r>
              <a:rPr lang="en-US" altLang="zh-CN" sz="2000"/>
              <a:t>forest</a:t>
            </a:r>
            <a:r>
              <a:rPr lang="zh-CN" altLang="en-US" sz="2000"/>
              <a:t>中只有一个结点，即为根结点，将</a:t>
            </a:r>
            <a:r>
              <a:rPr lang="en-US" altLang="zh-CN" sz="2000"/>
              <a:t>self.root</a:t>
            </a:r>
            <a:r>
              <a:rPr lang="zh-CN" altLang="en-US" sz="2000"/>
              <a:t>赋值为</a:t>
            </a:r>
            <a:r>
              <a:rPr lang="en-US" altLang="zh-CN" sz="2000"/>
              <a:t>forest[0]</a:t>
            </a:r>
            <a:r>
              <a:rPr lang="zh-CN" altLang="en-US" sz="2000"/>
              <a:t>。</a:t>
            </a:r>
          </a:p>
        </p:txBody>
      </p:sp>
      <p:sp>
        <p:nvSpPr>
          <p:cNvPr id="3" name="标题 2"/>
          <p:cNvSpPr>
            <a:spLocks noGrp="1"/>
          </p:cNvSpPr>
          <p:nvPr>
            <p:ph type="title"/>
          </p:nvPr>
        </p:nvSpPr>
        <p:spPr/>
        <p:txBody>
          <a:bodyPr>
            <a:normAutofit fontScale="90000"/>
          </a:bodyPr>
          <a:lstStyle/>
          <a:p>
            <a:r>
              <a:rPr lang="zh-CN" altLang="en-US" smtClean="0"/>
              <a:t>哈夫曼树构造算法</a:t>
            </a:r>
            <a:endParaRPr lang="zh-CN" altLang="en-US"/>
          </a:p>
        </p:txBody>
      </p:sp>
      <p:sp>
        <p:nvSpPr>
          <p:cNvPr id="5" name="Rectangle 2"/>
          <p:cNvSpPr>
            <a:spLocks noChangeArrowheads="1"/>
          </p:cNvSpPr>
          <p:nvPr/>
        </p:nvSpPr>
        <p:spPr bwMode="auto">
          <a:xfrm>
            <a:off x="1085250" y="3175353"/>
            <a:ext cx="10030173" cy="369331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leafs):</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forest = leafs[::]</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len</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(forest) &gt;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left_node = </a:t>
            </a:r>
            <a: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t>delMin(forest)</a:t>
            </a:r>
            <a:b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right_node = </a:t>
            </a:r>
            <a: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t>delMin(forest)</a:t>
            </a:r>
            <a:b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 = HuffmanNode()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new_node.left = left_node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new_node.right = right_node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new_node.weight = left_node.weight + right_node.weight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left_node.parent = new_node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right_node.parent = new_node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t>insert(forest, new_node)</a:t>
            </a:r>
            <a:b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forest[</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9891506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6"/>
          <p:cNvSpPr>
            <a:spLocks noGrp="1" noChangeArrowheads="1"/>
          </p:cNvSpPr>
          <p:nvPr>
            <p:ph type="body" sz="quarter" idx="10"/>
          </p:nvPr>
        </p:nvSpPr>
        <p:spPr/>
        <p:txBody>
          <a:bodyPr/>
          <a:lstStyle/>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主要用途是实现数据压缩。设给出一段报文：</a:t>
            </a:r>
            <a:r>
              <a:rPr kumimoji="1" lang="zh-CN" altLang="en-US" sz="3000" b="1" smtClean="0">
                <a:latin typeface="Times New Roman" pitchFamily="18" charset="0"/>
                <a:ea typeface="仿宋_GB2312" pitchFamily="49" charset="-122"/>
              </a:rPr>
              <a:t> </a:t>
            </a:r>
          </a:p>
          <a:p>
            <a:pPr eaLnBrk="1" hangingPunct="1">
              <a:spcBef>
                <a:spcPct val="15000"/>
              </a:spcBef>
              <a:buClr>
                <a:srgbClr val="800080"/>
              </a:buClr>
              <a:buSzPct val="50000"/>
              <a:buFont typeface="Wingdings" pitchFamily="2" charset="2"/>
              <a:buNone/>
            </a:pPr>
            <a:r>
              <a:rPr kumimoji="1" lang="zh-CN" altLang="en-US" sz="3000" b="1" smtClean="0">
                <a:solidFill>
                  <a:schemeClr val="bg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CAST  CAST  SAT  AT  A  TASA</a:t>
            </a:r>
          </a:p>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字符集合是 </a:t>
            </a:r>
            <a:r>
              <a:rPr kumimoji="1" lang="en-US" altLang="zh-CN" sz="3000" b="1" smtClean="0">
                <a:solidFill>
                  <a:srgbClr val="000099"/>
                </a:solidFill>
                <a:latin typeface="Times New Roman" pitchFamily="18" charset="0"/>
                <a:ea typeface="仿宋_GB2312" pitchFamily="49" charset="-122"/>
              </a:rPr>
              <a:t>{ C, A, S, T }</a:t>
            </a:r>
            <a:r>
              <a:rPr kumimoji="1" lang="zh-CN" altLang="en-US" sz="3000" b="1" smtClean="0">
                <a:solidFill>
                  <a:srgbClr val="000099"/>
                </a:solidFill>
                <a:latin typeface="Times New Roman" pitchFamily="18" charset="0"/>
                <a:ea typeface="仿宋_GB2312" pitchFamily="49" charset="-122"/>
              </a:rPr>
              <a:t>，各个字符出现的频度（次数）是 </a:t>
            </a:r>
            <a:r>
              <a:rPr kumimoji="1" lang="en-US" altLang="zh-CN" sz="3000" b="1" i="1" smtClean="0">
                <a:solidFill>
                  <a:srgbClr val="000099"/>
                </a:solidFill>
                <a:latin typeface="Times New Roman" pitchFamily="18" charset="0"/>
                <a:ea typeface="仿宋_GB2312" pitchFamily="49" charset="-122"/>
              </a:rPr>
              <a:t>W</a:t>
            </a:r>
            <a:r>
              <a:rPr kumimoji="1" lang="zh-CN" altLang="en-US" sz="3000" b="1" smtClean="0">
                <a:solidFill>
                  <a:srgbClr val="000099"/>
                </a:solidFill>
                <a:latin typeface="Times New Roman" pitchFamily="18" charset="0"/>
                <a:ea typeface="仿宋_GB2312" pitchFamily="49" charset="-122"/>
              </a:rPr>
              <a:t>＝</a:t>
            </a:r>
            <a:r>
              <a:rPr kumimoji="1" lang="en-US" altLang="zh-CN" sz="3000" b="1" smtClean="0">
                <a:solidFill>
                  <a:srgbClr val="000099"/>
                </a:solidFill>
                <a:latin typeface="Times New Roman" pitchFamily="18" charset="0"/>
                <a:ea typeface="仿宋_GB2312" pitchFamily="49" charset="-122"/>
              </a:rPr>
              <a:t>{ 2, 7, 4, 5 }</a:t>
            </a:r>
            <a:r>
              <a:rPr kumimoji="1" lang="zh-CN" altLang="en-US" sz="3000" b="1" smtClean="0">
                <a:solidFill>
                  <a:srgbClr val="000099"/>
                </a:solidFill>
                <a:latin typeface="Times New Roman" pitchFamily="18" charset="0"/>
                <a:ea typeface="仿宋_GB2312" pitchFamily="49" charset="-122"/>
              </a:rPr>
              <a:t>。</a:t>
            </a:r>
          </a:p>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若给每个字符以等长编码（</a:t>
            </a:r>
            <a:r>
              <a:rPr kumimoji="1" lang="en-US" altLang="zh-CN" sz="3000" b="1" smtClean="0">
                <a:solidFill>
                  <a:srgbClr val="000099"/>
                </a:solidFill>
                <a:latin typeface="Times New Roman" pitchFamily="18" charset="0"/>
                <a:ea typeface="仿宋_GB2312" pitchFamily="49" charset="-122"/>
              </a:rPr>
              <a:t>2</a:t>
            </a:r>
            <a:r>
              <a:rPr kumimoji="1" lang="zh-CN" altLang="en-US" sz="3000" b="1" smtClean="0">
                <a:solidFill>
                  <a:srgbClr val="000099"/>
                </a:solidFill>
                <a:latin typeface="Times New Roman" pitchFamily="18" charset="0"/>
                <a:ea typeface="仿宋_GB2312" pitchFamily="49" charset="-122"/>
              </a:rPr>
              <a:t>位二进制足够）</a:t>
            </a:r>
          </a:p>
          <a:p>
            <a:pPr eaLnBrk="1" hangingPunct="1">
              <a:spcBef>
                <a:spcPct val="15000"/>
              </a:spcBef>
              <a:buClr>
                <a:srgbClr val="800080"/>
              </a:buClr>
              <a:buSzPct val="50000"/>
              <a:buFont typeface="Wingdings" pitchFamily="2" charset="2"/>
              <a:buNone/>
            </a:pPr>
            <a:r>
              <a:rPr kumimoji="1" lang="zh-CN" altLang="en-US" sz="3000" b="1" smtClean="0">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A</a:t>
            </a:r>
            <a:r>
              <a:rPr kumimoji="1" lang="en-GB" altLang="zh-CN" sz="3000" b="1" smtClean="0">
                <a:solidFill>
                  <a:schemeClr val="tx2"/>
                </a:solidFill>
                <a:latin typeface="Times New Roman" pitchFamily="18" charset="0"/>
                <a:ea typeface="仿宋_GB2312" pitchFamily="49" charset="-122"/>
              </a:rPr>
              <a:t> : 00   T : 10    C : 01    S : 11</a:t>
            </a:r>
            <a:endParaRPr kumimoji="1" lang="en-US" altLang="zh-CN" sz="3000" b="1" smtClean="0">
              <a:solidFill>
                <a:schemeClr val="tx2"/>
              </a:solidFill>
              <a:latin typeface="Times New Roman" pitchFamily="18" charset="0"/>
              <a:ea typeface="仿宋_GB2312" pitchFamily="49" charset="-122"/>
            </a:endParaRPr>
          </a:p>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则总编码长度为</a:t>
            </a:r>
            <a:r>
              <a:rPr kumimoji="1" lang="zh-CN" altLang="en-US" sz="3000" b="1" smtClean="0">
                <a:latin typeface="Times New Roman" pitchFamily="18" charset="0"/>
                <a:ea typeface="仿宋_GB2312" pitchFamily="49" charset="-122"/>
              </a:rPr>
              <a:t> </a:t>
            </a:r>
            <a:r>
              <a:rPr kumimoji="1" lang="en-US" altLang="zh-CN" sz="3000" b="1" smtClean="0">
                <a:solidFill>
                  <a:srgbClr val="006600"/>
                </a:solidFill>
                <a:latin typeface="Times New Roman" pitchFamily="18" charset="0"/>
                <a:ea typeface="仿宋_GB2312" pitchFamily="49" charset="-122"/>
              </a:rPr>
              <a:t>( 2+7+4+5 ) * 2 = 36</a:t>
            </a:r>
            <a:r>
              <a:rPr kumimoji="1" lang="zh-CN" altLang="en-US" sz="3000" b="1" smtClean="0">
                <a:latin typeface="Times New Roman" pitchFamily="18" charset="0"/>
                <a:ea typeface="仿宋_GB2312" pitchFamily="49" charset="-122"/>
              </a:rPr>
              <a:t>。</a:t>
            </a:r>
          </a:p>
        </p:txBody>
      </p:sp>
      <p:sp>
        <p:nvSpPr>
          <p:cNvPr id="132099" name="Rectangle 5"/>
          <p:cNvSpPr>
            <a:spLocks noGrp="1" noChangeArrowheads="1"/>
          </p:cNvSpPr>
          <p:nvPr>
            <p:ph type="title"/>
          </p:nvPr>
        </p:nvSpPr>
        <p:spPr/>
        <p:txBody>
          <a:bodyPr>
            <a:normAutofit fontScale="90000"/>
          </a:bodyPr>
          <a:lstStyle/>
          <a:p>
            <a:pPr algn="ctr" eaLnBrk="1" hangingPunct="1"/>
            <a:r>
              <a:rPr kumimoji="1" lang="en-US" altLang="zh-CN" sz="4000" b="1" smtClean="0">
                <a:latin typeface="华文新魏" pitchFamily="2" charset="-122"/>
                <a:ea typeface="华文新魏" pitchFamily="2" charset="-122"/>
              </a:rPr>
              <a:t>Huffman</a:t>
            </a:r>
            <a:r>
              <a:rPr kumimoji="1" lang="zh-CN" altLang="en-US" sz="4000" b="1" smtClean="0">
                <a:latin typeface="华文新魏" pitchFamily="2" charset="-122"/>
                <a:ea typeface="华文新魏" pitchFamily="2" charset="-122"/>
              </a:rPr>
              <a:t>编码</a:t>
            </a:r>
          </a:p>
        </p:txBody>
      </p:sp>
      <p:sp>
        <p:nvSpPr>
          <p:cNvPr id="132098"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567F2E10-4730-4385-9469-5A79D253E7B2}" type="slidenum">
              <a:rPr lang="en-US" altLang="zh-CN" sz="1800" smtClean="0">
                <a:latin typeface="华文新魏" pitchFamily="2" charset="-122"/>
                <a:ea typeface="华文新魏" pitchFamily="2" charset="-122"/>
              </a:rPr>
              <a:pPr algn="l"/>
              <a:t>122</a:t>
            </a:fld>
            <a:endParaRPr lang="en-US" altLang="zh-CN" sz="1800" smtClean="0">
              <a:latin typeface="华文新魏" pitchFamily="2" charset="-122"/>
              <a:ea typeface="华文新魏" pitchFamily="2" charset="-122"/>
            </a:endParaRPr>
          </a:p>
        </p:txBody>
      </p:sp>
      <p:pic>
        <p:nvPicPr>
          <p:cNvPr id="132101" name="Picture 31" descr="C:\Users\zhangyh\Documents\Tencent Files\707434898\Image\Group\J8FN[)~R)CY6Y18%GT4T@6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9" y="4816003"/>
            <a:ext cx="3551305" cy="15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6378724"/>
      </p:ext>
    </p:extLst>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2"/>
          <p:cNvSpPr>
            <a:spLocks noGrp="1"/>
          </p:cNvSpPr>
          <p:nvPr>
            <p:ph type="sldNum" sz="quarter" idx="12"/>
          </p:nvPr>
        </p:nvSpPr>
        <p:spPr bwMode="auto">
          <a:xfrm>
            <a:off x="3555537" y="6357823"/>
            <a:ext cx="4469818" cy="3652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AEE58BCB-6C7E-4084-AA60-02EA8EBF5757}" type="slidenum">
              <a:rPr lang="en-US" altLang="zh-CN" sz="1800" smtClean="0">
                <a:latin typeface="华文新魏" pitchFamily="2" charset="-122"/>
                <a:ea typeface="华文新魏" pitchFamily="2" charset="-122"/>
              </a:rPr>
              <a:pPr algn="l"/>
              <a:t>123</a:t>
            </a:fld>
            <a:endParaRPr lang="en-US" altLang="zh-CN" sz="1800" smtClean="0">
              <a:latin typeface="华文新魏" pitchFamily="2" charset="-122"/>
              <a:ea typeface="华文新魏" pitchFamily="2" charset="-122"/>
            </a:endParaRPr>
          </a:p>
        </p:txBody>
      </p:sp>
      <p:sp>
        <p:nvSpPr>
          <p:cNvPr id="133123" name="Text Box 3"/>
          <p:cNvSpPr txBox="1">
            <a:spLocks noChangeArrowheads="1"/>
          </p:cNvSpPr>
          <p:nvPr/>
        </p:nvSpPr>
        <p:spPr bwMode="auto">
          <a:xfrm>
            <a:off x="719573" y="908261"/>
            <a:ext cx="10768198" cy="362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05000"/>
              </a:lnSpc>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能否减少总编码长度，使得发出同样报文，可以用最少的二进制代码？</a:t>
            </a:r>
          </a:p>
          <a:p>
            <a:pPr eaLnBrk="1" hangingPunct="1">
              <a:lnSpc>
                <a:spcPct val="105000"/>
              </a:lnSpc>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若按各个字符出现的概率不同而给予不等长编码，可望减少总编码长度。</a:t>
            </a:r>
          </a:p>
          <a:p>
            <a:pPr eaLnBrk="1" hangingPunct="1">
              <a:lnSpc>
                <a:spcPct val="105000"/>
              </a:lnSpc>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各字符出现概率为</a:t>
            </a:r>
            <a:r>
              <a:rPr kumimoji="1" lang="en-US" altLang="zh-CN" sz="3000" b="1">
                <a:solidFill>
                  <a:schemeClr val="tx2"/>
                </a:solidFill>
                <a:latin typeface="Times New Roman" pitchFamily="18" charset="0"/>
                <a:ea typeface="仿宋_GB2312" pitchFamily="49" charset="-122"/>
              </a:rPr>
              <a:t>{ 2/18, 7/18, 4/18, 5/18</a:t>
            </a:r>
            <a:r>
              <a:rPr kumimoji="1" lang="en-US" altLang="zh-CN" sz="3000" b="1">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a:t>
            </a:r>
            <a:r>
              <a:rPr kumimoji="1" lang="en-US" altLang="zh-CN" sz="3000" b="1">
                <a:solidFill>
                  <a:schemeClr val="accent2"/>
                </a:solidFill>
                <a:latin typeface="Times New Roman" pitchFamily="18" charset="0"/>
                <a:ea typeface="仿宋_GB2312" pitchFamily="49" charset="-122"/>
              </a:rPr>
              <a:t>,</a:t>
            </a:r>
            <a:r>
              <a:rPr kumimoji="1" lang="zh-CN" altLang="en-US" sz="3000" b="1">
                <a:solidFill>
                  <a:srgbClr val="000099"/>
                </a:solidFill>
                <a:latin typeface="Times New Roman" pitchFamily="18" charset="0"/>
                <a:ea typeface="仿宋_GB2312" pitchFamily="49" charset="-122"/>
              </a:rPr>
              <a:t>化整为</a:t>
            </a:r>
            <a:r>
              <a:rPr kumimoji="1" lang="zh-CN" altLang="en-US" sz="3000" b="1">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 2, 7, 4</a:t>
            </a:r>
            <a:r>
              <a:rPr kumimoji="1" lang="zh-CN" altLang="en-GB" sz="3000" b="1">
                <a:solidFill>
                  <a:schemeClr val="tx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5 }</a:t>
            </a:r>
            <a:r>
              <a:rPr kumimoji="1" lang="zh-CN" altLang="en-US" sz="3000" b="1">
                <a:solidFill>
                  <a:srgbClr val="000099"/>
                </a:solidFill>
                <a:latin typeface="Times New Roman" pitchFamily="18" charset="0"/>
                <a:ea typeface="仿宋_GB2312" pitchFamily="49" charset="-122"/>
              </a:rPr>
              <a:t>。以它们为各叶结点上的权值</a:t>
            </a:r>
            <a:r>
              <a:rPr kumimoji="1" lang="en-US" altLang="zh-CN" sz="3000" b="1">
                <a:solidFill>
                  <a:srgbClr val="000099"/>
                </a:solidFill>
                <a:latin typeface="Times New Roman" pitchFamily="18" charset="0"/>
                <a:ea typeface="仿宋_GB2312" pitchFamily="49" charset="-122"/>
              </a:rPr>
              <a:t>, </a:t>
            </a:r>
            <a:r>
              <a:rPr kumimoji="1" lang="zh-CN" altLang="en-US" sz="3000" b="1">
                <a:solidFill>
                  <a:srgbClr val="000099"/>
                </a:solidFill>
                <a:latin typeface="Times New Roman" pitchFamily="18" charset="0"/>
                <a:ea typeface="仿宋_GB2312" pitchFamily="49" charset="-122"/>
              </a:rPr>
              <a:t>建立</a:t>
            </a:r>
            <a:r>
              <a:rPr kumimoji="1" lang="en-US" altLang="zh-CN" sz="3000" b="1">
                <a:solidFill>
                  <a:srgbClr val="000099"/>
                </a:solidFill>
                <a:latin typeface="Times New Roman" pitchFamily="18" charset="0"/>
                <a:ea typeface="仿宋_GB2312" pitchFamily="49" charset="-122"/>
              </a:rPr>
              <a:t>Huffman</a:t>
            </a:r>
            <a:r>
              <a:rPr kumimoji="1" lang="zh-CN" altLang="en-US" sz="3000" b="1">
                <a:solidFill>
                  <a:srgbClr val="000099"/>
                </a:solidFill>
                <a:latin typeface="Times New Roman" pitchFamily="18" charset="0"/>
                <a:ea typeface="仿宋_GB2312" pitchFamily="49" charset="-122"/>
              </a:rPr>
              <a:t>树。</a:t>
            </a:r>
            <a:r>
              <a:rPr kumimoji="1" lang="zh-CN" altLang="en-US" sz="3000" b="1">
                <a:solidFill>
                  <a:srgbClr val="009900"/>
                </a:solidFill>
                <a:latin typeface="Times New Roman" pitchFamily="18" charset="0"/>
                <a:ea typeface="仿宋_GB2312" pitchFamily="49" charset="-122"/>
              </a:rPr>
              <a:t>左分支</a:t>
            </a:r>
            <a:r>
              <a:rPr kumimoji="1" lang="zh-CN" altLang="en-US" sz="3000" b="1">
                <a:solidFill>
                  <a:srgbClr val="000099"/>
                </a:solidFill>
                <a:latin typeface="Times New Roman" pitchFamily="18" charset="0"/>
                <a:ea typeface="仿宋_GB2312" pitchFamily="49" charset="-122"/>
              </a:rPr>
              <a:t>赋</a:t>
            </a:r>
            <a:r>
              <a:rPr kumimoji="1" lang="zh-CN" altLang="en-US" sz="3000" b="1">
                <a:solidFill>
                  <a:schemeClr val="accent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0</a:t>
            </a:r>
            <a:r>
              <a:rPr kumimoji="1" lang="zh-CN" altLang="en-US" sz="3000" b="1">
                <a:solidFill>
                  <a:srgbClr val="000099"/>
                </a:solidFill>
                <a:latin typeface="Times New Roman" pitchFamily="18" charset="0"/>
                <a:ea typeface="仿宋_GB2312" pitchFamily="49" charset="-122"/>
              </a:rPr>
              <a:t>，</a:t>
            </a:r>
            <a:r>
              <a:rPr kumimoji="1" lang="zh-CN" altLang="en-US" sz="3000" b="1">
                <a:solidFill>
                  <a:srgbClr val="009900"/>
                </a:solidFill>
                <a:latin typeface="Times New Roman" pitchFamily="18" charset="0"/>
                <a:ea typeface="仿宋_GB2312" pitchFamily="49" charset="-122"/>
              </a:rPr>
              <a:t>右分支</a:t>
            </a:r>
            <a:r>
              <a:rPr kumimoji="1" lang="zh-CN" altLang="en-US" sz="3000" b="1">
                <a:solidFill>
                  <a:srgbClr val="000099"/>
                </a:solidFill>
                <a:latin typeface="Times New Roman" pitchFamily="18" charset="0"/>
                <a:ea typeface="仿宋_GB2312" pitchFamily="49" charset="-122"/>
              </a:rPr>
              <a:t>赋</a:t>
            </a:r>
            <a:r>
              <a:rPr kumimoji="1" lang="zh-CN" altLang="en-US" sz="3000" b="1">
                <a:solidFill>
                  <a:schemeClr val="tx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1</a:t>
            </a:r>
            <a:r>
              <a:rPr kumimoji="1" lang="zh-CN" altLang="en-US" sz="3000" b="1">
                <a:solidFill>
                  <a:srgbClr val="000099"/>
                </a:solidFill>
                <a:latin typeface="Times New Roman" pitchFamily="18" charset="0"/>
                <a:ea typeface="仿宋_GB2312" pitchFamily="49" charset="-122"/>
              </a:rPr>
              <a:t>，得</a:t>
            </a:r>
            <a:r>
              <a:rPr kumimoji="1" lang="en-US" altLang="zh-CN" sz="3000" b="1">
                <a:solidFill>
                  <a:srgbClr val="000099"/>
                </a:solidFill>
                <a:latin typeface="Times New Roman" pitchFamily="18" charset="0"/>
                <a:ea typeface="仿宋_GB2312" pitchFamily="49" charset="-122"/>
              </a:rPr>
              <a:t>Huffman</a:t>
            </a:r>
            <a:r>
              <a:rPr kumimoji="1" lang="zh-CN" altLang="en-US" sz="3000" b="1">
                <a:solidFill>
                  <a:srgbClr val="000099"/>
                </a:solidFill>
                <a:latin typeface="Times New Roman" pitchFamily="18" charset="0"/>
                <a:ea typeface="仿宋_GB2312" pitchFamily="49" charset="-122"/>
              </a:rPr>
              <a:t>编码</a:t>
            </a:r>
            <a:r>
              <a:rPr kumimoji="1" lang="zh-CN" altLang="en-GB" sz="3000" b="1">
                <a:solidFill>
                  <a:srgbClr val="000099"/>
                </a:solidFill>
                <a:latin typeface="Times New Roman" pitchFamily="18" charset="0"/>
                <a:ea typeface="仿宋_GB2312" pitchFamily="49" charset="-122"/>
              </a:rPr>
              <a:t>(变长编码)</a:t>
            </a:r>
            <a:r>
              <a:rPr kumimoji="1" lang="zh-CN" altLang="en-US" sz="3000" b="1">
                <a:solidFill>
                  <a:srgbClr val="000099"/>
                </a:solidFill>
                <a:latin typeface="Times New Roman" pitchFamily="18" charset="0"/>
                <a:ea typeface="仿宋_GB2312" pitchFamily="49" charset="-122"/>
              </a:rPr>
              <a:t>。</a:t>
            </a:r>
          </a:p>
        </p:txBody>
      </p:sp>
    </p:spTree>
    <p:extLst>
      <p:ext uri="{BB962C8B-B14F-4D97-AF65-F5344CB8AC3E}">
        <p14:creationId xmlns:p14="http://schemas.microsoft.com/office/powerpoint/2010/main" val="3055474117"/>
      </p:ext>
    </p:extLst>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descr="C:\Users\zhangyh\Documents\Tencent Files\707434898\Image\Group\2YDP7FZY$S(`YJ9BJ4U112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52" y="549404"/>
            <a:ext cx="8516358" cy="554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7822182" y="411259"/>
            <a:ext cx="4224317" cy="4294477"/>
          </a:xfrm>
          <a:prstGeom prst="rect">
            <a:avLst/>
          </a:prstGeom>
        </p:spPr>
        <p:txBody>
          <a:bodyPr>
            <a:spAutoFit/>
          </a:bodyPr>
          <a:lstStyle/>
          <a:p>
            <a:pPr marL="342900" indent="-342900" eaLnBrk="1" hangingPunct="1">
              <a:spcBef>
                <a:spcPct val="15000"/>
              </a:spcBef>
              <a:defRPr/>
            </a:pPr>
            <a:r>
              <a:rPr kumimoji="1" lang="en-US" altLang="zh-CN" sz="2800" b="1" dirty="0">
                <a:effectLst>
                  <a:outerShdw blurRad="38100" dist="38100" dir="2700000" algn="tl">
                    <a:srgbClr val="C0C0C0"/>
                  </a:outerShdw>
                </a:effectLst>
                <a:latin typeface="Times New Roman" pitchFamily="18" charset="0"/>
                <a:ea typeface="仿宋_GB2312" pitchFamily="49" charset="-122"/>
              </a:rPr>
              <a:t> </a:t>
            </a:r>
            <a:r>
              <a:rPr kumimoji="1" lang="en-US" altLang="zh-CN" sz="2800" b="1" dirty="0">
                <a:solidFill>
                  <a:schemeClr val="tx2"/>
                </a:solidFill>
                <a:latin typeface="Times New Roman" pitchFamily="18" charset="0"/>
                <a:ea typeface="仿宋_GB2312" pitchFamily="49" charset="-122"/>
              </a:rPr>
              <a:t>A</a:t>
            </a:r>
            <a:r>
              <a:rPr kumimoji="1" lang="en-GB" altLang="zh-CN" sz="2800" b="1" dirty="0">
                <a:solidFill>
                  <a:schemeClr val="tx2"/>
                </a:solidFill>
                <a:latin typeface="Times New Roman" pitchFamily="18" charset="0"/>
                <a:ea typeface="仿宋_GB2312" pitchFamily="49" charset="-122"/>
              </a:rPr>
              <a:t> : 0    T : 10    </a:t>
            </a:r>
          </a:p>
          <a:p>
            <a:pPr marL="342900" indent="-342900" eaLnBrk="1" hangingPunct="1">
              <a:spcBef>
                <a:spcPct val="15000"/>
              </a:spcBef>
              <a:defRPr/>
            </a:pPr>
            <a:r>
              <a:rPr kumimoji="1" lang="en-GB" altLang="zh-CN" sz="2800" b="1" dirty="0">
                <a:solidFill>
                  <a:schemeClr val="tx2"/>
                </a:solidFill>
                <a:latin typeface="Times New Roman" pitchFamily="18" charset="0"/>
                <a:ea typeface="仿宋_GB2312" pitchFamily="49" charset="-122"/>
              </a:rPr>
              <a:t> C : 110    S : 111</a:t>
            </a:r>
          </a:p>
          <a:p>
            <a:pPr marL="342900" indent="-342900" eaLnBrk="1" hangingPunct="1">
              <a:spcBef>
                <a:spcPct val="15000"/>
              </a:spcBef>
              <a:buClr>
                <a:srgbClr val="800080"/>
              </a:buClr>
              <a:buSzPct val="50000"/>
              <a:buFont typeface="Wingdings" pitchFamily="2" charset="2"/>
              <a:buChar char="n"/>
              <a:defRPr/>
            </a:pPr>
            <a:r>
              <a:rPr kumimoji="1" lang="zh-CN" altLang="en-GB" sz="2800" b="1" dirty="0">
                <a:solidFill>
                  <a:srgbClr val="000099"/>
                </a:solidFill>
                <a:latin typeface="Times New Roman" pitchFamily="18" charset="0"/>
                <a:ea typeface="仿宋_GB2312" pitchFamily="49" charset="-122"/>
              </a:rPr>
              <a:t>它的总</a:t>
            </a:r>
            <a:r>
              <a:rPr kumimoji="1" lang="zh-CN" altLang="en-GB" sz="2800" b="1" dirty="0">
                <a:solidFill>
                  <a:srgbClr val="000099"/>
                </a:solidFill>
                <a:latin typeface="Times New Roman" pitchFamily="18" charset="0"/>
                <a:ea typeface="仿宋_GB2312" pitchFamily="49" charset="-122"/>
                <a:sym typeface="Symbol" pitchFamily="18" charset="2"/>
              </a:rPr>
              <a:t>编码长度</a:t>
            </a:r>
            <a:r>
              <a:rPr kumimoji="1" lang="zh-CN" altLang="en-GB" sz="2800" b="1" dirty="0">
                <a:latin typeface="Times New Roman" pitchFamily="18" charset="0"/>
                <a:ea typeface="仿宋_GB2312" pitchFamily="49" charset="-122"/>
                <a:sym typeface="Symbol" pitchFamily="18" charset="2"/>
              </a:rPr>
              <a:t>：</a:t>
            </a:r>
            <a:r>
              <a:rPr kumimoji="1" lang="zh-CN" altLang="en-GB" sz="2800" b="1" dirty="0">
                <a:solidFill>
                  <a:schemeClr val="tx2"/>
                </a:solidFill>
                <a:latin typeface="Times New Roman" pitchFamily="18" charset="0"/>
                <a:ea typeface="仿宋_GB2312" pitchFamily="49" charset="-122"/>
                <a:sym typeface="Symbol" pitchFamily="18" charset="2"/>
              </a:rPr>
              <a:t>7*1+5*2+</a:t>
            </a:r>
            <a:r>
              <a:rPr kumimoji="1" lang="en-US" altLang="zh-CN" sz="2800" b="1" dirty="0">
                <a:solidFill>
                  <a:schemeClr val="tx2"/>
                </a:solidFill>
                <a:latin typeface="Times New Roman" pitchFamily="18" charset="0"/>
                <a:ea typeface="仿宋_GB2312" pitchFamily="49" charset="-122"/>
                <a:sym typeface="Symbol" pitchFamily="18" charset="2"/>
              </a:rPr>
              <a:t>( 2+4 )*3 = 35</a:t>
            </a:r>
            <a:r>
              <a:rPr kumimoji="1" lang="zh-CN" altLang="en-US" sz="2800" b="1" dirty="0">
                <a:solidFill>
                  <a:schemeClr val="accent2"/>
                </a:solidFill>
                <a:latin typeface="Times New Roman" pitchFamily="18" charset="0"/>
                <a:ea typeface="仿宋_GB2312" pitchFamily="49" charset="-122"/>
                <a:sym typeface="Symbol" pitchFamily="18" charset="2"/>
              </a:rPr>
              <a:t>。</a:t>
            </a:r>
            <a:endParaRPr kumimoji="1" lang="en-US" altLang="zh-CN" sz="2800" b="1" dirty="0">
              <a:solidFill>
                <a:schemeClr val="accent2"/>
              </a:solidFill>
              <a:latin typeface="Times New Roman" pitchFamily="18" charset="0"/>
              <a:ea typeface="仿宋_GB2312" pitchFamily="49" charset="-122"/>
              <a:sym typeface="Symbol" pitchFamily="18" charset="2"/>
            </a:endParaRPr>
          </a:p>
          <a:p>
            <a:pPr marL="342900" indent="-342900" eaLnBrk="1" hangingPunct="1">
              <a:spcBef>
                <a:spcPct val="15000"/>
              </a:spcBef>
              <a:buClr>
                <a:srgbClr val="800080"/>
              </a:buClr>
              <a:buSzPct val="50000"/>
              <a:buFont typeface="Wingdings" pitchFamily="2" charset="2"/>
              <a:buChar char="n"/>
              <a:defRPr/>
            </a:pPr>
            <a:r>
              <a:rPr kumimoji="1" lang="zh-CN" altLang="en-US" sz="2800" b="1" dirty="0">
                <a:solidFill>
                  <a:srgbClr val="000099"/>
                </a:solidFill>
                <a:latin typeface="Times New Roman" pitchFamily="18" charset="0"/>
                <a:ea typeface="仿宋_GB2312" pitchFamily="49" charset="-122"/>
                <a:sym typeface="Symbol" pitchFamily="18" charset="2"/>
              </a:rPr>
              <a:t>比等长编码的情形要短</a:t>
            </a:r>
            <a:r>
              <a:rPr kumimoji="1" lang="zh-CN" altLang="en-US" sz="2800" b="1" dirty="0">
                <a:solidFill>
                  <a:schemeClr val="accent2"/>
                </a:solidFill>
                <a:latin typeface="Times New Roman" pitchFamily="18" charset="0"/>
                <a:ea typeface="仿宋_GB2312" pitchFamily="49" charset="-122"/>
                <a:sym typeface="Symbol" pitchFamily="18" charset="2"/>
              </a:rPr>
              <a:t>。</a:t>
            </a:r>
            <a:endParaRPr kumimoji="1" lang="en-US" altLang="zh-CN" sz="2800" b="1" dirty="0">
              <a:solidFill>
                <a:schemeClr val="accent2"/>
              </a:solidFill>
              <a:latin typeface="Times New Roman" pitchFamily="18" charset="0"/>
              <a:ea typeface="仿宋_GB2312" pitchFamily="49" charset="-122"/>
              <a:sym typeface="Symbol" pitchFamily="18" charset="2"/>
            </a:endParaRPr>
          </a:p>
          <a:p>
            <a:pPr marL="342900" indent="-342900" eaLnBrk="1" hangingPunct="1">
              <a:spcBef>
                <a:spcPct val="15000"/>
              </a:spcBef>
              <a:buClr>
                <a:srgbClr val="800080"/>
              </a:buClr>
              <a:buSzPct val="50000"/>
              <a:buFont typeface="Wingdings" pitchFamily="2" charset="2"/>
              <a:buChar char="n"/>
              <a:defRPr/>
            </a:pPr>
            <a:r>
              <a:rPr kumimoji="1" lang="zh-CN" altLang="en-US" sz="2800" b="1" dirty="0">
                <a:solidFill>
                  <a:srgbClr val="000099"/>
                </a:solidFill>
                <a:latin typeface="Times New Roman" pitchFamily="18" charset="0"/>
                <a:ea typeface="仿宋_GB2312" pitchFamily="49" charset="-122"/>
                <a:sym typeface="Symbol" pitchFamily="18" charset="2"/>
              </a:rPr>
              <a:t>总编码长度正好等于</a:t>
            </a:r>
            <a:r>
              <a:rPr kumimoji="1" lang="en-US" altLang="zh-CN" sz="2800" b="1" dirty="0">
                <a:solidFill>
                  <a:srgbClr val="000099"/>
                </a:solidFill>
                <a:latin typeface="Times New Roman" pitchFamily="18" charset="0"/>
                <a:ea typeface="仿宋_GB2312" pitchFamily="49" charset="-122"/>
                <a:sym typeface="Symbol" pitchFamily="18" charset="2"/>
              </a:rPr>
              <a:t>Huffman</a:t>
            </a:r>
            <a:r>
              <a:rPr kumimoji="1" lang="zh-CN" altLang="en-US" sz="2800" b="1" dirty="0">
                <a:solidFill>
                  <a:srgbClr val="000099"/>
                </a:solidFill>
                <a:latin typeface="Times New Roman" pitchFamily="18" charset="0"/>
                <a:ea typeface="仿宋_GB2312" pitchFamily="49" charset="-122"/>
                <a:sym typeface="Symbol" pitchFamily="18" charset="2"/>
              </a:rPr>
              <a:t>树的带权路径长度</a:t>
            </a:r>
            <a:r>
              <a:rPr kumimoji="1" lang="en-US" altLang="zh-CN" sz="2800" b="1" dirty="0">
                <a:solidFill>
                  <a:srgbClr val="000099"/>
                </a:solidFill>
                <a:latin typeface="Times New Roman" pitchFamily="18" charset="0"/>
                <a:ea typeface="仿宋_GB2312" pitchFamily="49" charset="-122"/>
                <a:sym typeface="Symbol" pitchFamily="18" charset="2"/>
              </a:rPr>
              <a:t>WPL</a:t>
            </a:r>
            <a:r>
              <a:rPr kumimoji="1" lang="zh-CN" altLang="en-US" sz="2800" b="1" dirty="0">
                <a:solidFill>
                  <a:srgbClr val="000099"/>
                </a:solidFill>
                <a:latin typeface="Times New Roman" pitchFamily="18" charset="0"/>
                <a:ea typeface="仿宋_GB2312" pitchFamily="49" charset="-122"/>
                <a:sym typeface="Symbol" pitchFamily="18" charset="2"/>
              </a:rPr>
              <a:t>。</a:t>
            </a:r>
          </a:p>
          <a:p>
            <a:pPr marL="342900" indent="-342900" eaLnBrk="1" hangingPunct="1">
              <a:spcBef>
                <a:spcPct val="15000"/>
              </a:spcBef>
              <a:buClr>
                <a:srgbClr val="800080"/>
              </a:buClr>
              <a:buSzPct val="50000"/>
              <a:buFont typeface="Wingdings" pitchFamily="2" charset="2"/>
              <a:buChar char="n"/>
              <a:defRPr/>
            </a:pPr>
            <a:endParaRPr lang="zh-CN" altLang="en-US" sz="2800" dirty="0"/>
          </a:p>
        </p:txBody>
      </p:sp>
    </p:spTree>
    <p:extLst>
      <p:ext uri="{BB962C8B-B14F-4D97-AF65-F5344CB8AC3E}">
        <p14:creationId xmlns:p14="http://schemas.microsoft.com/office/powerpoint/2010/main" val="339519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内容占位符 2"/>
          <p:cNvSpPr>
            <a:spLocks noGrp="1"/>
          </p:cNvSpPr>
          <p:nvPr>
            <p:ph type="body" sz="quarter" idx="10"/>
          </p:nvPr>
        </p:nvSpPr>
        <p:spPr/>
        <p:txBody>
          <a:bodyPr/>
          <a:lstStyle/>
          <a:p>
            <a:pPr eaLnBrk="1" hangingPunct="1"/>
            <a:r>
              <a:rPr lang="zh-CN" altLang="en-US" smtClean="0"/>
              <a:t>在上例中，如果对这四个字符进行如下编码，</a:t>
            </a:r>
            <a:r>
              <a:rPr lang="en-US" altLang="zh-CN" smtClean="0"/>
              <a:t>A : 0   T : 1 C : 10   S : 11</a:t>
            </a:r>
          </a:p>
          <a:p>
            <a:pPr eaLnBrk="1" hangingPunct="1"/>
            <a:r>
              <a:rPr lang="zh-CN" altLang="en-US" smtClean="0"/>
              <a:t>这样总编码长度更短，这种编码方法可行吗？</a:t>
            </a:r>
            <a:endParaRPr lang="en-US" altLang="zh-CN" smtClean="0"/>
          </a:p>
          <a:p>
            <a:pPr eaLnBrk="1" hangingPunct="1"/>
            <a:r>
              <a:rPr lang="zh-CN" altLang="en-US" smtClean="0"/>
              <a:t>任何字符的编码不是其它字符编码的前缀部分。</a:t>
            </a:r>
          </a:p>
          <a:p>
            <a:pPr eaLnBrk="1" hangingPunct="1"/>
            <a:endParaRPr lang="en-US" altLang="zh-CN" smtClean="0"/>
          </a:p>
          <a:p>
            <a:pPr eaLnBrk="1" hangingPunct="1"/>
            <a:endParaRPr lang="zh-CN" altLang="en-US" smtClean="0"/>
          </a:p>
        </p:txBody>
      </p:sp>
      <p:sp>
        <p:nvSpPr>
          <p:cNvPr id="2" name="标题 1"/>
          <p:cNvSpPr>
            <a:spLocks noGrp="1"/>
          </p:cNvSpPr>
          <p:nvPr>
            <p:ph type="title"/>
          </p:nvPr>
        </p:nvSpPr>
        <p:spPr/>
        <p:txBody>
          <a:bodyPr>
            <a:normAutofit fontScale="90000"/>
          </a:bodyPr>
          <a:lstStyle/>
          <a:p>
            <a:r>
              <a:rPr lang="zh-CN" altLang="en-US" smtClean="0"/>
              <a:t>前缀编码</a:t>
            </a:r>
            <a:endParaRPr lang="zh-CN" altLang="en-US"/>
          </a:p>
        </p:txBody>
      </p:sp>
    </p:spTree>
    <p:extLst>
      <p:ext uri="{BB962C8B-B14F-4D97-AF65-F5344CB8AC3E}">
        <p14:creationId xmlns:p14="http://schemas.microsoft.com/office/powerpoint/2010/main" val="3031818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2"/>
          <p:cNvSpPr>
            <a:spLocks noGrp="1"/>
          </p:cNvSpPr>
          <p:nvPr>
            <p:ph type="sldNum" sz="quarter" idx="12"/>
          </p:nvPr>
        </p:nvSpPr>
        <p:spPr bwMode="auto">
          <a:xfrm>
            <a:off x="3555537" y="6357823"/>
            <a:ext cx="4469818" cy="3652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9222E10D-A2AB-450F-AE94-A51FC559D660}" type="slidenum">
              <a:rPr lang="en-US" altLang="zh-CN" sz="1800" smtClean="0">
                <a:latin typeface="华文新魏" pitchFamily="2" charset="-122"/>
                <a:ea typeface="华文新魏" pitchFamily="2" charset="-122"/>
              </a:rPr>
              <a:pPr algn="l"/>
              <a:t>126</a:t>
            </a:fld>
            <a:endParaRPr lang="en-US" altLang="zh-CN" sz="1800" smtClean="0">
              <a:latin typeface="华文新魏" pitchFamily="2" charset="-122"/>
              <a:ea typeface="华文新魏" pitchFamily="2" charset="-122"/>
            </a:endParaRPr>
          </a:p>
        </p:txBody>
      </p:sp>
      <p:sp>
        <p:nvSpPr>
          <p:cNvPr id="136195" name="Rectangle 2"/>
          <p:cNvSpPr>
            <a:spLocks noChangeArrowheads="1"/>
          </p:cNvSpPr>
          <p:nvPr/>
        </p:nvSpPr>
        <p:spPr bwMode="auto">
          <a:xfrm>
            <a:off x="768251" y="676433"/>
            <a:ext cx="10666611" cy="154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spcBef>
                <a:spcPct val="15000"/>
              </a:spcBef>
              <a:buClr>
                <a:srgbClr val="800080"/>
              </a:buClr>
              <a:buSzPct val="50000"/>
              <a:buFont typeface="Wingdings" pitchFamily="2" charset="2"/>
              <a:buChar char="n"/>
            </a:pPr>
            <a:r>
              <a:rPr kumimoji="1" lang="en-US" altLang="zh-CN" sz="3000" b="1">
                <a:solidFill>
                  <a:srgbClr val="000099"/>
                </a:solidFill>
                <a:latin typeface="Times New Roman" pitchFamily="18" charset="0"/>
                <a:ea typeface="仿宋_GB2312" pitchFamily="49" charset="-122"/>
                <a:sym typeface="Symbol" pitchFamily="18" charset="2"/>
              </a:rPr>
              <a:t>Huffman</a:t>
            </a:r>
            <a:r>
              <a:rPr kumimoji="1" lang="zh-CN" altLang="en-US" sz="3000" b="1">
                <a:solidFill>
                  <a:srgbClr val="000099"/>
                </a:solidFill>
                <a:latin typeface="Times New Roman" pitchFamily="18" charset="0"/>
                <a:ea typeface="仿宋_GB2312" pitchFamily="49" charset="-122"/>
                <a:sym typeface="Symbol" pitchFamily="18" charset="2"/>
              </a:rPr>
              <a:t>编码特点：</a:t>
            </a:r>
            <a:r>
              <a:rPr kumimoji="1" lang="zh-CN" altLang="en-GB" sz="3000" b="1">
                <a:solidFill>
                  <a:srgbClr val="000099"/>
                </a:solidFill>
                <a:latin typeface="Times New Roman" pitchFamily="18" charset="0"/>
                <a:ea typeface="仿宋_GB2312" pitchFamily="49" charset="-122"/>
              </a:rPr>
              <a:t>任一个</a:t>
            </a:r>
            <a:r>
              <a:rPr kumimoji="1" lang="zh-CN" altLang="en-US" sz="3000" b="1">
                <a:solidFill>
                  <a:srgbClr val="000099"/>
                </a:solidFill>
                <a:latin typeface="Times New Roman" pitchFamily="18" charset="0"/>
                <a:ea typeface="仿宋_GB2312" pitchFamily="49" charset="-122"/>
              </a:rPr>
              <a:t>字符的</a:t>
            </a:r>
            <a:r>
              <a:rPr kumimoji="1" lang="zh-CN" altLang="en-GB" sz="3000" b="1">
                <a:solidFill>
                  <a:srgbClr val="000099"/>
                </a:solidFill>
                <a:latin typeface="Times New Roman" pitchFamily="18" charset="0"/>
                <a:ea typeface="仿宋_GB2312" pitchFamily="49" charset="-122"/>
              </a:rPr>
              <a:t>二进制编码不是其他</a:t>
            </a:r>
            <a:r>
              <a:rPr kumimoji="1" lang="zh-CN" altLang="en-US" sz="3000" b="1">
                <a:solidFill>
                  <a:srgbClr val="000099"/>
                </a:solidFill>
                <a:latin typeface="Times New Roman" pitchFamily="18" charset="0"/>
                <a:ea typeface="仿宋_GB2312" pitchFamily="49" charset="-122"/>
              </a:rPr>
              <a:t>字符</a:t>
            </a:r>
            <a:r>
              <a:rPr kumimoji="1" lang="zh-CN" altLang="en-GB" sz="3000" b="1">
                <a:solidFill>
                  <a:srgbClr val="000099"/>
                </a:solidFill>
                <a:latin typeface="Times New Roman" pitchFamily="18" charset="0"/>
                <a:ea typeface="仿宋_GB2312" pitchFamily="49" charset="-122"/>
              </a:rPr>
              <a:t>编码的前缀</a:t>
            </a:r>
            <a:r>
              <a:rPr kumimoji="1" lang="zh-CN" altLang="en-US" sz="3000" b="1">
                <a:solidFill>
                  <a:srgbClr val="000099"/>
                </a:solidFill>
                <a:latin typeface="Times New Roman" pitchFamily="18" charset="0"/>
                <a:ea typeface="仿宋_GB2312" pitchFamily="49" charset="-122"/>
              </a:rPr>
              <a:t>。</a:t>
            </a:r>
            <a:endParaRPr kumimoji="1" lang="en-US" altLang="zh-CN" sz="3000" b="1">
              <a:solidFill>
                <a:srgbClr val="000099"/>
              </a:solidFill>
              <a:latin typeface="Times New Roman" pitchFamily="18" charset="0"/>
              <a:ea typeface="仿宋_GB2312" pitchFamily="49" charset="-122"/>
            </a:endParaRPr>
          </a:p>
          <a:p>
            <a:pPr marL="342900" indent="-342900" eaLnBrk="1" hangingPunct="1">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解码时不会混淆。</a:t>
            </a:r>
          </a:p>
        </p:txBody>
      </p:sp>
      <p:pic>
        <p:nvPicPr>
          <p:cNvPr id="136196" name="Picture 1" descr="C:\Users\zhangyh\Documents\Tencent Files\707434898\Image\Group\2YDP7FZY$S(`YJ9BJ4U112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293" y="2924854"/>
            <a:ext cx="5453941" cy="355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372603"/>
      </p:ext>
    </p:extLst>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求哈夫曼编码</a:t>
            </a:r>
            <a:endParaRPr lang="zh-CN" altLang="en-US" dirty="0"/>
          </a:p>
        </p:txBody>
      </p:sp>
      <p:sp>
        <p:nvSpPr>
          <p:cNvPr id="3" name="灯片编号占位符 2"/>
          <p:cNvSpPr>
            <a:spLocks noGrp="1"/>
          </p:cNvSpPr>
          <p:nvPr>
            <p:ph type="sldNum" sz="quarter" idx="13"/>
          </p:nvPr>
        </p:nvSpPr>
        <p:spPr/>
        <p:txBody>
          <a:bodyPr/>
          <a:lstStyle/>
          <a:p>
            <a:fld id="{4E74B28E-D899-4E33-89B3-E1DBC4EE95B8}" type="slidenum">
              <a:rPr lang="zh-CN" altLang="en-US" smtClean="0"/>
              <a:t>127</a:t>
            </a:fld>
            <a:endParaRPr lang="zh-CN" altLang="en-US"/>
          </a:p>
        </p:txBody>
      </p:sp>
      <p:sp>
        <p:nvSpPr>
          <p:cNvPr id="4" name="Rectangle 1"/>
          <p:cNvSpPr>
            <a:spLocks noChangeArrowheads="1"/>
          </p:cNvSpPr>
          <p:nvPr/>
        </p:nvSpPr>
        <p:spPr bwMode="auto">
          <a:xfrm>
            <a:off x="1126654" y="2061642"/>
            <a:ext cx="9958165" cy="3139321"/>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huffman_encoding(</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leaf, code_result):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for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i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in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range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len</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(leaf)):</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leaf[i]</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 =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b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not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p.parent.left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 =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'0'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 =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'1'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p.parent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code_result.append(t_code)</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324180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哈夫曼树、树与二叉查找树</a:t>
            </a:r>
            <a:endParaRPr lang="zh-CN" altLang="en-US" dirty="0"/>
          </a:p>
        </p:txBody>
      </p:sp>
    </p:spTree>
    <p:extLst>
      <p:ext uri="{BB962C8B-B14F-4D97-AF65-F5344CB8AC3E}">
        <p14:creationId xmlns:p14="http://schemas.microsoft.com/office/powerpoint/2010/main" val="269481761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相关内容</a:t>
            </a:r>
          </a:p>
        </p:txBody>
      </p:sp>
      <p:sp>
        <p:nvSpPr>
          <p:cNvPr id="5" name="圆角矩形 4"/>
          <p:cNvSpPr/>
          <p:nvPr/>
        </p:nvSpPr>
        <p:spPr>
          <a:xfrm>
            <a:off x="2032008" y="3099573"/>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3</a:t>
            </a:r>
            <a:endParaRPr lang="zh-CN" altLang="en-US" sz="3600" b="1" dirty="0">
              <a:solidFill>
                <a:prstClr val="black"/>
              </a:solidFill>
            </a:endParaRPr>
          </a:p>
        </p:txBody>
      </p:sp>
      <p:sp>
        <p:nvSpPr>
          <p:cNvPr id="7" name="圆角矩形 6"/>
          <p:cNvSpPr/>
          <p:nvPr/>
        </p:nvSpPr>
        <p:spPr>
          <a:xfrm>
            <a:off x="3069920" y="3099900"/>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prstClr val="black"/>
                </a:solidFill>
              </a:rPr>
              <a:t>树的遍历</a:t>
            </a:r>
          </a:p>
        </p:txBody>
      </p:sp>
      <p:sp>
        <p:nvSpPr>
          <p:cNvPr id="10" name="圆角矩形 9"/>
          <p:cNvSpPr/>
          <p:nvPr/>
        </p:nvSpPr>
        <p:spPr>
          <a:xfrm>
            <a:off x="2012070" y="2133323"/>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2</a:t>
            </a:r>
            <a:endParaRPr lang="zh-CN" altLang="en-US" sz="3600" b="1" dirty="0">
              <a:solidFill>
                <a:prstClr val="black"/>
              </a:solidFill>
            </a:endParaRPr>
          </a:p>
        </p:txBody>
      </p:sp>
      <p:sp>
        <p:nvSpPr>
          <p:cNvPr id="11" name="圆角矩形 10"/>
          <p:cNvSpPr/>
          <p:nvPr/>
        </p:nvSpPr>
        <p:spPr>
          <a:xfrm>
            <a:off x="3049982" y="2133650"/>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prstClr val="black"/>
                </a:solidFill>
              </a:rPr>
              <a:t>树与二叉树的转换</a:t>
            </a:r>
          </a:p>
        </p:txBody>
      </p:sp>
      <p:sp>
        <p:nvSpPr>
          <p:cNvPr id="16" name="圆角矩形 15"/>
          <p:cNvSpPr/>
          <p:nvPr/>
        </p:nvSpPr>
        <p:spPr>
          <a:xfrm>
            <a:off x="2032008" y="4085543"/>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4</a:t>
            </a:r>
            <a:endParaRPr lang="zh-CN" altLang="en-US" sz="3600" b="1" dirty="0">
              <a:solidFill>
                <a:prstClr val="black"/>
              </a:solidFill>
            </a:endParaRPr>
          </a:p>
        </p:txBody>
      </p:sp>
      <p:sp>
        <p:nvSpPr>
          <p:cNvPr id="17" name="圆角矩形 16"/>
          <p:cNvSpPr/>
          <p:nvPr/>
        </p:nvSpPr>
        <p:spPr>
          <a:xfrm>
            <a:off x="3069920" y="4077866"/>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smtClean="0">
                <a:solidFill>
                  <a:srgbClr val="000000"/>
                </a:solidFill>
              </a:rPr>
              <a:t>二叉查找树及其下算法</a:t>
            </a:r>
            <a:endParaRPr lang="zh-CN" altLang="en-US" sz="3600" b="1" dirty="0">
              <a:solidFill>
                <a:srgbClr val="000000"/>
              </a:solidFill>
            </a:endParaRPr>
          </a:p>
        </p:txBody>
      </p:sp>
      <p:sp>
        <p:nvSpPr>
          <p:cNvPr id="9" name="圆角矩形 8"/>
          <p:cNvSpPr/>
          <p:nvPr/>
        </p:nvSpPr>
        <p:spPr>
          <a:xfrm>
            <a:off x="2012070" y="1133215"/>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1</a:t>
            </a:r>
            <a:endParaRPr lang="zh-CN" altLang="en-US" sz="3600" b="1" dirty="0">
              <a:solidFill>
                <a:prstClr val="black"/>
              </a:solidFill>
            </a:endParaRPr>
          </a:p>
        </p:txBody>
      </p:sp>
      <p:sp>
        <p:nvSpPr>
          <p:cNvPr id="12" name="圆角矩形 11"/>
          <p:cNvSpPr/>
          <p:nvPr/>
        </p:nvSpPr>
        <p:spPr>
          <a:xfrm>
            <a:off x="3049982" y="1125538"/>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srgbClr val="000000"/>
                </a:solidFill>
              </a:rPr>
              <a:t>哈夫曼树</a:t>
            </a:r>
          </a:p>
        </p:txBody>
      </p:sp>
      <p:sp>
        <p:nvSpPr>
          <p:cNvPr id="13" name="圆角矩形 12"/>
          <p:cNvSpPr/>
          <p:nvPr/>
        </p:nvSpPr>
        <p:spPr>
          <a:xfrm>
            <a:off x="2061543" y="5093655"/>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5</a:t>
            </a:r>
            <a:endParaRPr lang="zh-CN" altLang="en-US" sz="3600" b="1" dirty="0">
              <a:solidFill>
                <a:prstClr val="black"/>
              </a:solidFill>
            </a:endParaRPr>
          </a:p>
        </p:txBody>
      </p:sp>
      <p:sp>
        <p:nvSpPr>
          <p:cNvPr id="14" name="圆角矩形 13"/>
          <p:cNvSpPr/>
          <p:nvPr/>
        </p:nvSpPr>
        <p:spPr>
          <a:xfrm>
            <a:off x="3099455" y="5085978"/>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en-US" altLang="zh-CN" sz="3600" b="1" smtClean="0">
                <a:solidFill>
                  <a:srgbClr val="000000"/>
                </a:solidFill>
              </a:rPr>
              <a:t>AVL</a:t>
            </a:r>
            <a:r>
              <a:rPr lang="zh-CN" altLang="en-US" sz="3600" b="1" smtClean="0">
                <a:solidFill>
                  <a:srgbClr val="000000"/>
                </a:solidFill>
              </a:rPr>
              <a:t>树</a:t>
            </a:r>
            <a:endParaRPr lang="zh-CN" altLang="en-US" sz="3600" b="1" dirty="0">
              <a:solidFill>
                <a:srgbClr val="000000"/>
              </a:solidFill>
            </a:endParaRPr>
          </a:p>
        </p:txBody>
      </p:sp>
    </p:spTree>
    <p:extLst>
      <p:ext uri="{BB962C8B-B14F-4D97-AF65-F5344CB8AC3E}">
        <p14:creationId xmlns:p14="http://schemas.microsoft.com/office/powerpoint/2010/main" val="17837170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normAutofit/>
          </a:bodyPr>
          <a:lstStyle/>
          <a:p>
            <a:r>
              <a:rPr lang="zh-CN" altLang="en-US" smtClean="0"/>
              <a:t>有序</a:t>
            </a:r>
            <a:r>
              <a:rPr lang="zh-CN" altLang="en-US"/>
              <a:t>树</a:t>
            </a:r>
            <a:r>
              <a:rPr lang="en-US" altLang="zh-CN"/>
              <a:t>(ordered tree)</a:t>
            </a:r>
            <a:r>
              <a:rPr lang="zh-CN" altLang="en-US"/>
              <a:t>：如果将树中结点的各子树看成从左至右是有次序的，这些子树的位置是不能被改变的，则称该树为有序树。</a:t>
            </a:r>
          </a:p>
          <a:p>
            <a:r>
              <a:rPr lang="zh-CN" altLang="en-US"/>
              <a:t>无序树</a:t>
            </a:r>
            <a:r>
              <a:rPr lang="en-US" altLang="zh-CN"/>
              <a:t>(unordered tree)</a:t>
            </a:r>
            <a:r>
              <a:rPr lang="zh-CN" altLang="en-US"/>
              <a:t>：如果将树中结点的各子树看成是无次序的，这些子树的位置是能够被改变的，则称该树为无序树。</a:t>
            </a:r>
          </a:p>
          <a:p>
            <a:r>
              <a:rPr lang="zh-CN" altLang="en-US" smtClean="0"/>
              <a:t>如没有</a:t>
            </a:r>
            <a:r>
              <a:rPr lang="zh-CN" altLang="en-US"/>
              <a:t>特别说明</a:t>
            </a:r>
            <a:r>
              <a:rPr lang="zh-CN" altLang="en-US" smtClean="0"/>
              <a:t>，</a:t>
            </a:r>
            <a:r>
              <a:rPr lang="zh-CN" altLang="en-US"/>
              <a:t>一般情况下，</a:t>
            </a:r>
            <a:r>
              <a:rPr lang="zh-CN" altLang="en-US" smtClean="0">
                <a:solidFill>
                  <a:srgbClr val="FF0000"/>
                </a:solidFill>
              </a:rPr>
              <a:t>树</a:t>
            </a:r>
            <a:r>
              <a:rPr lang="zh-CN" altLang="en-US">
                <a:solidFill>
                  <a:srgbClr val="FF0000"/>
                </a:solidFill>
              </a:rPr>
              <a:t>默认为</a:t>
            </a:r>
            <a:r>
              <a:rPr lang="zh-CN" altLang="en-US" smtClean="0">
                <a:solidFill>
                  <a:srgbClr val="FF0000"/>
                </a:solidFill>
              </a:rPr>
              <a:t>有序、有根树</a:t>
            </a:r>
            <a:r>
              <a:rPr lang="zh-CN" altLang="en-US"/>
              <a:t>。</a:t>
            </a:r>
          </a:p>
          <a:p>
            <a:endParaRPr lang="zh-CN" altLang="en-US"/>
          </a:p>
        </p:txBody>
      </p:sp>
      <p:sp>
        <p:nvSpPr>
          <p:cNvPr id="4" name="标题 3"/>
          <p:cNvSpPr>
            <a:spLocks noGrp="1"/>
          </p:cNvSpPr>
          <p:nvPr>
            <p:ph type="title"/>
          </p:nvPr>
        </p:nvSpPr>
        <p:spPr/>
        <p:txBody>
          <a:bodyPr>
            <a:normAutofit fontScale="90000"/>
          </a:bodyPr>
          <a:lstStyle/>
          <a:p>
            <a:r>
              <a:rPr lang="zh-CN" altLang="en-US" smtClean="0"/>
              <a:t>有序树和无序树</a:t>
            </a:r>
            <a:endParaRPr lang="zh-CN" altLang="en-US"/>
          </a:p>
        </p:txBody>
      </p:sp>
      <p:sp>
        <p:nvSpPr>
          <p:cNvPr id="2" name="灯片编号占位符 1"/>
          <p:cNvSpPr>
            <a:spLocks noGrp="1"/>
          </p:cNvSpPr>
          <p:nvPr>
            <p:ph type="sldNum" sz="quarter" idx="13"/>
          </p:nvPr>
        </p:nvSpPr>
        <p:spPr/>
        <p:txBody>
          <a:bodyPr/>
          <a:lstStyle/>
          <a:p>
            <a:fld id="{4E74B28E-D899-4E33-89B3-E1DBC4EE95B8}" type="slidenum">
              <a:rPr lang="zh-CN" altLang="en-US" smtClean="0"/>
              <a:t>13</a:t>
            </a:fld>
            <a:endParaRPr lang="zh-CN" altLang="en-US"/>
          </a:p>
        </p:txBody>
      </p:sp>
    </p:spTree>
    <p:extLst>
      <p:ext uri="{BB962C8B-B14F-4D97-AF65-F5344CB8AC3E}">
        <p14:creationId xmlns:p14="http://schemas.microsoft.com/office/powerpoint/2010/main" val="20326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哈夫曼树</a:t>
            </a:r>
            <a:endParaRPr lang="zh-CN" altLang="en-US"/>
          </a:p>
        </p:txBody>
      </p:sp>
    </p:spTree>
    <p:extLst>
      <p:ext uri="{BB962C8B-B14F-4D97-AF65-F5344CB8AC3E}">
        <p14:creationId xmlns:p14="http://schemas.microsoft.com/office/powerpoint/2010/main" val="400332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两个结点之间的路径长度 </a:t>
            </a:r>
            <a:r>
              <a:rPr lang="en-US" altLang="zh-CN"/>
              <a:t>PL </a:t>
            </a:r>
            <a:r>
              <a:rPr lang="zh-CN" altLang="en-US"/>
              <a:t>是连接两结点的路径上的分支数。</a:t>
            </a:r>
          </a:p>
          <a:p>
            <a:r>
              <a:rPr lang="zh-CN" altLang="en-US"/>
              <a:t>树的外部路径长度是各叶结点（外结点）到根结点的路径长度之和 </a:t>
            </a:r>
            <a:r>
              <a:rPr lang="en-US" altLang="zh-CN"/>
              <a:t>EPL</a:t>
            </a:r>
            <a:r>
              <a:rPr lang="zh-CN" altLang="en-US"/>
              <a:t>。</a:t>
            </a:r>
          </a:p>
          <a:p>
            <a:r>
              <a:rPr lang="zh-CN" altLang="en-US"/>
              <a:t>树的内部路径长度是各非叶结点（内结点）到根结点的路径长度之和 </a:t>
            </a:r>
            <a:r>
              <a:rPr lang="en-US" altLang="zh-CN"/>
              <a:t>IPL</a:t>
            </a:r>
            <a:r>
              <a:rPr lang="zh-CN" altLang="en-US"/>
              <a:t>。</a:t>
            </a:r>
          </a:p>
          <a:p>
            <a:r>
              <a:rPr lang="zh-CN" altLang="en-US"/>
              <a:t>树的路径长度 </a:t>
            </a:r>
            <a:r>
              <a:rPr lang="en-US" altLang="zh-CN"/>
              <a:t>PL = EPL + IPL</a:t>
            </a:r>
            <a:r>
              <a:rPr lang="zh-CN" altLang="en-US"/>
              <a:t>。</a:t>
            </a:r>
          </a:p>
          <a:p>
            <a:endParaRPr lang="zh-CN" altLang="en-US"/>
          </a:p>
        </p:txBody>
      </p:sp>
      <p:sp>
        <p:nvSpPr>
          <p:cNvPr id="120835" name="Rectangle 2"/>
          <p:cNvSpPr>
            <a:spLocks noGrp="1" noChangeArrowheads="1"/>
          </p:cNvSpPr>
          <p:nvPr>
            <p:ph type="title"/>
          </p:nvPr>
        </p:nvSpPr>
        <p:spPr/>
        <p:txBody>
          <a:bodyPr>
            <a:normAutofit fontScale="90000"/>
          </a:bodyPr>
          <a:lstStyle/>
          <a:p>
            <a:pPr algn="l"/>
            <a:r>
              <a:rPr lang="zh-CN" altLang="en-US" sz="5400">
                <a:latin typeface="华文新魏" pitchFamily="2" charset="-122"/>
                <a:ea typeface="华文新魏" pitchFamily="2" charset="-122"/>
              </a:rPr>
              <a:t>路径长度 </a:t>
            </a:r>
            <a:r>
              <a:rPr lang="en-US" altLang="zh-CN" sz="5400">
                <a:latin typeface="华文新魏" pitchFamily="2" charset="-122"/>
                <a:ea typeface="华文新魏" pitchFamily="2" charset="-122"/>
              </a:rPr>
              <a:t>(Path Length) </a:t>
            </a:r>
            <a:endParaRPr lang="zh-CN" altLang="en-US" sz="5400" smtClean="0">
              <a:latin typeface="华文新魏" pitchFamily="2" charset="-122"/>
              <a:ea typeface="华文新魏" pitchFamily="2" charset="-122"/>
            </a:endParaRPr>
          </a:p>
        </p:txBody>
      </p:sp>
      <p:sp>
        <p:nvSpPr>
          <p:cNvPr id="120834"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65084896-F2B3-4C22-8DBD-D4C24CCCFB98}" type="slidenum">
              <a:rPr lang="en-US" altLang="zh-CN" sz="1800" smtClean="0">
                <a:latin typeface="华文新魏" pitchFamily="2" charset="-122"/>
                <a:ea typeface="华文新魏" pitchFamily="2" charset="-122"/>
              </a:rPr>
              <a:pPr algn="l"/>
              <a:t>131</a:t>
            </a:fld>
            <a:endParaRPr lang="en-US" altLang="zh-CN" sz="1800" smtClean="0">
              <a:latin typeface="华文新魏" pitchFamily="2" charset="-122"/>
              <a:ea typeface="华文新魏" pitchFamily="2" charset="-122"/>
            </a:endParaRPr>
          </a:p>
        </p:txBody>
      </p:sp>
    </p:spTree>
    <p:extLst>
      <p:ext uri="{BB962C8B-B14F-4D97-AF65-F5344CB8AC3E}">
        <p14:creationId xmlns:p14="http://schemas.microsoft.com/office/powerpoint/2010/main" val="3078999253"/>
      </p:ext>
    </p:extLst>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3C590230-0741-461D-99BE-CF9DBDB0CBB7}" type="slidenum">
              <a:rPr lang="en-US" altLang="zh-CN" sz="1800" smtClean="0">
                <a:latin typeface="华文新魏" pitchFamily="2" charset="-122"/>
                <a:ea typeface="华文新魏" pitchFamily="2" charset="-122"/>
              </a:rPr>
              <a:pPr algn="l"/>
              <a:t>132</a:t>
            </a:fld>
            <a:endParaRPr lang="en-US" altLang="zh-CN" sz="1800" smtClean="0">
              <a:latin typeface="华文新魏" pitchFamily="2" charset="-122"/>
              <a:ea typeface="华文新魏" pitchFamily="2" charset="-122"/>
            </a:endParaRPr>
          </a:p>
        </p:txBody>
      </p:sp>
      <p:grpSp>
        <p:nvGrpSpPr>
          <p:cNvPr id="121859" name="Group 45"/>
          <p:cNvGrpSpPr>
            <a:grpSpLocks/>
          </p:cNvGrpSpPr>
          <p:nvPr/>
        </p:nvGrpSpPr>
        <p:grpSpPr bwMode="auto">
          <a:xfrm>
            <a:off x="1117457" y="1095587"/>
            <a:ext cx="9839102" cy="3415503"/>
            <a:chOff x="521" y="494"/>
            <a:chExt cx="4649" cy="2151"/>
          </a:xfrm>
        </p:grpSpPr>
        <p:sp>
          <p:nvSpPr>
            <p:cNvPr id="121862" name="Line 2"/>
            <p:cNvSpPr>
              <a:spLocks noChangeShapeType="1"/>
            </p:cNvSpPr>
            <p:nvPr/>
          </p:nvSpPr>
          <p:spPr bwMode="auto">
            <a:xfrm flipH="1">
              <a:off x="1920" y="1166"/>
              <a:ext cx="240" cy="384"/>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3" name="Line 3"/>
            <p:cNvSpPr>
              <a:spLocks noChangeShapeType="1"/>
            </p:cNvSpPr>
            <p:nvPr/>
          </p:nvSpPr>
          <p:spPr bwMode="auto">
            <a:xfrm>
              <a:off x="1392" y="1214"/>
              <a:ext cx="96" cy="24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4" name="Line 4"/>
            <p:cNvSpPr>
              <a:spLocks noChangeShapeType="1"/>
            </p:cNvSpPr>
            <p:nvPr/>
          </p:nvSpPr>
          <p:spPr bwMode="auto">
            <a:xfrm>
              <a:off x="1824" y="782"/>
              <a:ext cx="672" cy="72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5" name="Line 5"/>
            <p:cNvSpPr>
              <a:spLocks noChangeShapeType="1"/>
            </p:cNvSpPr>
            <p:nvPr/>
          </p:nvSpPr>
          <p:spPr bwMode="auto">
            <a:xfrm flipH="1">
              <a:off x="624" y="734"/>
              <a:ext cx="1056" cy="129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66" name="Oval 6"/>
            <p:cNvSpPr>
              <a:spLocks noChangeArrowheads="1"/>
            </p:cNvSpPr>
            <p:nvPr/>
          </p:nvSpPr>
          <p:spPr bwMode="auto">
            <a:xfrm>
              <a:off x="158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67" name="Oval 7"/>
            <p:cNvSpPr>
              <a:spLocks noChangeArrowheads="1"/>
            </p:cNvSpPr>
            <p:nvPr/>
          </p:nvSpPr>
          <p:spPr bwMode="auto">
            <a:xfrm>
              <a:off x="1200"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68" name="Oval 8"/>
            <p:cNvSpPr>
              <a:spLocks noChangeArrowheads="1"/>
            </p:cNvSpPr>
            <p:nvPr/>
          </p:nvSpPr>
          <p:spPr bwMode="auto">
            <a:xfrm>
              <a:off x="2016"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69" name="Oval 9"/>
            <p:cNvSpPr>
              <a:spLocks noChangeArrowheads="1"/>
            </p:cNvSpPr>
            <p:nvPr/>
          </p:nvSpPr>
          <p:spPr bwMode="auto">
            <a:xfrm>
              <a:off x="8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0" name="Oval 10"/>
            <p:cNvSpPr>
              <a:spLocks noChangeArrowheads="1"/>
            </p:cNvSpPr>
            <p:nvPr/>
          </p:nvSpPr>
          <p:spPr bwMode="auto">
            <a:xfrm>
              <a:off x="1392"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1" name="Oval 11"/>
            <p:cNvSpPr>
              <a:spLocks noChangeArrowheads="1"/>
            </p:cNvSpPr>
            <p:nvPr/>
          </p:nvSpPr>
          <p:spPr bwMode="auto">
            <a:xfrm>
              <a:off x="1776"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2" name="Oval 12"/>
            <p:cNvSpPr>
              <a:spLocks noChangeArrowheads="1"/>
            </p:cNvSpPr>
            <p:nvPr/>
          </p:nvSpPr>
          <p:spPr bwMode="auto">
            <a:xfrm>
              <a:off x="2352"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3" name="Oval 13"/>
            <p:cNvSpPr>
              <a:spLocks noChangeArrowheads="1"/>
            </p:cNvSpPr>
            <p:nvPr/>
          </p:nvSpPr>
          <p:spPr bwMode="auto">
            <a:xfrm>
              <a:off x="528" y="1838"/>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4" name="Line 14"/>
            <p:cNvSpPr>
              <a:spLocks noChangeShapeType="1"/>
            </p:cNvSpPr>
            <p:nvPr/>
          </p:nvSpPr>
          <p:spPr bwMode="auto">
            <a:xfrm flipH="1">
              <a:off x="3984" y="1166"/>
              <a:ext cx="240" cy="384"/>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5" name="Line 15"/>
            <p:cNvSpPr>
              <a:spLocks noChangeShapeType="1"/>
            </p:cNvSpPr>
            <p:nvPr/>
          </p:nvSpPr>
          <p:spPr bwMode="auto">
            <a:xfrm flipH="1">
              <a:off x="4176" y="1646"/>
              <a:ext cx="384" cy="72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6" name="Line 16"/>
            <p:cNvSpPr>
              <a:spLocks noChangeShapeType="1"/>
            </p:cNvSpPr>
            <p:nvPr/>
          </p:nvSpPr>
          <p:spPr bwMode="auto">
            <a:xfrm>
              <a:off x="3984" y="782"/>
              <a:ext cx="1008" cy="1152"/>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7" name="Line 17"/>
            <p:cNvSpPr>
              <a:spLocks noChangeShapeType="1"/>
            </p:cNvSpPr>
            <p:nvPr/>
          </p:nvSpPr>
          <p:spPr bwMode="auto">
            <a:xfrm flipH="1">
              <a:off x="3552" y="734"/>
              <a:ext cx="288" cy="33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878" name="Oval 18"/>
            <p:cNvSpPr>
              <a:spLocks noChangeArrowheads="1"/>
            </p:cNvSpPr>
            <p:nvPr/>
          </p:nvSpPr>
          <p:spPr bwMode="auto">
            <a:xfrm>
              <a:off x="3744" y="542"/>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79" name="Oval 19"/>
            <p:cNvSpPr>
              <a:spLocks noChangeArrowheads="1"/>
            </p:cNvSpPr>
            <p:nvPr/>
          </p:nvSpPr>
          <p:spPr bwMode="auto">
            <a:xfrm>
              <a:off x="3360" y="974"/>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0" name="Oval 20"/>
            <p:cNvSpPr>
              <a:spLocks noChangeArrowheads="1"/>
            </p:cNvSpPr>
            <p:nvPr/>
          </p:nvSpPr>
          <p:spPr bwMode="auto">
            <a:xfrm>
              <a:off x="4128" y="974"/>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1" name="Oval 21"/>
            <p:cNvSpPr>
              <a:spLocks noChangeArrowheads="1"/>
            </p:cNvSpPr>
            <p:nvPr/>
          </p:nvSpPr>
          <p:spPr bwMode="auto">
            <a:xfrm>
              <a:off x="4224" y="1838"/>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2" name="Oval 22"/>
            <p:cNvSpPr>
              <a:spLocks noChangeArrowheads="1"/>
            </p:cNvSpPr>
            <p:nvPr/>
          </p:nvSpPr>
          <p:spPr bwMode="auto">
            <a:xfrm>
              <a:off x="3840" y="1406"/>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3" name="Oval 23"/>
            <p:cNvSpPr>
              <a:spLocks noChangeArrowheads="1"/>
            </p:cNvSpPr>
            <p:nvPr/>
          </p:nvSpPr>
          <p:spPr bwMode="auto">
            <a:xfrm>
              <a:off x="4464" y="1406"/>
              <a:ext cx="288" cy="2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4" name="Oval 24"/>
            <p:cNvSpPr>
              <a:spLocks noChangeArrowheads="1"/>
            </p:cNvSpPr>
            <p:nvPr/>
          </p:nvSpPr>
          <p:spPr bwMode="auto">
            <a:xfrm>
              <a:off x="4848" y="1838"/>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5" name="Oval 25"/>
            <p:cNvSpPr>
              <a:spLocks noChangeArrowheads="1"/>
            </p:cNvSpPr>
            <p:nvPr/>
          </p:nvSpPr>
          <p:spPr bwMode="auto">
            <a:xfrm>
              <a:off x="3984" y="2318"/>
              <a:ext cx="288" cy="2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1886" name="Text Box 26"/>
            <p:cNvSpPr txBox="1">
              <a:spLocks noChangeArrowheads="1"/>
            </p:cNvSpPr>
            <p:nvPr/>
          </p:nvSpPr>
          <p:spPr bwMode="auto">
            <a:xfrm>
              <a:off x="1580" y="49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A</a:t>
              </a:r>
              <a:endParaRPr kumimoji="1" lang="en-US" altLang="zh-CN" sz="2400">
                <a:latin typeface="Times New Roman" pitchFamily="18" charset="0"/>
              </a:endParaRPr>
            </a:p>
          </p:txBody>
        </p:sp>
        <p:sp>
          <p:nvSpPr>
            <p:cNvPr id="121887" name="Text Box 27"/>
            <p:cNvSpPr txBox="1">
              <a:spLocks noChangeArrowheads="1"/>
            </p:cNvSpPr>
            <p:nvPr/>
          </p:nvSpPr>
          <p:spPr bwMode="auto">
            <a:xfrm>
              <a:off x="3740" y="49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A</a:t>
              </a:r>
              <a:endParaRPr kumimoji="1" lang="en-US" altLang="zh-CN" sz="2400">
                <a:latin typeface="Times New Roman" pitchFamily="18" charset="0"/>
              </a:endParaRPr>
            </a:p>
          </p:txBody>
        </p:sp>
        <p:sp>
          <p:nvSpPr>
            <p:cNvPr id="121888" name="Text Box 28"/>
            <p:cNvSpPr txBox="1">
              <a:spLocks noChangeArrowheads="1"/>
            </p:cNvSpPr>
            <p:nvPr/>
          </p:nvSpPr>
          <p:spPr bwMode="auto">
            <a:xfrm>
              <a:off x="1200" y="92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B</a:t>
              </a:r>
              <a:endParaRPr kumimoji="1" lang="en-US" altLang="zh-CN" sz="2400">
                <a:latin typeface="Times New Roman" pitchFamily="18" charset="0"/>
              </a:endParaRPr>
            </a:p>
          </p:txBody>
        </p:sp>
        <p:sp>
          <p:nvSpPr>
            <p:cNvPr id="121889" name="Text Box 29"/>
            <p:cNvSpPr txBox="1">
              <a:spLocks noChangeArrowheads="1"/>
            </p:cNvSpPr>
            <p:nvPr/>
          </p:nvSpPr>
          <p:spPr bwMode="auto">
            <a:xfrm>
              <a:off x="3356" y="93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B</a:t>
              </a:r>
              <a:endParaRPr kumimoji="1" lang="en-US" altLang="zh-CN" sz="2400">
                <a:latin typeface="Times New Roman" pitchFamily="18" charset="0"/>
              </a:endParaRPr>
            </a:p>
          </p:txBody>
        </p:sp>
        <p:sp>
          <p:nvSpPr>
            <p:cNvPr id="121890" name="Text Box 30"/>
            <p:cNvSpPr txBox="1">
              <a:spLocks noChangeArrowheads="1"/>
            </p:cNvSpPr>
            <p:nvPr/>
          </p:nvSpPr>
          <p:spPr bwMode="auto">
            <a:xfrm>
              <a:off x="2012" y="92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C</a:t>
              </a:r>
              <a:endParaRPr kumimoji="1" lang="en-US" altLang="zh-CN" sz="2400">
                <a:latin typeface="Times New Roman" pitchFamily="18" charset="0"/>
              </a:endParaRPr>
            </a:p>
          </p:txBody>
        </p:sp>
        <p:sp>
          <p:nvSpPr>
            <p:cNvPr id="121891" name="Text Box 31"/>
            <p:cNvSpPr txBox="1">
              <a:spLocks noChangeArrowheads="1"/>
            </p:cNvSpPr>
            <p:nvPr/>
          </p:nvSpPr>
          <p:spPr bwMode="auto">
            <a:xfrm>
              <a:off x="4124" y="92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C</a:t>
              </a:r>
              <a:endParaRPr kumimoji="1" lang="en-US" altLang="zh-CN" sz="2400">
                <a:latin typeface="Times New Roman" pitchFamily="18" charset="0"/>
              </a:endParaRPr>
            </a:p>
          </p:txBody>
        </p:sp>
        <p:sp>
          <p:nvSpPr>
            <p:cNvPr id="121892" name="Text Box 32"/>
            <p:cNvSpPr txBox="1">
              <a:spLocks noChangeArrowheads="1"/>
            </p:cNvSpPr>
            <p:nvPr/>
          </p:nvSpPr>
          <p:spPr bwMode="auto">
            <a:xfrm>
              <a:off x="816" y="1358"/>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D</a:t>
              </a:r>
              <a:endParaRPr kumimoji="1" lang="en-US" altLang="zh-CN" sz="2400">
                <a:latin typeface="Times New Roman" pitchFamily="18" charset="0"/>
              </a:endParaRPr>
            </a:p>
          </p:txBody>
        </p:sp>
        <p:sp>
          <p:nvSpPr>
            <p:cNvPr id="121893" name="Text Box 33"/>
            <p:cNvSpPr txBox="1">
              <a:spLocks noChangeArrowheads="1"/>
            </p:cNvSpPr>
            <p:nvPr/>
          </p:nvSpPr>
          <p:spPr bwMode="auto">
            <a:xfrm>
              <a:off x="3835" y="137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D</a:t>
              </a:r>
              <a:endParaRPr kumimoji="1" lang="en-US" altLang="zh-CN" sz="2400">
                <a:latin typeface="Times New Roman" pitchFamily="18" charset="0"/>
              </a:endParaRPr>
            </a:p>
          </p:txBody>
        </p:sp>
        <p:sp>
          <p:nvSpPr>
            <p:cNvPr id="121894" name="Text Box 34"/>
            <p:cNvSpPr txBox="1">
              <a:spLocks noChangeArrowheads="1"/>
            </p:cNvSpPr>
            <p:nvPr/>
          </p:nvSpPr>
          <p:spPr bwMode="auto">
            <a:xfrm>
              <a:off x="1370" y="1360"/>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E</a:t>
              </a:r>
              <a:endParaRPr kumimoji="1" lang="en-US" altLang="zh-CN" sz="2400">
                <a:latin typeface="Times New Roman" pitchFamily="18" charset="0"/>
              </a:endParaRPr>
            </a:p>
          </p:txBody>
        </p:sp>
        <p:sp>
          <p:nvSpPr>
            <p:cNvPr id="121895" name="Text Box 35"/>
            <p:cNvSpPr txBox="1">
              <a:spLocks noChangeArrowheads="1"/>
            </p:cNvSpPr>
            <p:nvPr/>
          </p:nvSpPr>
          <p:spPr bwMode="auto">
            <a:xfrm>
              <a:off x="4416" y="1358"/>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E</a:t>
              </a:r>
              <a:endParaRPr kumimoji="1" lang="en-US" altLang="zh-CN" sz="2400">
                <a:latin typeface="Times New Roman" pitchFamily="18" charset="0"/>
              </a:endParaRPr>
            </a:p>
          </p:txBody>
        </p:sp>
        <p:sp>
          <p:nvSpPr>
            <p:cNvPr id="121896" name="Text Box 36"/>
            <p:cNvSpPr txBox="1">
              <a:spLocks noChangeArrowheads="1"/>
            </p:cNvSpPr>
            <p:nvPr/>
          </p:nvSpPr>
          <p:spPr bwMode="auto">
            <a:xfrm>
              <a:off x="1769" y="1363"/>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F</a:t>
              </a:r>
              <a:endParaRPr kumimoji="1" lang="en-US" altLang="zh-CN" sz="2400">
                <a:latin typeface="Times New Roman" pitchFamily="18" charset="0"/>
              </a:endParaRPr>
            </a:p>
          </p:txBody>
        </p:sp>
        <p:sp>
          <p:nvSpPr>
            <p:cNvPr id="121897" name="Text Box 37"/>
            <p:cNvSpPr txBox="1">
              <a:spLocks noChangeArrowheads="1"/>
            </p:cNvSpPr>
            <p:nvPr/>
          </p:nvSpPr>
          <p:spPr bwMode="auto">
            <a:xfrm>
              <a:off x="4176" y="1790"/>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F</a:t>
              </a:r>
              <a:endParaRPr kumimoji="1" lang="en-US" altLang="zh-CN" sz="2400">
                <a:latin typeface="Times New Roman" pitchFamily="18" charset="0"/>
              </a:endParaRPr>
            </a:p>
          </p:txBody>
        </p:sp>
        <p:sp>
          <p:nvSpPr>
            <p:cNvPr id="121898" name="Text Box 38"/>
            <p:cNvSpPr txBox="1">
              <a:spLocks noChangeArrowheads="1"/>
            </p:cNvSpPr>
            <p:nvPr/>
          </p:nvSpPr>
          <p:spPr bwMode="auto">
            <a:xfrm>
              <a:off x="2336" y="1363"/>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G</a:t>
              </a:r>
              <a:endParaRPr kumimoji="1" lang="en-US" altLang="zh-CN" sz="2400">
                <a:latin typeface="Times New Roman" pitchFamily="18" charset="0"/>
              </a:endParaRPr>
            </a:p>
          </p:txBody>
        </p:sp>
        <p:sp>
          <p:nvSpPr>
            <p:cNvPr id="121899" name="Text Box 39"/>
            <p:cNvSpPr txBox="1">
              <a:spLocks noChangeArrowheads="1"/>
            </p:cNvSpPr>
            <p:nvPr/>
          </p:nvSpPr>
          <p:spPr bwMode="auto">
            <a:xfrm>
              <a:off x="4830" y="1794"/>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G</a:t>
              </a:r>
              <a:endParaRPr kumimoji="1" lang="en-US" altLang="zh-CN" sz="2400">
                <a:latin typeface="Times New Roman" pitchFamily="18" charset="0"/>
              </a:endParaRPr>
            </a:p>
          </p:txBody>
        </p:sp>
        <p:sp>
          <p:nvSpPr>
            <p:cNvPr id="121900" name="Text Box 40"/>
            <p:cNvSpPr txBox="1">
              <a:spLocks noChangeArrowheads="1"/>
            </p:cNvSpPr>
            <p:nvPr/>
          </p:nvSpPr>
          <p:spPr bwMode="auto">
            <a:xfrm>
              <a:off x="521" y="1796"/>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H</a:t>
              </a:r>
              <a:endParaRPr kumimoji="1" lang="en-US" altLang="zh-CN" sz="2400">
                <a:latin typeface="Times New Roman" pitchFamily="18" charset="0"/>
              </a:endParaRPr>
            </a:p>
          </p:txBody>
        </p:sp>
        <p:sp>
          <p:nvSpPr>
            <p:cNvPr id="121901" name="Text Box 41"/>
            <p:cNvSpPr txBox="1">
              <a:spLocks noChangeArrowheads="1"/>
            </p:cNvSpPr>
            <p:nvPr/>
          </p:nvSpPr>
          <p:spPr bwMode="auto">
            <a:xfrm>
              <a:off x="3959" y="2280"/>
              <a:ext cx="3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3200" b="1">
                  <a:solidFill>
                    <a:schemeClr val="tx2"/>
                  </a:solidFill>
                  <a:latin typeface="Times New Roman" pitchFamily="18" charset="0"/>
                </a:rPr>
                <a:t>H</a:t>
              </a:r>
              <a:endParaRPr kumimoji="1" lang="en-US" altLang="zh-CN" sz="2400">
                <a:latin typeface="Times New Roman" pitchFamily="18" charset="0"/>
              </a:endParaRPr>
            </a:p>
          </p:txBody>
        </p:sp>
      </p:grpSp>
      <p:sp>
        <p:nvSpPr>
          <p:cNvPr id="121860" name="Text Box 42"/>
          <p:cNvSpPr txBox="1">
            <a:spLocks noChangeArrowheads="1"/>
          </p:cNvSpPr>
          <p:nvPr/>
        </p:nvSpPr>
        <p:spPr bwMode="auto">
          <a:xfrm>
            <a:off x="1125921" y="4544412"/>
            <a:ext cx="3356188" cy="147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000" b="1">
                <a:solidFill>
                  <a:schemeClr val="tx2"/>
                </a:solidFill>
                <a:latin typeface="Times New Roman" pitchFamily="18" charset="0"/>
                <a:ea typeface="仿宋_GB2312" pitchFamily="49" charset="-122"/>
              </a:rPr>
              <a:t>IPL = 0+1+1+2 = 4</a:t>
            </a:r>
          </a:p>
          <a:p>
            <a:pPr eaLnBrk="1" hangingPunct="1"/>
            <a:r>
              <a:rPr kumimoji="1" lang="en-US" altLang="zh-CN" sz="3000" b="1">
                <a:solidFill>
                  <a:schemeClr val="tx2"/>
                </a:solidFill>
                <a:latin typeface="Times New Roman" pitchFamily="18" charset="0"/>
                <a:ea typeface="仿宋_GB2312" pitchFamily="49" charset="-122"/>
              </a:rPr>
              <a:t>EPL = 2+2+2+3 = 9</a:t>
            </a:r>
          </a:p>
          <a:p>
            <a:pPr eaLnBrk="1" hangingPunct="1"/>
            <a:r>
              <a:rPr kumimoji="1" lang="en-US" altLang="zh-CN" sz="3000" b="1">
                <a:solidFill>
                  <a:schemeClr val="tx2"/>
                </a:solidFill>
                <a:latin typeface="Times New Roman" pitchFamily="18" charset="0"/>
                <a:ea typeface="仿宋_GB2312" pitchFamily="49" charset="-122"/>
              </a:rPr>
              <a:t>PL = 13</a:t>
            </a:r>
          </a:p>
        </p:txBody>
      </p:sp>
      <p:sp>
        <p:nvSpPr>
          <p:cNvPr id="121861" name="Text Box 43"/>
          <p:cNvSpPr txBox="1">
            <a:spLocks noChangeArrowheads="1"/>
          </p:cNvSpPr>
          <p:nvPr/>
        </p:nvSpPr>
        <p:spPr bwMode="auto">
          <a:xfrm>
            <a:off x="6383037" y="4543537"/>
            <a:ext cx="3771504" cy="142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90000"/>
              </a:lnSpc>
            </a:pPr>
            <a:r>
              <a:rPr kumimoji="1" lang="en-US" altLang="zh-CN" sz="3200" b="1">
                <a:solidFill>
                  <a:schemeClr val="tx2"/>
                </a:solidFill>
                <a:latin typeface="Times New Roman" pitchFamily="18" charset="0"/>
                <a:ea typeface="仿宋_GB2312" pitchFamily="49" charset="-122"/>
              </a:rPr>
              <a:t>IPL = 0+1+2+3 = 6</a:t>
            </a:r>
          </a:p>
          <a:p>
            <a:pPr eaLnBrk="1" hangingPunct="1">
              <a:lnSpc>
                <a:spcPct val="90000"/>
              </a:lnSpc>
            </a:pPr>
            <a:r>
              <a:rPr kumimoji="1" lang="en-US" altLang="zh-CN" sz="3200" b="1">
                <a:solidFill>
                  <a:schemeClr val="tx2"/>
                </a:solidFill>
                <a:latin typeface="Times New Roman" pitchFamily="18" charset="0"/>
                <a:ea typeface="仿宋_GB2312" pitchFamily="49" charset="-122"/>
              </a:rPr>
              <a:t>EPL = 1+2+3+4 = 10</a:t>
            </a:r>
          </a:p>
          <a:p>
            <a:pPr eaLnBrk="1" hangingPunct="1">
              <a:lnSpc>
                <a:spcPct val="90000"/>
              </a:lnSpc>
            </a:pPr>
            <a:r>
              <a:rPr lang="en-US" altLang="zh-CN" sz="3200" b="1">
                <a:solidFill>
                  <a:schemeClr val="tx2"/>
                </a:solidFill>
                <a:latin typeface="Times New Roman" pitchFamily="18" charset="0"/>
                <a:ea typeface="仿宋_GB2312" pitchFamily="49" charset="-122"/>
              </a:rPr>
              <a:t>PL = 16</a:t>
            </a:r>
          </a:p>
        </p:txBody>
      </p:sp>
      <p:sp>
        <p:nvSpPr>
          <p:cNvPr id="48" name="Rectangle 2"/>
          <p:cNvSpPr>
            <a:spLocks noGrp="1" noChangeArrowheads="1"/>
          </p:cNvSpPr>
          <p:nvPr>
            <p:ph type="title"/>
          </p:nvPr>
        </p:nvSpPr>
        <p:spPr/>
        <p:txBody>
          <a:bodyPr>
            <a:normAutofit fontScale="90000"/>
          </a:bodyPr>
          <a:lstStyle/>
          <a:p>
            <a:pPr algn="l"/>
            <a:r>
              <a:rPr lang="zh-CN" altLang="en-US" sz="5400">
                <a:latin typeface="华文新魏" pitchFamily="2" charset="-122"/>
                <a:ea typeface="华文新魏" pitchFamily="2" charset="-122"/>
              </a:rPr>
              <a:t>路径长度 </a:t>
            </a:r>
            <a:r>
              <a:rPr lang="en-US" altLang="zh-CN" sz="5400">
                <a:latin typeface="华文新魏" pitchFamily="2" charset="-122"/>
                <a:ea typeface="华文新魏" pitchFamily="2" charset="-122"/>
              </a:rPr>
              <a:t>(Path Length) </a:t>
            </a:r>
            <a:endParaRPr lang="zh-CN" altLang="en-US" sz="5400" smtClean="0">
              <a:latin typeface="华文新魏" pitchFamily="2" charset="-122"/>
              <a:ea typeface="华文新魏" pitchFamily="2" charset="-122"/>
            </a:endParaRPr>
          </a:p>
        </p:txBody>
      </p:sp>
    </p:spTree>
    <p:extLst>
      <p:ext uri="{BB962C8B-B14F-4D97-AF65-F5344CB8AC3E}">
        <p14:creationId xmlns:p14="http://schemas.microsoft.com/office/powerpoint/2010/main" val="1470422419"/>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quarter" idx="10"/>
          </p:nvPr>
        </p:nvSpPr>
        <p:spPr/>
        <p:txBody>
          <a:bodyPr>
            <a:normAutofit fontScale="92500"/>
          </a:bodyPr>
          <a:lstStyle/>
          <a:p>
            <a:pPr eaLnBrk="1" hangingPunct="1">
              <a:lnSpc>
                <a:spcPct val="105000"/>
              </a:lnSpc>
              <a:spcBef>
                <a:spcPct val="15000"/>
              </a:spcBef>
              <a:buClr>
                <a:srgbClr val="800080"/>
              </a:buClr>
              <a:buSzPct val="50000"/>
            </a:pPr>
            <a:r>
              <a:rPr kumimoji="1" lang="en-US" altLang="zh-CN" sz="3000" b="1" i="1" smtClean="0">
                <a:solidFill>
                  <a:srgbClr val="000099"/>
                </a:solidFill>
                <a:latin typeface="Times New Roman" pitchFamily="18" charset="0"/>
                <a:ea typeface="仿宋_GB2312" pitchFamily="49" charset="-122"/>
              </a:rPr>
              <a:t>n </a:t>
            </a:r>
            <a:r>
              <a:rPr kumimoji="1" lang="zh-CN" altLang="en-US" sz="3000" b="1" smtClean="0">
                <a:solidFill>
                  <a:srgbClr val="000099"/>
                </a:solidFill>
                <a:latin typeface="Times New Roman" pitchFamily="18" charset="0"/>
                <a:ea typeface="仿宋_GB2312" pitchFamily="49" charset="-122"/>
              </a:rPr>
              <a:t>个结点的二叉树的路径长度不小于下述数列前 </a:t>
            </a:r>
            <a:r>
              <a:rPr kumimoji="1" lang="en-US" altLang="zh-CN" sz="3000" b="1" i="1" smtClean="0">
                <a:solidFill>
                  <a:srgbClr val="000099"/>
                </a:solidFill>
                <a:latin typeface="Times New Roman" pitchFamily="18" charset="0"/>
                <a:ea typeface="仿宋_GB2312" pitchFamily="49" charset="-122"/>
              </a:rPr>
              <a:t>n </a:t>
            </a:r>
            <a:r>
              <a:rPr kumimoji="1" lang="zh-CN" altLang="en-US" sz="3000" b="1" smtClean="0">
                <a:solidFill>
                  <a:srgbClr val="000099"/>
                </a:solidFill>
                <a:latin typeface="Times New Roman" pitchFamily="18" charset="0"/>
                <a:ea typeface="仿宋_GB2312" pitchFamily="49" charset="-122"/>
              </a:rPr>
              <a:t>项的和，即</a:t>
            </a:r>
          </a:p>
          <a:p>
            <a:pPr eaLnBrk="1" hangingPunct="1">
              <a:lnSpc>
                <a:spcPct val="105000"/>
              </a:lnSpc>
              <a:spcBef>
                <a:spcPct val="15000"/>
              </a:spcBef>
              <a:buClr>
                <a:srgbClr val="800080"/>
              </a:buClr>
              <a:buSzPct val="50000"/>
            </a:pPr>
            <a:endParaRPr kumimoji="1" lang="zh-CN" altLang="en-US" sz="3000" b="1" smtClean="0">
              <a:solidFill>
                <a:srgbClr val="000099"/>
              </a:solidFill>
              <a:latin typeface="Times New Roman" pitchFamily="18" charset="0"/>
              <a:ea typeface="仿宋_GB2312" pitchFamily="49" charset="-122"/>
            </a:endParaRPr>
          </a:p>
          <a:p>
            <a:pPr eaLnBrk="1" hangingPunct="1">
              <a:lnSpc>
                <a:spcPct val="105000"/>
              </a:lnSpc>
              <a:spcBef>
                <a:spcPct val="15000"/>
              </a:spcBef>
              <a:buClr>
                <a:srgbClr val="800080"/>
              </a:buClr>
              <a:buSzPct val="50000"/>
            </a:pPr>
            <a:endParaRPr kumimoji="1" lang="zh-CN" altLang="en-US" sz="3000" b="1" smtClean="0">
              <a:solidFill>
                <a:srgbClr val="000099"/>
              </a:solidFill>
              <a:latin typeface="Times New Roman" pitchFamily="18" charset="0"/>
              <a:ea typeface="仿宋_GB2312" pitchFamily="49" charset="-122"/>
            </a:endParaRPr>
          </a:p>
          <a:p>
            <a:pPr eaLnBrk="1" hangingPunct="1">
              <a:lnSpc>
                <a:spcPct val="105000"/>
              </a:lnSpc>
              <a:spcBef>
                <a:spcPct val="15000"/>
              </a:spcBef>
              <a:buClr>
                <a:srgbClr val="800080"/>
              </a:buClr>
              <a:buSzPct val="50000"/>
            </a:pPr>
            <a:endParaRPr kumimoji="1" lang="zh-CN" altLang="en-US" sz="3000" b="1" smtClean="0">
              <a:solidFill>
                <a:srgbClr val="000099"/>
              </a:solidFill>
              <a:latin typeface="Times New Roman" pitchFamily="18" charset="0"/>
              <a:ea typeface="仿宋_GB2312" pitchFamily="49" charset="-122"/>
            </a:endParaRPr>
          </a:p>
          <a:p>
            <a:pPr eaLnBrk="1" hangingPunct="1">
              <a:lnSpc>
                <a:spcPct val="105000"/>
              </a:lnSpc>
              <a:spcBef>
                <a:spcPct val="15000"/>
              </a:spcBef>
              <a:buClr>
                <a:srgbClr val="800080"/>
              </a:buClr>
              <a:buSzPct val="50000"/>
            </a:pPr>
            <a:r>
              <a:rPr kumimoji="1" lang="zh-CN" altLang="en-US" sz="3000" b="1" smtClean="0">
                <a:ea typeface="仿宋_GB2312" pitchFamily="49" charset="-122"/>
              </a:rPr>
              <a:t>其路径长度最小者为</a:t>
            </a:r>
          </a:p>
          <a:p>
            <a:pPr eaLnBrk="1" hangingPunct="1">
              <a:lnSpc>
                <a:spcPct val="105000"/>
              </a:lnSpc>
              <a:spcBef>
                <a:spcPct val="15000"/>
              </a:spcBef>
              <a:buClr>
                <a:srgbClr val="800080"/>
              </a:buClr>
              <a:buSzPct val="50000"/>
            </a:pPr>
            <a:endParaRPr kumimoji="1" lang="zh-CN" altLang="en-US" sz="3000" b="1" smtClean="0">
              <a:ea typeface="仿宋_GB2312" pitchFamily="49" charset="-122"/>
            </a:endParaRPr>
          </a:p>
          <a:p>
            <a:pPr eaLnBrk="1" hangingPunct="1">
              <a:lnSpc>
                <a:spcPct val="105000"/>
              </a:lnSpc>
              <a:spcBef>
                <a:spcPct val="15000"/>
              </a:spcBef>
              <a:buClr>
                <a:srgbClr val="800080"/>
              </a:buClr>
              <a:buSzPct val="50000"/>
            </a:pPr>
            <a:endParaRPr kumimoji="1" lang="zh-CN" altLang="en-US" sz="3000" b="1" smtClean="0">
              <a:ea typeface="仿宋_GB2312" pitchFamily="49" charset="-122"/>
            </a:endParaRPr>
          </a:p>
          <a:p>
            <a:pPr eaLnBrk="1" hangingPunct="1">
              <a:lnSpc>
                <a:spcPct val="105000"/>
              </a:lnSpc>
              <a:spcBef>
                <a:spcPct val="15000"/>
              </a:spcBef>
              <a:buClr>
                <a:srgbClr val="800080"/>
              </a:buClr>
              <a:buSzPct val="50000"/>
            </a:pPr>
            <a:r>
              <a:rPr kumimoji="1" lang="zh-CN" altLang="en-US" sz="3000" b="1" smtClean="0">
                <a:ea typeface="仿宋_GB2312" pitchFamily="49" charset="-122"/>
              </a:rPr>
              <a:t>完全二叉树满足这个要求。</a:t>
            </a:r>
          </a:p>
        </p:txBody>
      </p:sp>
      <p:sp>
        <p:nvSpPr>
          <p:cNvPr id="122882" name="灯片编号占位符 5"/>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280B071B-0EB5-440E-B52C-CF1CE9ACCE4D}" type="slidenum">
              <a:rPr lang="en-US" altLang="zh-CN" sz="1800" smtClean="0">
                <a:latin typeface="华文新魏" pitchFamily="2" charset="-122"/>
                <a:ea typeface="华文新魏" pitchFamily="2" charset="-122"/>
              </a:rPr>
              <a:pPr/>
              <a:t>133</a:t>
            </a:fld>
            <a:endParaRPr lang="en-US" altLang="zh-CN" sz="1800" smtClean="0">
              <a:latin typeface="华文新魏" pitchFamily="2" charset="-122"/>
              <a:ea typeface="华文新魏" pitchFamily="2" charset="-122"/>
            </a:endParaRPr>
          </a:p>
        </p:txBody>
      </p:sp>
      <p:graphicFrame>
        <p:nvGraphicFramePr>
          <p:cNvPr id="122886" name="Object 67"/>
          <p:cNvGraphicFramePr>
            <a:graphicFrameLocks noGrp="1" noChangeAspect="1"/>
          </p:cNvGraphicFramePr>
          <p:nvPr>
            <p:ph sz="half" idx="4294967295"/>
            <p:extLst>
              <p:ext uri="{D42A27DB-BD31-4B8C-83A1-F6EECF244321}">
                <p14:modId xmlns:p14="http://schemas.microsoft.com/office/powerpoint/2010/main" val="3467282741"/>
              </p:ext>
            </p:extLst>
          </p:nvPr>
        </p:nvGraphicFramePr>
        <p:xfrm>
          <a:off x="3142878" y="4293890"/>
          <a:ext cx="3430588" cy="1152525"/>
        </p:xfrm>
        <a:graphic>
          <a:graphicData uri="http://schemas.openxmlformats.org/presentationml/2006/ole">
            <mc:AlternateContent xmlns:mc="http://schemas.openxmlformats.org/markup-compatibility/2006">
              <mc:Choice xmlns:v="urn:schemas-microsoft-com:vml" Requires="v">
                <p:oleObj spid="_x0000_s20482" name="公式" r:id="rId3" imgW="990170" imgH="431613" progId="Equation.3">
                  <p:embed/>
                </p:oleObj>
              </mc:Choice>
              <mc:Fallback>
                <p:oleObj name="公式" r:id="rId3" imgW="990170" imgH="431613"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878" y="4293890"/>
                        <a:ext cx="3430588"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4" name="Object 65"/>
          <p:cNvGraphicFramePr>
            <a:graphicFrameLocks noChangeAspect="1"/>
          </p:cNvGraphicFramePr>
          <p:nvPr/>
        </p:nvGraphicFramePr>
        <p:xfrm>
          <a:off x="2575649" y="1773649"/>
          <a:ext cx="3614796" cy="1079750"/>
        </p:xfrm>
        <a:graphic>
          <a:graphicData uri="http://schemas.openxmlformats.org/presentationml/2006/ole">
            <mc:AlternateContent xmlns:mc="http://schemas.openxmlformats.org/markup-compatibility/2006">
              <mc:Choice xmlns:v="urn:schemas-microsoft-com:vml" Requires="v">
                <p:oleObj spid="_x0000_s20483" name="公式" r:id="rId5" imgW="990170" imgH="431613" progId="Equation.3">
                  <p:embed/>
                </p:oleObj>
              </mc:Choice>
              <mc:Fallback>
                <p:oleObj name="公式" r:id="rId5" imgW="990170"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5649" y="1773649"/>
                        <a:ext cx="3614796" cy="1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885" name="Object 66"/>
          <p:cNvGraphicFramePr>
            <a:graphicFrameLocks noChangeAspect="1"/>
          </p:cNvGraphicFramePr>
          <p:nvPr/>
        </p:nvGraphicFramePr>
        <p:xfrm>
          <a:off x="2687819" y="2859752"/>
          <a:ext cx="7343877" cy="498590"/>
        </p:xfrm>
        <a:graphic>
          <a:graphicData uri="http://schemas.openxmlformats.org/presentationml/2006/ole">
            <mc:AlternateContent xmlns:mc="http://schemas.openxmlformats.org/markup-compatibility/2006">
              <mc:Choice xmlns:v="urn:schemas-microsoft-com:vml" Requires="v">
                <p:oleObj spid="_x0000_s20484" name="公式" r:id="rId7" imgW="2120900" imgH="177800" progId="Equation.3">
                  <p:embed/>
                </p:oleObj>
              </mc:Choice>
              <mc:Fallback>
                <p:oleObj name="公式" r:id="rId7" imgW="21209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819" y="2859752"/>
                        <a:ext cx="7343877" cy="49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2"/>
          <p:cNvSpPr>
            <a:spLocks noGrp="1" noChangeArrowheads="1"/>
          </p:cNvSpPr>
          <p:nvPr>
            <p:ph type="title"/>
          </p:nvPr>
        </p:nvSpPr>
        <p:spPr/>
        <p:txBody>
          <a:bodyPr>
            <a:normAutofit fontScale="90000"/>
          </a:bodyPr>
          <a:lstStyle/>
          <a:p>
            <a:pPr algn="l"/>
            <a:r>
              <a:rPr lang="zh-CN" altLang="en-US" sz="5400">
                <a:latin typeface="华文新魏" pitchFamily="2" charset="-122"/>
                <a:ea typeface="华文新魏" pitchFamily="2" charset="-122"/>
              </a:rPr>
              <a:t>路径长度 </a:t>
            </a:r>
            <a:r>
              <a:rPr lang="en-US" altLang="zh-CN" sz="5400">
                <a:latin typeface="华文新魏" pitchFamily="2" charset="-122"/>
                <a:ea typeface="华文新魏" pitchFamily="2" charset="-122"/>
              </a:rPr>
              <a:t>(Path Length) </a:t>
            </a:r>
            <a:endParaRPr lang="zh-CN" altLang="en-US" sz="5400" smtClean="0">
              <a:latin typeface="华文新魏" pitchFamily="2" charset="-122"/>
              <a:ea typeface="华文新魏" pitchFamily="2" charset="-122"/>
            </a:endParaRPr>
          </a:p>
        </p:txBody>
      </p:sp>
    </p:spTree>
    <p:extLst>
      <p:ext uri="{BB962C8B-B14F-4D97-AF65-F5344CB8AC3E}">
        <p14:creationId xmlns:p14="http://schemas.microsoft.com/office/powerpoint/2010/main" val="31232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1" name="Rectangle 12"/>
          <p:cNvSpPr>
            <a:spLocks noGrp="1" noChangeArrowheads="1"/>
          </p:cNvSpPr>
          <p:nvPr>
            <p:ph type="body" sz="quarter" idx="10"/>
          </p:nvPr>
        </p:nvSpPr>
        <p:spPr/>
        <p:txBody>
          <a:bodyPr/>
          <a:lstStyle/>
          <a:p>
            <a:pPr eaLnBrk="1" hangingPunct="1">
              <a:lnSpc>
                <a:spcPct val="105000"/>
              </a:lnSpc>
              <a:buClr>
                <a:srgbClr val="800080"/>
              </a:buClr>
              <a:buSzPct val="50000"/>
            </a:pPr>
            <a:r>
              <a:rPr lang="zh-CN" altLang="en-US" sz="3000" b="1" dirty="0" smtClean="0">
                <a:latin typeface="Times New Roman" pitchFamily="18" charset="0"/>
                <a:ea typeface="仿宋_GB2312" pitchFamily="49" charset="-122"/>
              </a:rPr>
              <a:t>在很多应用问题中为树的叶结点赋予一个权值，用于表示出现频度、概率值等。因此，在问题处理中把叶结点定义得不同于非叶结点，把叶结点看成“</a:t>
            </a:r>
            <a:r>
              <a:rPr lang="zh-CN" altLang="en-US" sz="3000" b="1" dirty="0" smtClean="0">
                <a:solidFill>
                  <a:schemeClr val="tx2"/>
                </a:solidFill>
                <a:latin typeface="Times New Roman" pitchFamily="18" charset="0"/>
                <a:ea typeface="仿宋_GB2312" pitchFamily="49" charset="-122"/>
              </a:rPr>
              <a:t>外结点</a:t>
            </a:r>
            <a:r>
              <a:rPr lang="zh-CN" altLang="en-US" sz="3000" b="1" dirty="0" smtClean="0">
                <a:latin typeface="Times New Roman" pitchFamily="18" charset="0"/>
                <a:ea typeface="仿宋_GB2312" pitchFamily="49" charset="-122"/>
              </a:rPr>
              <a:t>”，非叶结点看成“</a:t>
            </a:r>
            <a:r>
              <a:rPr lang="zh-CN" altLang="en-US" sz="3000" b="1" dirty="0" smtClean="0">
                <a:solidFill>
                  <a:schemeClr val="tx2"/>
                </a:solidFill>
                <a:latin typeface="Times New Roman" pitchFamily="18" charset="0"/>
                <a:ea typeface="仿宋_GB2312" pitchFamily="49" charset="-122"/>
              </a:rPr>
              <a:t>内结点</a:t>
            </a:r>
            <a:r>
              <a:rPr lang="zh-CN" altLang="en-US" sz="3000" b="1" dirty="0" smtClean="0">
                <a:latin typeface="Times New Roman" pitchFamily="18" charset="0"/>
                <a:ea typeface="仿宋_GB2312" pitchFamily="49" charset="-122"/>
              </a:rPr>
              <a:t>”。这样的二叉树称为</a:t>
            </a:r>
            <a:r>
              <a:rPr lang="zh-CN" altLang="en-US" sz="3000" b="1" dirty="0" smtClean="0">
                <a:solidFill>
                  <a:srgbClr val="FF0000"/>
                </a:solidFill>
                <a:latin typeface="Times New Roman" pitchFamily="18" charset="0"/>
                <a:ea typeface="仿宋_GB2312" pitchFamily="49" charset="-122"/>
              </a:rPr>
              <a:t>扩充二叉树</a:t>
            </a:r>
            <a:r>
              <a:rPr lang="zh-CN" altLang="en-US" sz="3000" b="1" dirty="0" smtClean="0">
                <a:latin typeface="Times New Roman" pitchFamily="18" charset="0"/>
                <a:ea typeface="仿宋_GB2312" pitchFamily="49" charset="-122"/>
              </a:rPr>
              <a:t>。</a:t>
            </a:r>
          </a:p>
          <a:p>
            <a:pPr eaLnBrk="1" hangingPunct="1">
              <a:lnSpc>
                <a:spcPct val="105000"/>
              </a:lnSpc>
              <a:buClr>
                <a:srgbClr val="800080"/>
              </a:buClr>
              <a:buSzPct val="50000"/>
            </a:pPr>
            <a:r>
              <a:rPr lang="zh-CN" altLang="en-US" sz="3000" b="1" dirty="0" smtClean="0">
                <a:latin typeface="Times New Roman" pitchFamily="18" charset="0"/>
                <a:ea typeface="仿宋_GB2312" pitchFamily="49" charset="-122"/>
              </a:rPr>
              <a:t>扩充二叉树中只有度为 </a:t>
            </a:r>
            <a:r>
              <a:rPr lang="en-US" altLang="zh-CN" sz="3000" b="1" dirty="0" smtClean="0">
                <a:latin typeface="Times New Roman" pitchFamily="18" charset="0"/>
                <a:ea typeface="仿宋_GB2312" pitchFamily="49" charset="-122"/>
              </a:rPr>
              <a:t>2 </a:t>
            </a:r>
            <a:r>
              <a:rPr lang="zh-CN" altLang="en-US" sz="3000" b="1" dirty="0" smtClean="0">
                <a:latin typeface="Times New Roman" pitchFamily="18" charset="0"/>
                <a:ea typeface="仿宋_GB2312" pitchFamily="49" charset="-122"/>
              </a:rPr>
              <a:t>的内结点和度为 </a:t>
            </a:r>
            <a:r>
              <a:rPr lang="en-US" altLang="zh-CN" sz="3000" b="1" dirty="0" smtClean="0">
                <a:latin typeface="Times New Roman" pitchFamily="18" charset="0"/>
                <a:ea typeface="仿宋_GB2312" pitchFamily="49" charset="-122"/>
              </a:rPr>
              <a:t>0</a:t>
            </a:r>
            <a:r>
              <a:rPr lang="zh-CN" altLang="en-US" sz="3000" b="1" dirty="0" smtClean="0">
                <a:latin typeface="Times New Roman" pitchFamily="18" charset="0"/>
                <a:ea typeface="仿宋_GB2312" pitchFamily="49" charset="-122"/>
              </a:rPr>
              <a:t>的外结点。根据二叉树的性质，有 </a:t>
            </a:r>
            <a:r>
              <a:rPr lang="en-US" altLang="zh-CN" sz="3000" b="1" i="1" dirty="0" smtClean="0">
                <a:latin typeface="Times New Roman" pitchFamily="18" charset="0"/>
                <a:ea typeface="仿宋_GB2312" pitchFamily="49" charset="-122"/>
              </a:rPr>
              <a:t>n</a:t>
            </a:r>
            <a:r>
              <a:rPr lang="en-US" altLang="zh-CN" sz="3000" b="1" dirty="0" smtClean="0">
                <a:latin typeface="Times New Roman" pitchFamily="18" charset="0"/>
                <a:ea typeface="仿宋_GB2312" pitchFamily="49" charset="-122"/>
              </a:rPr>
              <a:t> </a:t>
            </a:r>
            <a:r>
              <a:rPr lang="zh-CN" altLang="en-US" sz="3000" b="1" dirty="0" smtClean="0">
                <a:latin typeface="Times New Roman" pitchFamily="18" charset="0"/>
                <a:ea typeface="仿宋_GB2312" pitchFamily="49" charset="-122"/>
              </a:rPr>
              <a:t>个外结点就有 </a:t>
            </a:r>
            <a:r>
              <a:rPr lang="en-US" altLang="zh-CN" sz="3000" b="1" i="1" dirty="0" smtClean="0">
                <a:latin typeface="Times New Roman" pitchFamily="18" charset="0"/>
                <a:ea typeface="仿宋_GB2312" pitchFamily="49" charset="-122"/>
              </a:rPr>
              <a:t>n</a:t>
            </a:r>
            <a:r>
              <a:rPr lang="en-US" altLang="zh-CN" sz="3000" b="1" dirty="0" smtClean="0">
                <a:latin typeface="Courier New" pitchFamily="49" charset="0"/>
                <a:ea typeface="仿宋_GB2312" pitchFamily="49" charset="-122"/>
              </a:rPr>
              <a:t>-</a:t>
            </a:r>
            <a:r>
              <a:rPr lang="en-US" altLang="zh-CN" sz="3000" b="1" dirty="0" smtClean="0">
                <a:latin typeface="Times New Roman" pitchFamily="18" charset="0"/>
                <a:ea typeface="仿宋_GB2312" pitchFamily="49" charset="-122"/>
              </a:rPr>
              <a:t>1 </a:t>
            </a:r>
            <a:r>
              <a:rPr lang="zh-CN" altLang="en-US" sz="3000" b="1" dirty="0" smtClean="0">
                <a:latin typeface="Times New Roman" pitchFamily="18" charset="0"/>
                <a:ea typeface="仿宋_GB2312" pitchFamily="49" charset="-122"/>
              </a:rPr>
              <a:t>个内结点，总结点数为</a:t>
            </a:r>
            <a:r>
              <a:rPr lang="en-US" altLang="zh-CN" sz="3000" b="1" dirty="0" smtClean="0">
                <a:latin typeface="Times New Roman" pitchFamily="18" charset="0"/>
                <a:ea typeface="仿宋_GB2312" pitchFamily="49" charset="-122"/>
              </a:rPr>
              <a:t>2</a:t>
            </a:r>
            <a:r>
              <a:rPr lang="en-US" altLang="zh-CN" sz="3000" b="1" i="1" dirty="0" smtClean="0">
                <a:latin typeface="Times New Roman" pitchFamily="18" charset="0"/>
                <a:ea typeface="仿宋_GB2312" pitchFamily="49" charset="-122"/>
              </a:rPr>
              <a:t>n</a:t>
            </a:r>
            <a:r>
              <a:rPr lang="en-US" altLang="zh-CN" sz="3000" b="1" dirty="0" smtClean="0">
                <a:latin typeface="Courier New" pitchFamily="49" charset="0"/>
                <a:ea typeface="仿宋_GB2312" pitchFamily="49" charset="-122"/>
              </a:rPr>
              <a:t>-</a:t>
            </a:r>
            <a:r>
              <a:rPr lang="en-US" altLang="zh-CN" sz="3000" b="1" dirty="0" smtClean="0">
                <a:latin typeface="Times New Roman" pitchFamily="18" charset="0"/>
                <a:ea typeface="仿宋_GB2312" pitchFamily="49" charset="-122"/>
              </a:rPr>
              <a:t>1</a:t>
            </a:r>
            <a:r>
              <a:rPr lang="zh-CN" altLang="en-US" sz="3000" b="1" dirty="0" smtClean="0">
                <a:latin typeface="Times New Roman" pitchFamily="18" charset="0"/>
                <a:ea typeface="仿宋_GB2312" pitchFamily="49" charset="-122"/>
              </a:rPr>
              <a:t>。</a:t>
            </a:r>
          </a:p>
        </p:txBody>
      </p:sp>
      <p:sp>
        <p:nvSpPr>
          <p:cNvPr id="123910" name="Rectangle 11"/>
          <p:cNvSpPr>
            <a:spLocks noGrp="1" noChangeArrowheads="1"/>
          </p:cNvSpPr>
          <p:nvPr>
            <p:ph type="title"/>
          </p:nvPr>
        </p:nvSpPr>
        <p:spPr/>
        <p:txBody>
          <a:bodyPr>
            <a:normAutofit fontScale="90000"/>
          </a:bodyPr>
          <a:lstStyle/>
          <a:p>
            <a:pPr algn="l" eaLnBrk="1" hangingPunct="1"/>
            <a:r>
              <a:rPr kumimoji="1" lang="zh-CN" altLang="en-US" sz="4000" b="1" smtClean="0">
                <a:latin typeface="华文新魏" pitchFamily="2" charset="-122"/>
                <a:ea typeface="华文新魏" pitchFamily="2" charset="-122"/>
              </a:rPr>
              <a:t>带权路径长度 </a:t>
            </a:r>
            <a:r>
              <a:rPr kumimoji="1" lang="zh-CN" altLang="en-GB" sz="4000" b="1" smtClean="0">
                <a:latin typeface="华文新魏" pitchFamily="2" charset="-122"/>
                <a:ea typeface="华文新魏" pitchFamily="2" charset="-122"/>
              </a:rPr>
              <a:t>(</a:t>
            </a:r>
            <a:r>
              <a:rPr kumimoji="1" lang="en-GB" altLang="zh-CN" sz="4000" b="1" smtClean="0">
                <a:latin typeface="华文新魏" pitchFamily="2" charset="-122"/>
                <a:ea typeface="华文新魏" pitchFamily="2" charset="-122"/>
              </a:rPr>
              <a:t>Weighted Path Length, WPL)</a:t>
            </a:r>
            <a:endParaRPr kumimoji="1" lang="en-US" altLang="zh-CN" sz="4000" b="1" smtClean="0">
              <a:latin typeface="华文新魏" pitchFamily="2" charset="-122"/>
              <a:ea typeface="华文新魏" pitchFamily="2" charset="-122"/>
            </a:endParaRPr>
          </a:p>
        </p:txBody>
      </p:sp>
      <p:sp>
        <p:nvSpPr>
          <p:cNvPr id="123906"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2EE672EF-7509-4880-91F7-EAEBA0E386AD}" type="slidenum">
              <a:rPr lang="en-US" altLang="zh-CN" sz="1800" smtClean="0">
                <a:latin typeface="华文新魏" pitchFamily="2" charset="-122"/>
                <a:ea typeface="华文新魏" pitchFamily="2" charset="-122"/>
              </a:rPr>
              <a:pPr algn="l"/>
              <a:t>134</a:t>
            </a:fld>
            <a:endParaRPr lang="en-US" altLang="zh-CN" sz="1800" smtClean="0">
              <a:latin typeface="华文新魏" pitchFamily="2" charset="-122"/>
              <a:ea typeface="华文新魏" pitchFamily="2" charset="-122"/>
            </a:endParaRPr>
          </a:p>
        </p:txBody>
      </p:sp>
      <p:graphicFrame>
        <p:nvGraphicFramePr>
          <p:cNvPr id="123907" name="Object 65"/>
          <p:cNvGraphicFramePr>
            <a:graphicFrameLocks noChangeAspect="1"/>
          </p:cNvGraphicFramePr>
          <p:nvPr/>
        </p:nvGraphicFramePr>
        <p:xfrm>
          <a:off x="6035948" y="1440198"/>
          <a:ext cx="383067" cy="511293"/>
        </p:xfrm>
        <a:graphic>
          <a:graphicData uri="http://schemas.openxmlformats.org/presentationml/2006/ole">
            <mc:AlternateContent xmlns:mc="http://schemas.openxmlformats.org/markup-compatibility/2006">
              <mc:Choice xmlns:v="urn:schemas-microsoft-com:vml" Requires="v">
                <p:oleObj spid="_x0000_s21506"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948" y="1440198"/>
                        <a:ext cx="383067" cy="51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908" name="Object 66"/>
          <p:cNvGraphicFramePr>
            <a:graphicFrameLocks noChangeAspect="1"/>
          </p:cNvGraphicFramePr>
          <p:nvPr/>
        </p:nvGraphicFramePr>
        <p:xfrm>
          <a:off x="3580934" y="1487834"/>
          <a:ext cx="425396" cy="530348"/>
        </p:xfrm>
        <a:graphic>
          <a:graphicData uri="http://schemas.openxmlformats.org/presentationml/2006/ole">
            <mc:AlternateContent xmlns:mc="http://schemas.openxmlformats.org/markup-compatibility/2006">
              <mc:Choice xmlns:v="urn:schemas-microsoft-com:vml" Requires="v">
                <p:oleObj spid="_x0000_s21507" name="公式" r:id="rId5" imgW="114151" imgH="215619" progId="Equation.3">
                  <p:embed/>
                </p:oleObj>
              </mc:Choice>
              <mc:Fallback>
                <p:oleObj name="公式" r:id="rId5"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934" y="1487834"/>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909" name="Object 67"/>
          <p:cNvGraphicFramePr>
            <a:graphicFrameLocks noChangeAspect="1"/>
          </p:cNvGraphicFramePr>
          <p:nvPr/>
        </p:nvGraphicFramePr>
        <p:xfrm>
          <a:off x="3682521" y="1411616"/>
          <a:ext cx="425396" cy="530348"/>
        </p:xfrm>
        <a:graphic>
          <a:graphicData uri="http://schemas.openxmlformats.org/presentationml/2006/ole">
            <mc:AlternateContent xmlns:mc="http://schemas.openxmlformats.org/markup-compatibility/2006">
              <mc:Choice xmlns:v="urn:schemas-microsoft-com:vml" Requires="v">
                <p:oleObj spid="_x0000_s21508" name="公式" r:id="rId6" imgW="114151" imgH="215619" progId="Equation.3">
                  <p:embed/>
                </p:oleObj>
              </mc:Choice>
              <mc:Fallback>
                <p:oleObj name="公式" r:id="rId6"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521" y="1411616"/>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85822888"/>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8"/>
          <p:cNvSpPr>
            <a:spLocks noGrp="1" noChangeArrowheads="1"/>
          </p:cNvSpPr>
          <p:nvPr>
            <p:ph type="body" sz="quarter" idx="10"/>
          </p:nvPr>
        </p:nvSpPr>
        <p:spPr/>
        <p:txBody>
          <a:bodyPr>
            <a:normAutofit lnSpcReduction="10000"/>
          </a:bodyPr>
          <a:lstStyle/>
          <a:p>
            <a:pPr eaLnBrk="1" hangingPunct="1">
              <a:lnSpc>
                <a:spcPct val="105000"/>
              </a:lnSpc>
              <a:buClr>
                <a:srgbClr val="800080"/>
              </a:buClr>
              <a:buSzPct val="50000"/>
            </a:pPr>
            <a:r>
              <a:rPr lang="zh-CN" altLang="en-US" sz="3000" b="1" dirty="0" smtClean="0">
                <a:latin typeface="Times New Roman" pitchFamily="18" charset="0"/>
                <a:ea typeface="仿宋_GB2312" pitchFamily="49" charset="-122"/>
              </a:rPr>
              <a:t>若一棵扩充二叉树有 </a:t>
            </a:r>
            <a:r>
              <a:rPr lang="en-US" altLang="zh-CN" sz="3000" b="1" i="1" dirty="0" smtClean="0">
                <a:latin typeface="Times New Roman" pitchFamily="18" charset="0"/>
                <a:ea typeface="仿宋_GB2312" pitchFamily="49" charset="-122"/>
              </a:rPr>
              <a:t>n </a:t>
            </a:r>
            <a:r>
              <a:rPr lang="zh-CN" altLang="en-US" sz="3000" b="1" dirty="0" smtClean="0">
                <a:latin typeface="Times New Roman" pitchFamily="18" charset="0"/>
                <a:ea typeface="仿宋_GB2312" pitchFamily="49" charset="-122"/>
              </a:rPr>
              <a:t>个外结点，第 </a:t>
            </a:r>
            <a:r>
              <a:rPr lang="en-US" altLang="zh-CN" sz="3000" b="1" i="1" dirty="0" err="1" smtClean="0">
                <a:latin typeface="Times New Roman" pitchFamily="18" charset="0"/>
                <a:ea typeface="仿宋_GB2312" pitchFamily="49" charset="-122"/>
              </a:rPr>
              <a:t>i</a:t>
            </a:r>
            <a:r>
              <a:rPr lang="en-US" altLang="zh-CN" sz="3000" b="1" i="1" dirty="0" smtClean="0">
                <a:latin typeface="Times New Roman" pitchFamily="18" charset="0"/>
                <a:ea typeface="仿宋_GB2312" pitchFamily="49" charset="-122"/>
              </a:rPr>
              <a:t> </a:t>
            </a:r>
            <a:r>
              <a:rPr lang="zh-CN" altLang="en-US" sz="3000" b="1" dirty="0" smtClean="0">
                <a:latin typeface="Times New Roman" pitchFamily="18" charset="0"/>
                <a:ea typeface="仿宋_GB2312" pitchFamily="49" charset="-122"/>
              </a:rPr>
              <a:t>个外结点的权值为</a:t>
            </a:r>
            <a:r>
              <a:rPr lang="en-US" altLang="zh-CN" sz="3000" b="1" i="1" dirty="0" err="1" smtClean="0">
                <a:solidFill>
                  <a:schemeClr val="tx2"/>
                </a:solidFill>
                <a:latin typeface="Times New Roman" pitchFamily="18" charset="0"/>
                <a:ea typeface="仿宋_GB2312" pitchFamily="49" charset="-122"/>
              </a:rPr>
              <a:t>w</a:t>
            </a:r>
            <a:r>
              <a:rPr lang="en-US" altLang="zh-CN" sz="3000" b="1" i="1" baseline="-25000" dirty="0" err="1" smtClean="0">
                <a:solidFill>
                  <a:schemeClr val="tx2"/>
                </a:solidFill>
                <a:latin typeface="Times New Roman" pitchFamily="18" charset="0"/>
                <a:ea typeface="仿宋_GB2312" pitchFamily="49" charset="-122"/>
              </a:rPr>
              <a:t>i</a:t>
            </a:r>
            <a:r>
              <a:rPr lang="zh-CN" altLang="en-US" sz="3000" b="1" dirty="0" smtClean="0">
                <a:latin typeface="Times New Roman" pitchFamily="18" charset="0"/>
                <a:ea typeface="仿宋_GB2312" pitchFamily="49" charset="-122"/>
              </a:rPr>
              <a:t>，它到根的路径长度为</a:t>
            </a:r>
            <a:r>
              <a:rPr lang="en-US" altLang="zh-CN" sz="3000" b="1" i="1" dirty="0" smtClean="0">
                <a:solidFill>
                  <a:schemeClr val="tx2"/>
                </a:solidFill>
                <a:latin typeface="Times New Roman" pitchFamily="18" charset="0"/>
                <a:ea typeface="仿宋_GB2312" pitchFamily="49" charset="-122"/>
              </a:rPr>
              <a:t>l</a:t>
            </a:r>
            <a:r>
              <a:rPr lang="en-US" altLang="zh-CN" sz="3000" b="1" i="1" baseline="-25000" dirty="0" smtClean="0">
                <a:solidFill>
                  <a:schemeClr val="tx2"/>
                </a:solidFill>
                <a:latin typeface="Times New Roman" pitchFamily="18" charset="0"/>
                <a:ea typeface="仿宋_GB2312" pitchFamily="49" charset="-122"/>
              </a:rPr>
              <a:t>i</a:t>
            </a:r>
            <a:r>
              <a:rPr lang="zh-CN" altLang="en-US" sz="3000" b="1" dirty="0" smtClean="0">
                <a:latin typeface="Times New Roman" pitchFamily="18" charset="0"/>
                <a:ea typeface="仿宋_GB2312" pitchFamily="49" charset="-122"/>
              </a:rPr>
              <a:t>，则该外结点到根的带权路径长度为</a:t>
            </a:r>
            <a:r>
              <a:rPr lang="en-US" altLang="zh-CN" sz="3000" b="1" i="1" dirty="0" err="1" smtClean="0">
                <a:solidFill>
                  <a:schemeClr val="tx2"/>
                </a:solidFill>
                <a:latin typeface="Times New Roman" pitchFamily="18" charset="0"/>
                <a:ea typeface="仿宋_GB2312" pitchFamily="49" charset="-122"/>
              </a:rPr>
              <a:t>w</a:t>
            </a:r>
            <a:r>
              <a:rPr lang="en-US" altLang="zh-CN" sz="3000" b="1" i="1" baseline="-25000" dirty="0" err="1" smtClean="0">
                <a:solidFill>
                  <a:schemeClr val="tx2"/>
                </a:solidFill>
                <a:latin typeface="Times New Roman" pitchFamily="18" charset="0"/>
                <a:ea typeface="仿宋_GB2312" pitchFamily="49" charset="-122"/>
              </a:rPr>
              <a:t>i</a:t>
            </a:r>
            <a:r>
              <a:rPr lang="en-US" altLang="zh-CN" sz="3000" b="1" dirty="0" smtClean="0">
                <a:solidFill>
                  <a:schemeClr val="tx2"/>
                </a:solidFill>
                <a:latin typeface="Times New Roman" pitchFamily="18" charset="0"/>
                <a:ea typeface="仿宋_GB2312" pitchFamily="49" charset="-122"/>
              </a:rPr>
              <a:t>*</a:t>
            </a:r>
            <a:r>
              <a:rPr lang="en-US" altLang="zh-CN" sz="3000" b="1" i="1" dirty="0" smtClean="0">
                <a:solidFill>
                  <a:schemeClr val="tx2"/>
                </a:solidFill>
                <a:latin typeface="Times New Roman" pitchFamily="18" charset="0"/>
                <a:ea typeface="仿宋_GB2312" pitchFamily="49" charset="-122"/>
              </a:rPr>
              <a:t>l</a:t>
            </a:r>
            <a:r>
              <a:rPr lang="en-US" altLang="zh-CN" sz="3000" b="1" i="1" baseline="-25000" dirty="0" smtClean="0">
                <a:solidFill>
                  <a:schemeClr val="tx2"/>
                </a:solidFill>
                <a:latin typeface="Times New Roman" pitchFamily="18" charset="0"/>
                <a:ea typeface="仿宋_GB2312" pitchFamily="49" charset="-122"/>
              </a:rPr>
              <a:t>i</a:t>
            </a:r>
            <a:r>
              <a:rPr lang="zh-CN" altLang="en-US" sz="3000" b="1" dirty="0" smtClean="0">
                <a:latin typeface="Times New Roman" pitchFamily="18" charset="0"/>
                <a:ea typeface="仿宋_GB2312" pitchFamily="49" charset="-122"/>
              </a:rPr>
              <a:t>。</a:t>
            </a:r>
          </a:p>
          <a:p>
            <a:pPr>
              <a:lnSpc>
                <a:spcPct val="105000"/>
              </a:lnSpc>
              <a:spcBef>
                <a:spcPct val="15000"/>
              </a:spcBef>
              <a:buClr>
                <a:srgbClr val="800080"/>
              </a:buClr>
              <a:buSzPct val="50000"/>
            </a:pPr>
            <a:r>
              <a:rPr kumimoji="1" lang="zh-CN" altLang="en-GB" sz="3000" b="1" dirty="0" smtClean="0">
                <a:solidFill>
                  <a:srgbClr val="000099"/>
                </a:solidFill>
                <a:ea typeface="仿宋_GB2312" pitchFamily="49" charset="-122"/>
              </a:rPr>
              <a:t>扩充二叉树的带权</a:t>
            </a:r>
            <a:r>
              <a:rPr kumimoji="1" lang="zh-CN" altLang="en-GB" sz="3000" b="1" smtClean="0">
                <a:solidFill>
                  <a:srgbClr val="000099"/>
                </a:solidFill>
                <a:ea typeface="仿宋_GB2312" pitchFamily="49" charset="-122"/>
              </a:rPr>
              <a:t>路径</a:t>
            </a:r>
            <a:r>
              <a:rPr kumimoji="1" lang="zh-CN" altLang="en-GB" sz="3000">
                <a:solidFill>
                  <a:srgbClr val="000099"/>
                </a:solidFill>
                <a:ea typeface="仿宋_GB2312" pitchFamily="49" charset="-122"/>
              </a:rPr>
              <a:t>长度为</a:t>
            </a:r>
            <a:r>
              <a:rPr kumimoji="1" lang="zh-CN" altLang="en-GB" sz="3000" smtClean="0">
                <a:solidFill>
                  <a:srgbClr val="000099"/>
                </a:solidFill>
                <a:ea typeface="仿宋_GB2312" pitchFamily="49" charset="-122"/>
              </a:rPr>
              <a:t>树根</a:t>
            </a:r>
            <a:r>
              <a:rPr kumimoji="1" lang="zh-CN" altLang="en-US" sz="3000" smtClean="0">
                <a:solidFill>
                  <a:srgbClr val="000099"/>
                </a:solidFill>
                <a:ea typeface="仿宋_GB2312" pitchFamily="49" charset="-122"/>
              </a:rPr>
              <a:t>到</a:t>
            </a:r>
            <a:r>
              <a:rPr kumimoji="1" lang="zh-CN" altLang="en-GB" sz="3000" b="1" smtClean="0">
                <a:solidFill>
                  <a:srgbClr val="000099"/>
                </a:solidFill>
                <a:ea typeface="仿宋_GB2312" pitchFamily="49" charset="-122"/>
              </a:rPr>
              <a:t>各外结点的</a:t>
            </a:r>
            <a:r>
              <a:rPr kumimoji="1" lang="zh-CN" altLang="en-GB" sz="3000" b="1" dirty="0" smtClean="0">
                <a:solidFill>
                  <a:srgbClr val="000099"/>
                </a:solidFill>
                <a:ea typeface="仿宋_GB2312" pitchFamily="49" charset="-122"/>
              </a:rPr>
              <a:t>带权路径长度之和。</a:t>
            </a:r>
          </a:p>
          <a:p>
            <a:pPr eaLnBrk="1" hangingPunct="1">
              <a:lnSpc>
                <a:spcPct val="105000"/>
              </a:lnSpc>
              <a:spcBef>
                <a:spcPct val="15000"/>
              </a:spcBef>
              <a:buClr>
                <a:srgbClr val="800080"/>
              </a:buClr>
              <a:buSzPct val="50000"/>
            </a:pPr>
            <a:endParaRPr kumimoji="1" lang="zh-CN" altLang="en-GB" sz="2800" b="1" dirty="0" smtClean="0">
              <a:solidFill>
                <a:srgbClr val="000099"/>
              </a:solidFill>
              <a:ea typeface="仿宋_GB2312" pitchFamily="49" charset="-122"/>
            </a:endParaRPr>
          </a:p>
          <a:p>
            <a:pPr eaLnBrk="1" hangingPunct="1">
              <a:lnSpc>
                <a:spcPct val="105000"/>
              </a:lnSpc>
              <a:spcBef>
                <a:spcPct val="15000"/>
              </a:spcBef>
              <a:buClr>
                <a:srgbClr val="800080"/>
              </a:buClr>
              <a:buSzPct val="50000"/>
            </a:pPr>
            <a:endParaRPr kumimoji="1" lang="zh-CN" altLang="en-GB" sz="2800" b="1" dirty="0" smtClean="0">
              <a:solidFill>
                <a:srgbClr val="000099"/>
              </a:solidFill>
              <a:ea typeface="仿宋_GB2312" pitchFamily="49" charset="-122"/>
            </a:endParaRPr>
          </a:p>
          <a:p>
            <a:pPr eaLnBrk="1" hangingPunct="1">
              <a:lnSpc>
                <a:spcPct val="105000"/>
              </a:lnSpc>
              <a:spcBef>
                <a:spcPct val="15000"/>
              </a:spcBef>
              <a:buClr>
                <a:srgbClr val="800080"/>
              </a:buClr>
              <a:buSzPct val="50000"/>
            </a:pPr>
            <a:r>
              <a:rPr kumimoji="1" lang="zh-CN" altLang="en-GB" sz="3000" b="1" dirty="0" smtClean="0">
                <a:solidFill>
                  <a:srgbClr val="000099"/>
                </a:solidFill>
                <a:ea typeface="仿宋_GB2312" pitchFamily="49" charset="-122"/>
              </a:rPr>
              <a:t>对于同样一组权值，如果放在外结点上，组织方式不同，带权路径长度也不同。</a:t>
            </a:r>
            <a:endParaRPr lang="zh-CN" altLang="en-US" sz="3000" b="1" dirty="0" smtClean="0">
              <a:latin typeface="Times New Roman" pitchFamily="18" charset="0"/>
              <a:ea typeface="仿宋_GB2312" pitchFamily="49" charset="-122"/>
            </a:endParaRPr>
          </a:p>
        </p:txBody>
      </p:sp>
      <p:sp>
        <p:nvSpPr>
          <p:cNvPr id="2" name="标题 1"/>
          <p:cNvSpPr>
            <a:spLocks noGrp="1"/>
          </p:cNvSpPr>
          <p:nvPr>
            <p:ph type="title"/>
          </p:nvPr>
        </p:nvSpPr>
        <p:spPr>
          <a:xfrm>
            <a:off x="1477104" y="188383"/>
            <a:ext cx="10594766" cy="648527"/>
          </a:xfrm>
        </p:spPr>
        <p:txBody>
          <a:bodyPr>
            <a:normAutofit fontScale="90000"/>
          </a:bodyPr>
          <a:lstStyle/>
          <a:p>
            <a:r>
              <a:rPr kumimoji="1" lang="zh-CN" altLang="en-US" sz="4800" b="1">
                <a:latin typeface="华文新魏" pitchFamily="2" charset="-122"/>
                <a:ea typeface="华文新魏" pitchFamily="2" charset="-122"/>
              </a:rPr>
              <a:t>带权路径长度 </a:t>
            </a:r>
            <a:r>
              <a:rPr kumimoji="1" lang="zh-CN" altLang="en-GB" sz="4800" b="1">
                <a:latin typeface="华文新魏" pitchFamily="2" charset="-122"/>
                <a:ea typeface="华文新魏" pitchFamily="2" charset="-122"/>
              </a:rPr>
              <a:t>(</a:t>
            </a:r>
            <a:r>
              <a:rPr kumimoji="1" lang="en-GB" altLang="zh-CN" sz="4800" b="1">
                <a:latin typeface="华文新魏" pitchFamily="2" charset="-122"/>
                <a:ea typeface="华文新魏" pitchFamily="2" charset="-122"/>
              </a:rPr>
              <a:t>Weighted Path Length, WPL)</a:t>
            </a:r>
            <a:endParaRPr lang="zh-CN" altLang="en-US"/>
          </a:p>
        </p:txBody>
      </p:sp>
      <p:sp>
        <p:nvSpPr>
          <p:cNvPr id="124930"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068DE543-CF5E-442A-BAEC-E91F64E5D171}" type="slidenum">
              <a:rPr lang="en-US" altLang="zh-CN" sz="1800" smtClean="0">
                <a:latin typeface="华文新魏" pitchFamily="2" charset="-122"/>
                <a:ea typeface="华文新魏" pitchFamily="2" charset="-122"/>
              </a:rPr>
              <a:pPr algn="l"/>
              <a:t>135</a:t>
            </a:fld>
            <a:endParaRPr lang="en-US" altLang="zh-CN" sz="1800" smtClean="0">
              <a:latin typeface="华文新魏" pitchFamily="2" charset="-122"/>
              <a:ea typeface="华文新魏" pitchFamily="2" charset="-122"/>
            </a:endParaRPr>
          </a:p>
        </p:txBody>
      </p:sp>
      <p:graphicFrame>
        <p:nvGraphicFramePr>
          <p:cNvPr id="124932" name="Object 86"/>
          <p:cNvGraphicFramePr>
            <a:graphicFrameLocks noChangeAspect="1"/>
          </p:cNvGraphicFramePr>
          <p:nvPr/>
        </p:nvGraphicFramePr>
        <p:xfrm>
          <a:off x="6035948" y="1440198"/>
          <a:ext cx="383067" cy="511293"/>
        </p:xfrm>
        <a:graphic>
          <a:graphicData uri="http://schemas.openxmlformats.org/presentationml/2006/ole">
            <mc:AlternateContent xmlns:mc="http://schemas.openxmlformats.org/markup-compatibility/2006">
              <mc:Choice xmlns:v="urn:schemas-microsoft-com:vml" Requires="v">
                <p:oleObj spid="_x0000_s22530"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948" y="1440198"/>
                        <a:ext cx="383067" cy="511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3" name="Object 87"/>
          <p:cNvGraphicFramePr>
            <a:graphicFrameLocks noChangeAspect="1"/>
          </p:cNvGraphicFramePr>
          <p:nvPr/>
        </p:nvGraphicFramePr>
        <p:xfrm>
          <a:off x="3119561" y="3321821"/>
          <a:ext cx="3648658" cy="1116271"/>
        </p:xfrm>
        <a:graphic>
          <a:graphicData uri="http://schemas.openxmlformats.org/presentationml/2006/ole">
            <mc:AlternateContent xmlns:mc="http://schemas.openxmlformats.org/markup-compatibility/2006">
              <mc:Choice xmlns:v="urn:schemas-microsoft-com:vml" Requires="v">
                <p:oleObj spid="_x0000_s22531" name="公式" r:id="rId5" imgW="1054100" imgH="431800" progId="Equation.3">
                  <p:embed/>
                </p:oleObj>
              </mc:Choice>
              <mc:Fallback>
                <p:oleObj name="公式" r:id="rId5" imgW="1054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9561" y="3321821"/>
                        <a:ext cx="3648658" cy="111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4" name="Object 88"/>
          <p:cNvGraphicFramePr>
            <a:graphicFrameLocks noChangeAspect="1"/>
          </p:cNvGraphicFramePr>
          <p:nvPr/>
        </p:nvGraphicFramePr>
        <p:xfrm>
          <a:off x="3580934" y="1487834"/>
          <a:ext cx="425396" cy="530348"/>
        </p:xfrm>
        <a:graphic>
          <a:graphicData uri="http://schemas.openxmlformats.org/presentationml/2006/ole">
            <mc:AlternateContent xmlns:mc="http://schemas.openxmlformats.org/markup-compatibility/2006">
              <mc:Choice xmlns:v="urn:schemas-microsoft-com:vml" Requires="v">
                <p:oleObj spid="_x0000_s22532" name="公式" r:id="rId7" imgW="114151" imgH="215619" progId="Equation.3">
                  <p:embed/>
                </p:oleObj>
              </mc:Choice>
              <mc:Fallback>
                <p:oleObj name="公式" r:id="rId7"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934" y="1487834"/>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935" name="Object 89"/>
          <p:cNvGraphicFramePr>
            <a:graphicFrameLocks noChangeAspect="1"/>
          </p:cNvGraphicFramePr>
          <p:nvPr/>
        </p:nvGraphicFramePr>
        <p:xfrm>
          <a:off x="3682521" y="1411616"/>
          <a:ext cx="425396" cy="530348"/>
        </p:xfrm>
        <a:graphic>
          <a:graphicData uri="http://schemas.openxmlformats.org/presentationml/2006/ole">
            <mc:AlternateContent xmlns:mc="http://schemas.openxmlformats.org/markup-compatibility/2006">
              <mc:Choice xmlns:v="urn:schemas-microsoft-com:vml" Requires="v">
                <p:oleObj spid="_x0000_s22533" name="公式" r:id="rId8" imgW="114151" imgH="215619" progId="Equation.3">
                  <p:embed/>
                </p:oleObj>
              </mc:Choice>
              <mc:Fallback>
                <p:oleObj name="公式" r:id="rId8"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521" y="1411616"/>
                        <a:ext cx="425396" cy="53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7770799"/>
      </p:ext>
    </p:extLst>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具有不同带权路径长度的扩充</a:t>
            </a:r>
            <a:r>
              <a:rPr lang="zh-CN" altLang="en-US" smtClean="0"/>
              <a:t>二叉树</a:t>
            </a:r>
            <a:endParaRPr lang="zh-CN" altLang="en-US"/>
          </a:p>
        </p:txBody>
      </p:sp>
      <p:sp>
        <p:nvSpPr>
          <p:cNvPr id="125954" name="灯片编号占位符 2"/>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D53A15B7-63CB-4800-BE2B-CB0F4C577517}" type="slidenum">
              <a:rPr lang="en-US" altLang="zh-CN" sz="1800" smtClean="0">
                <a:latin typeface="华文新魏" pitchFamily="2" charset="-122"/>
                <a:ea typeface="华文新魏" pitchFamily="2" charset="-122"/>
              </a:rPr>
              <a:pPr algn="l"/>
              <a:t>136</a:t>
            </a:fld>
            <a:endParaRPr lang="en-US" altLang="zh-CN" sz="1800" smtClean="0">
              <a:latin typeface="华文新魏" pitchFamily="2" charset="-122"/>
              <a:ea typeface="华文新魏" pitchFamily="2" charset="-122"/>
            </a:endParaRPr>
          </a:p>
        </p:txBody>
      </p:sp>
      <p:sp>
        <p:nvSpPr>
          <p:cNvPr id="125955" name="Line 2"/>
          <p:cNvSpPr>
            <a:spLocks noChangeShapeType="1"/>
          </p:cNvSpPr>
          <p:nvPr/>
        </p:nvSpPr>
        <p:spPr bwMode="auto">
          <a:xfrm flipH="1">
            <a:off x="8431702" y="1733951"/>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6" name="Line 3"/>
          <p:cNvSpPr>
            <a:spLocks noChangeShapeType="1"/>
          </p:cNvSpPr>
          <p:nvPr/>
        </p:nvSpPr>
        <p:spPr bwMode="auto">
          <a:xfrm flipH="1">
            <a:off x="9142810" y="2343693"/>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7" name="Line 4"/>
          <p:cNvSpPr>
            <a:spLocks noChangeShapeType="1"/>
          </p:cNvSpPr>
          <p:nvPr/>
        </p:nvSpPr>
        <p:spPr bwMode="auto">
          <a:xfrm flipH="1">
            <a:off x="9752330" y="2953434"/>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8" name="Line 5"/>
          <p:cNvSpPr>
            <a:spLocks noChangeShapeType="1"/>
          </p:cNvSpPr>
          <p:nvPr/>
        </p:nvSpPr>
        <p:spPr bwMode="auto">
          <a:xfrm>
            <a:off x="2641256" y="1886387"/>
            <a:ext cx="1219041" cy="1219482"/>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59" name="Line 6"/>
          <p:cNvSpPr>
            <a:spLocks noChangeShapeType="1"/>
          </p:cNvSpPr>
          <p:nvPr/>
        </p:nvSpPr>
        <p:spPr bwMode="auto">
          <a:xfrm flipH="1">
            <a:off x="3047603" y="2648563"/>
            <a:ext cx="203174" cy="381088"/>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0" name="Line 7"/>
          <p:cNvSpPr>
            <a:spLocks noChangeShapeType="1"/>
          </p:cNvSpPr>
          <p:nvPr/>
        </p:nvSpPr>
        <p:spPr bwMode="auto">
          <a:xfrm>
            <a:off x="2031735" y="2572345"/>
            <a:ext cx="203174" cy="533524"/>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1" name="Line 8"/>
          <p:cNvSpPr>
            <a:spLocks noChangeShapeType="1"/>
          </p:cNvSpPr>
          <p:nvPr/>
        </p:nvSpPr>
        <p:spPr bwMode="auto">
          <a:xfrm flipH="1">
            <a:off x="1320628" y="2038822"/>
            <a:ext cx="1117455" cy="114326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63" name="Rectangle 10"/>
          <p:cNvSpPr>
            <a:spLocks noChangeArrowheads="1"/>
          </p:cNvSpPr>
          <p:nvPr/>
        </p:nvSpPr>
        <p:spPr bwMode="auto">
          <a:xfrm>
            <a:off x="706845" y="3933850"/>
            <a:ext cx="11483568"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kumimoji="1" lang="en-US" altLang="zh-CN" sz="3000" b="1" dirty="0">
                <a:solidFill>
                  <a:schemeClr val="tx2"/>
                </a:solidFill>
                <a:latin typeface="Times New Roman" pitchFamily="18" charset="0"/>
                <a:ea typeface="仿宋_GB2312" pitchFamily="49" charset="-122"/>
              </a:rPr>
              <a:t>WPL = 2*2+       </a:t>
            </a:r>
            <a:r>
              <a:rPr kumimoji="1" lang="en-US" altLang="zh-CN" sz="3000" b="1" dirty="0" smtClean="0">
                <a:solidFill>
                  <a:schemeClr val="tx2"/>
                </a:solidFill>
                <a:latin typeface="Times New Roman" pitchFamily="18" charset="0"/>
                <a:ea typeface="仿宋_GB2312" pitchFamily="49" charset="-122"/>
              </a:rPr>
              <a:t>		WPL </a:t>
            </a:r>
            <a:r>
              <a:rPr kumimoji="1" lang="en-US" altLang="zh-CN" sz="3000" b="1" dirty="0">
                <a:solidFill>
                  <a:schemeClr val="tx2"/>
                </a:solidFill>
                <a:latin typeface="Times New Roman" pitchFamily="18" charset="0"/>
                <a:ea typeface="仿宋_GB2312" pitchFamily="49" charset="-122"/>
              </a:rPr>
              <a:t>= 2*1+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dirty="0">
                <a:solidFill>
                  <a:schemeClr val="tx2"/>
                </a:solidFill>
                <a:latin typeface="Times New Roman" pitchFamily="18" charset="0"/>
                <a:ea typeface="仿宋_GB2312" pitchFamily="49" charset="-122"/>
              </a:rPr>
              <a:t>WPL = 7*1+</a:t>
            </a:r>
          </a:p>
          <a:p>
            <a:pPr eaLnBrk="1" hangingPunct="1"/>
            <a:r>
              <a:rPr kumimoji="1" lang="en-US" altLang="zh-CN" sz="3000" b="1" dirty="0">
                <a:solidFill>
                  <a:schemeClr val="tx2"/>
                </a:solidFill>
                <a:latin typeface="Times New Roman" pitchFamily="18" charset="0"/>
                <a:ea typeface="仿宋_GB2312" pitchFamily="49" charset="-122"/>
              </a:rPr>
              <a:t>     4*2+5*2+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              </a:t>
            </a:r>
            <a:r>
              <a:rPr kumimoji="1" lang="en-US" altLang="zh-CN" sz="3000" b="1" dirty="0">
                <a:solidFill>
                  <a:schemeClr val="tx2"/>
                </a:solidFill>
                <a:latin typeface="Times New Roman" pitchFamily="18" charset="0"/>
                <a:ea typeface="仿宋_GB2312" pitchFamily="49" charset="-122"/>
              </a:rPr>
              <a:t>4*2+5*3+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5*2+2*3</a:t>
            </a:r>
            <a:r>
              <a:rPr kumimoji="1" lang="en-US" altLang="zh-CN" sz="3000" b="1" dirty="0">
                <a:solidFill>
                  <a:schemeClr val="tx2"/>
                </a:solidFill>
                <a:latin typeface="Times New Roman" pitchFamily="18" charset="0"/>
                <a:ea typeface="仿宋_GB2312" pitchFamily="49" charset="-122"/>
              </a:rPr>
              <a:t>+</a:t>
            </a:r>
          </a:p>
          <a:p>
            <a:pPr eaLnBrk="1" hangingPunct="1"/>
            <a:r>
              <a:rPr kumimoji="1" lang="en-US" altLang="zh-CN" sz="3000" b="1" dirty="0">
                <a:solidFill>
                  <a:schemeClr val="tx2"/>
                </a:solidFill>
                <a:latin typeface="Times New Roman" pitchFamily="18" charset="0"/>
                <a:ea typeface="仿宋_GB2312" pitchFamily="49" charset="-122"/>
              </a:rPr>
              <a:t>     7*2 = 36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              7*3 </a:t>
            </a:r>
            <a:r>
              <a:rPr kumimoji="1" lang="en-US" altLang="zh-CN" sz="3000" b="1" dirty="0">
                <a:solidFill>
                  <a:schemeClr val="tx2"/>
                </a:solidFill>
                <a:latin typeface="Times New Roman" pitchFamily="18" charset="0"/>
                <a:ea typeface="仿宋_GB2312" pitchFamily="49" charset="-122"/>
              </a:rPr>
              <a:t>= 46            </a:t>
            </a:r>
            <a:r>
              <a:rPr kumimoji="1" lang="en-US" altLang="zh-CN" sz="3000" b="1" dirty="0" smtClean="0">
                <a:solidFill>
                  <a:schemeClr val="tx2"/>
                </a:solidFill>
                <a:latin typeface="Times New Roman" pitchFamily="18" charset="0"/>
                <a:ea typeface="仿宋_GB2312" pitchFamily="49" charset="-122"/>
              </a:rPr>
              <a:t>		 </a:t>
            </a:r>
            <a:r>
              <a:rPr kumimoji="1" lang="en-US" altLang="zh-CN" sz="3000" b="1" dirty="0">
                <a:solidFill>
                  <a:schemeClr val="tx2"/>
                </a:solidFill>
                <a:latin typeface="Times New Roman" pitchFamily="18" charset="0"/>
                <a:ea typeface="仿宋_GB2312" pitchFamily="49" charset="-122"/>
              </a:rPr>
              <a:t>4*3 = 35  </a:t>
            </a:r>
          </a:p>
          <a:p>
            <a:pPr eaLnBrk="1" hangingPunct="1"/>
            <a:endParaRPr kumimoji="1" lang="en-US" altLang="zh-CN" b="1" dirty="0">
              <a:solidFill>
                <a:schemeClr val="tx2"/>
              </a:solidFill>
              <a:latin typeface="仿宋_GB2312" pitchFamily="49" charset="-122"/>
              <a:ea typeface="仿宋_GB2312" pitchFamily="49" charset="-122"/>
            </a:endParaRPr>
          </a:p>
          <a:p>
            <a:pPr eaLnBrk="1" hangingPunct="1"/>
            <a:r>
              <a:rPr kumimoji="1" lang="en-US" altLang="zh-CN" sz="3200" b="1">
                <a:latin typeface="仿宋_GB2312" pitchFamily="49" charset="-122"/>
                <a:ea typeface="仿宋_GB2312" pitchFamily="49" charset="-122"/>
              </a:rPr>
              <a:t>                  </a:t>
            </a:r>
            <a:r>
              <a:rPr kumimoji="1" lang="en-US" altLang="zh-CN" sz="3200" b="1" smtClean="0">
                <a:latin typeface="仿宋_GB2312" pitchFamily="49" charset="-122"/>
                <a:ea typeface="仿宋_GB2312" pitchFamily="49" charset="-122"/>
              </a:rPr>
              <a:t>               </a:t>
            </a:r>
            <a:r>
              <a:rPr kumimoji="1" lang="zh-CN" altLang="en-US" sz="3200" b="1" smtClean="0">
                <a:latin typeface="仿宋_GB2312" pitchFamily="49" charset="-122"/>
                <a:ea typeface="仿宋_GB2312" pitchFamily="49" charset="-122"/>
              </a:rPr>
              <a:t>带</a:t>
            </a:r>
            <a:r>
              <a:rPr kumimoji="1" lang="zh-CN" altLang="en-US" sz="3200" b="1" dirty="0">
                <a:latin typeface="仿宋_GB2312" pitchFamily="49" charset="-122"/>
                <a:ea typeface="仿宋_GB2312" pitchFamily="49" charset="-122"/>
              </a:rPr>
              <a:t>权路径长度最小</a:t>
            </a:r>
            <a:endParaRPr kumimoji="1" lang="zh-CN" altLang="en-US" sz="2400" dirty="0">
              <a:latin typeface="仿宋_GB2312" pitchFamily="49" charset="-122"/>
              <a:ea typeface="仿宋_GB2312" pitchFamily="49" charset="-122"/>
            </a:endParaRPr>
          </a:p>
        </p:txBody>
      </p:sp>
      <p:sp>
        <p:nvSpPr>
          <p:cNvPr id="125964" name="Oval 11"/>
          <p:cNvSpPr>
            <a:spLocks noChangeArrowheads="1"/>
          </p:cNvSpPr>
          <p:nvPr/>
        </p:nvSpPr>
        <p:spPr bwMode="auto">
          <a:xfrm>
            <a:off x="2336496" y="173395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5" name="Oval 12"/>
          <p:cNvSpPr>
            <a:spLocks noChangeArrowheads="1"/>
          </p:cNvSpPr>
          <p:nvPr/>
        </p:nvSpPr>
        <p:spPr bwMode="auto">
          <a:xfrm>
            <a:off x="1117454"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6" name="Oval 13"/>
          <p:cNvSpPr>
            <a:spLocks noChangeArrowheads="1"/>
          </p:cNvSpPr>
          <p:nvPr/>
        </p:nvSpPr>
        <p:spPr bwMode="auto">
          <a:xfrm>
            <a:off x="1930149"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7" name="Oval 14"/>
          <p:cNvSpPr>
            <a:spLocks noChangeArrowheads="1"/>
          </p:cNvSpPr>
          <p:nvPr/>
        </p:nvSpPr>
        <p:spPr bwMode="auto">
          <a:xfrm>
            <a:off x="2742843"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8" name="Oval 15"/>
          <p:cNvSpPr>
            <a:spLocks noChangeArrowheads="1"/>
          </p:cNvSpPr>
          <p:nvPr/>
        </p:nvSpPr>
        <p:spPr bwMode="auto">
          <a:xfrm>
            <a:off x="3555537" y="2924852"/>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69" name="Oval 16"/>
          <p:cNvSpPr>
            <a:spLocks noChangeArrowheads="1"/>
          </p:cNvSpPr>
          <p:nvPr/>
        </p:nvSpPr>
        <p:spPr bwMode="auto">
          <a:xfrm>
            <a:off x="1726975" y="234369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0" name="Oval 17"/>
          <p:cNvSpPr>
            <a:spLocks noChangeArrowheads="1"/>
          </p:cNvSpPr>
          <p:nvPr/>
        </p:nvSpPr>
        <p:spPr bwMode="auto">
          <a:xfrm>
            <a:off x="3047603" y="234369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1" name="Line 18"/>
          <p:cNvSpPr>
            <a:spLocks noChangeShapeType="1"/>
          </p:cNvSpPr>
          <p:nvPr/>
        </p:nvSpPr>
        <p:spPr bwMode="auto">
          <a:xfrm>
            <a:off x="9142810" y="1581516"/>
            <a:ext cx="1726975" cy="1829223"/>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72" name="Oval 19"/>
          <p:cNvSpPr>
            <a:spLocks noChangeArrowheads="1"/>
          </p:cNvSpPr>
          <p:nvPr/>
        </p:nvSpPr>
        <p:spPr bwMode="auto">
          <a:xfrm>
            <a:off x="8838049" y="1429081"/>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3" name="Oval 20"/>
          <p:cNvSpPr>
            <a:spLocks noChangeArrowheads="1"/>
          </p:cNvSpPr>
          <p:nvPr/>
        </p:nvSpPr>
        <p:spPr bwMode="auto">
          <a:xfrm>
            <a:off x="10057091" y="264856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4" name="Oval 21"/>
          <p:cNvSpPr>
            <a:spLocks noChangeArrowheads="1"/>
          </p:cNvSpPr>
          <p:nvPr/>
        </p:nvSpPr>
        <p:spPr bwMode="auto">
          <a:xfrm>
            <a:off x="9447570" y="203882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5" name="Oval 22"/>
          <p:cNvSpPr>
            <a:spLocks noChangeArrowheads="1"/>
          </p:cNvSpPr>
          <p:nvPr/>
        </p:nvSpPr>
        <p:spPr bwMode="auto">
          <a:xfrm>
            <a:off x="10675077" y="333611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6" name="Oval 23"/>
          <p:cNvSpPr>
            <a:spLocks noChangeArrowheads="1"/>
          </p:cNvSpPr>
          <p:nvPr/>
        </p:nvSpPr>
        <p:spPr bwMode="auto">
          <a:xfrm>
            <a:off x="8228529" y="2067404"/>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7" name="Oval 24"/>
          <p:cNvSpPr>
            <a:spLocks noChangeArrowheads="1"/>
          </p:cNvSpPr>
          <p:nvPr/>
        </p:nvSpPr>
        <p:spPr bwMode="auto">
          <a:xfrm>
            <a:off x="9409475" y="330594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8" name="Oval 25"/>
          <p:cNvSpPr>
            <a:spLocks noChangeArrowheads="1"/>
          </p:cNvSpPr>
          <p:nvPr/>
        </p:nvSpPr>
        <p:spPr bwMode="auto">
          <a:xfrm>
            <a:off x="8838049" y="264856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79" name="Line 26"/>
          <p:cNvSpPr>
            <a:spLocks noChangeShapeType="1"/>
          </p:cNvSpPr>
          <p:nvPr/>
        </p:nvSpPr>
        <p:spPr bwMode="auto">
          <a:xfrm flipH="1">
            <a:off x="5180925" y="1733951"/>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0" name="Line 27"/>
          <p:cNvSpPr>
            <a:spLocks noChangeShapeType="1"/>
          </p:cNvSpPr>
          <p:nvPr/>
        </p:nvSpPr>
        <p:spPr bwMode="auto">
          <a:xfrm flipH="1">
            <a:off x="5892033" y="2343693"/>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1" name="Line 28"/>
          <p:cNvSpPr>
            <a:spLocks noChangeShapeType="1"/>
          </p:cNvSpPr>
          <p:nvPr/>
        </p:nvSpPr>
        <p:spPr bwMode="auto">
          <a:xfrm flipH="1">
            <a:off x="6501554" y="2953434"/>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2" name="Line 29"/>
          <p:cNvSpPr>
            <a:spLocks noChangeShapeType="1"/>
          </p:cNvSpPr>
          <p:nvPr/>
        </p:nvSpPr>
        <p:spPr bwMode="auto">
          <a:xfrm>
            <a:off x="5892033" y="1581516"/>
            <a:ext cx="1726975" cy="1829223"/>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983" name="Oval 30"/>
          <p:cNvSpPr>
            <a:spLocks noChangeArrowheads="1"/>
          </p:cNvSpPr>
          <p:nvPr/>
        </p:nvSpPr>
        <p:spPr bwMode="auto">
          <a:xfrm>
            <a:off x="5587273" y="1429081"/>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4" name="Oval 31"/>
          <p:cNvSpPr>
            <a:spLocks noChangeArrowheads="1"/>
          </p:cNvSpPr>
          <p:nvPr/>
        </p:nvSpPr>
        <p:spPr bwMode="auto">
          <a:xfrm>
            <a:off x="6806314" y="264856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5" name="Oval 32"/>
          <p:cNvSpPr>
            <a:spLocks noChangeArrowheads="1"/>
          </p:cNvSpPr>
          <p:nvPr/>
        </p:nvSpPr>
        <p:spPr bwMode="auto">
          <a:xfrm>
            <a:off x="6196793" y="203882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6" name="Oval 33"/>
          <p:cNvSpPr>
            <a:spLocks noChangeArrowheads="1"/>
          </p:cNvSpPr>
          <p:nvPr/>
        </p:nvSpPr>
        <p:spPr bwMode="auto">
          <a:xfrm>
            <a:off x="7314248" y="327418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7" name="Oval 34"/>
          <p:cNvSpPr>
            <a:spLocks noChangeArrowheads="1"/>
          </p:cNvSpPr>
          <p:nvPr/>
        </p:nvSpPr>
        <p:spPr bwMode="auto">
          <a:xfrm>
            <a:off x="4977752" y="2078519"/>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8" name="Oval 35"/>
          <p:cNvSpPr>
            <a:spLocks noChangeArrowheads="1"/>
          </p:cNvSpPr>
          <p:nvPr/>
        </p:nvSpPr>
        <p:spPr bwMode="auto">
          <a:xfrm>
            <a:off x="6196793" y="327418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89" name="Oval 36"/>
          <p:cNvSpPr>
            <a:spLocks noChangeArrowheads="1"/>
          </p:cNvSpPr>
          <p:nvPr/>
        </p:nvSpPr>
        <p:spPr bwMode="auto">
          <a:xfrm>
            <a:off x="5587273" y="268826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5990" name="Text Box 37"/>
          <p:cNvSpPr txBox="1">
            <a:spLocks noChangeArrowheads="1"/>
          </p:cNvSpPr>
          <p:nvPr/>
        </p:nvSpPr>
        <p:spPr bwMode="auto">
          <a:xfrm>
            <a:off x="1176646"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25991" name="Text Box 38"/>
          <p:cNvSpPr txBox="1">
            <a:spLocks noChangeArrowheads="1"/>
          </p:cNvSpPr>
          <p:nvPr/>
        </p:nvSpPr>
        <p:spPr bwMode="auto">
          <a:xfrm>
            <a:off x="5062340" y="2022477"/>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25992" name="Text Box 39"/>
          <p:cNvSpPr txBox="1">
            <a:spLocks noChangeArrowheads="1"/>
          </p:cNvSpPr>
          <p:nvPr/>
        </p:nvSpPr>
        <p:spPr bwMode="auto">
          <a:xfrm>
            <a:off x="9489830" y="3227669"/>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25993" name="Text Box 40"/>
          <p:cNvSpPr txBox="1">
            <a:spLocks noChangeArrowheads="1"/>
          </p:cNvSpPr>
          <p:nvPr/>
        </p:nvSpPr>
        <p:spPr bwMode="auto">
          <a:xfrm>
            <a:off x="2014737"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25994" name="Text Box 41"/>
          <p:cNvSpPr txBox="1">
            <a:spLocks noChangeArrowheads="1"/>
          </p:cNvSpPr>
          <p:nvPr/>
        </p:nvSpPr>
        <p:spPr bwMode="auto">
          <a:xfrm>
            <a:off x="5671860" y="263539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25995" name="Text Box 42"/>
          <p:cNvSpPr txBox="1">
            <a:spLocks noChangeArrowheads="1"/>
          </p:cNvSpPr>
          <p:nvPr/>
        </p:nvSpPr>
        <p:spPr bwMode="auto">
          <a:xfrm>
            <a:off x="10759665" y="328483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25996" name="Text Box 43"/>
          <p:cNvSpPr txBox="1">
            <a:spLocks noChangeArrowheads="1"/>
          </p:cNvSpPr>
          <p:nvPr/>
        </p:nvSpPr>
        <p:spPr bwMode="auto">
          <a:xfrm>
            <a:off x="2827431"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125997" name="Text Box 44"/>
          <p:cNvSpPr txBox="1">
            <a:spLocks noChangeArrowheads="1"/>
          </p:cNvSpPr>
          <p:nvPr/>
        </p:nvSpPr>
        <p:spPr bwMode="auto">
          <a:xfrm>
            <a:off x="6249636" y="321179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125998" name="Text Box 45"/>
          <p:cNvSpPr txBox="1">
            <a:spLocks noChangeArrowheads="1"/>
          </p:cNvSpPr>
          <p:nvPr/>
        </p:nvSpPr>
        <p:spPr bwMode="auto">
          <a:xfrm>
            <a:off x="8897241" y="258458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125999" name="Text Box 46"/>
          <p:cNvSpPr txBox="1">
            <a:spLocks noChangeArrowheads="1"/>
          </p:cNvSpPr>
          <p:nvPr/>
        </p:nvSpPr>
        <p:spPr bwMode="auto">
          <a:xfrm>
            <a:off x="7398836" y="321179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
        <p:nvSpPr>
          <p:cNvPr id="126000" name="Text Box 47"/>
          <p:cNvSpPr txBox="1">
            <a:spLocks noChangeArrowheads="1"/>
          </p:cNvSpPr>
          <p:nvPr/>
        </p:nvSpPr>
        <p:spPr bwMode="auto">
          <a:xfrm>
            <a:off x="8313117" y="1974841"/>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
        <p:nvSpPr>
          <p:cNvPr id="126001" name="Text Box 48"/>
          <p:cNvSpPr txBox="1">
            <a:spLocks noChangeArrowheads="1"/>
          </p:cNvSpPr>
          <p:nvPr/>
        </p:nvSpPr>
        <p:spPr bwMode="auto">
          <a:xfrm>
            <a:off x="3640125" y="287516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
        <p:nvSpPr>
          <p:cNvPr id="126002" name="Line 49"/>
          <p:cNvSpPr>
            <a:spLocks noChangeShapeType="1"/>
          </p:cNvSpPr>
          <p:nvPr/>
        </p:nvSpPr>
        <p:spPr bwMode="auto">
          <a:xfrm flipV="1">
            <a:off x="9864835" y="5341588"/>
            <a:ext cx="1009518" cy="396967"/>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145215726"/>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3"/>
          <p:cNvSpPr>
            <a:spLocks noGrp="1" noChangeArrowheads="1"/>
          </p:cNvSpPr>
          <p:nvPr>
            <p:ph type="body" sz="quarter" idx="10"/>
          </p:nvPr>
        </p:nvSpPr>
        <p:spPr/>
        <p:txBody>
          <a:bodyPr/>
          <a:lstStyle/>
          <a:p>
            <a:pPr>
              <a:lnSpc>
                <a:spcPct val="105000"/>
              </a:lnSpc>
              <a:spcBef>
                <a:spcPct val="15000"/>
              </a:spcBef>
              <a:buClr>
                <a:srgbClr val="800080"/>
              </a:buClr>
              <a:buSzPct val="50000"/>
            </a:pPr>
            <a:r>
              <a:rPr lang="zh-CN" altLang="en-US" sz="2800" dirty="0"/>
              <a:t>带权路径长度达到最小的扩充二叉树即为</a:t>
            </a:r>
            <a:r>
              <a:rPr lang="en-US" altLang="zh-CN" sz="2800" dirty="0"/>
              <a:t>Huffman</a:t>
            </a:r>
            <a:r>
              <a:rPr lang="zh-CN" altLang="en-US" sz="2800" dirty="0"/>
              <a:t>树。</a:t>
            </a:r>
          </a:p>
          <a:p>
            <a:pPr>
              <a:lnSpc>
                <a:spcPct val="105000"/>
              </a:lnSpc>
              <a:spcBef>
                <a:spcPct val="15000"/>
              </a:spcBef>
              <a:buClr>
                <a:srgbClr val="800080"/>
              </a:buClr>
              <a:buSzPct val="50000"/>
            </a:pPr>
            <a:r>
              <a:rPr lang="zh-CN" altLang="en-US" sz="2800"/>
              <a:t>特点：</a:t>
            </a:r>
            <a:endParaRPr lang="en-US" altLang="zh-CN" sz="2800"/>
          </a:p>
          <a:p>
            <a:r>
              <a:rPr lang="zh-CN" altLang="en-US" sz="2800" smtClean="0"/>
              <a:t>（</a:t>
            </a:r>
            <a:r>
              <a:rPr lang="en-US" altLang="zh-CN" sz="2800" smtClean="0"/>
              <a:t>1</a:t>
            </a:r>
            <a:r>
              <a:rPr lang="zh-CN" altLang="en-US" sz="2800" smtClean="0"/>
              <a:t>）</a:t>
            </a:r>
            <a:r>
              <a:rPr lang="zh-CN" altLang="en-US" sz="2800"/>
              <a:t>扩充二叉树中没有度为</a:t>
            </a:r>
            <a:r>
              <a:rPr lang="en-US" altLang="zh-CN" sz="2800"/>
              <a:t>1</a:t>
            </a:r>
            <a:r>
              <a:rPr lang="zh-CN" altLang="en-US" sz="2800"/>
              <a:t>的结点</a:t>
            </a:r>
          </a:p>
          <a:p>
            <a:r>
              <a:rPr lang="zh-CN" altLang="en-US" sz="2800" smtClean="0"/>
              <a:t>（</a:t>
            </a:r>
            <a:r>
              <a:rPr lang="en-US" altLang="zh-CN" sz="2800" smtClean="0"/>
              <a:t>2</a:t>
            </a:r>
            <a:r>
              <a:rPr lang="zh-CN" altLang="en-US" sz="2800" smtClean="0"/>
              <a:t>）</a:t>
            </a:r>
            <a:r>
              <a:rPr lang="zh-CN" altLang="en-US" sz="2800"/>
              <a:t>从下向上构造</a:t>
            </a:r>
          </a:p>
          <a:p>
            <a:pPr marL="0" indent="0">
              <a:buNone/>
            </a:pPr>
            <a:r>
              <a:rPr lang="en-US" altLang="zh-CN" sz="2800"/>
              <a:t>	</a:t>
            </a:r>
            <a:r>
              <a:rPr lang="zh-CN" altLang="en-US" sz="2800"/>
              <a:t>已知叶子结点的权值，因此需要从叶子向上构造，最后得到的是根结点。</a:t>
            </a:r>
          </a:p>
          <a:p>
            <a:pPr>
              <a:lnSpc>
                <a:spcPct val="105000"/>
              </a:lnSpc>
              <a:spcBef>
                <a:spcPct val="15000"/>
              </a:spcBef>
              <a:buClr>
                <a:srgbClr val="800080"/>
              </a:buClr>
              <a:buSzPct val="50000"/>
            </a:pPr>
            <a:r>
              <a:rPr lang="zh-CN" altLang="en-US" sz="2800" smtClean="0"/>
              <a:t>（</a:t>
            </a:r>
            <a:r>
              <a:rPr lang="en-US" altLang="zh-CN" sz="2800" smtClean="0"/>
              <a:t>3</a:t>
            </a:r>
            <a:r>
              <a:rPr lang="zh-CN" altLang="en-US" sz="2800" smtClean="0"/>
              <a:t>）</a:t>
            </a:r>
            <a:r>
              <a:rPr lang="zh-CN" altLang="en-US" sz="2800"/>
              <a:t>在</a:t>
            </a:r>
            <a:r>
              <a:rPr lang="en-US" altLang="zh-CN" sz="2800" dirty="0"/>
              <a:t>Huffman</a:t>
            </a:r>
            <a:r>
              <a:rPr lang="zh-CN" altLang="en-US" sz="2800" dirty="0"/>
              <a:t>树中，权值大的结点离根</a:t>
            </a:r>
            <a:r>
              <a:rPr lang="zh-CN" altLang="en-US" sz="2800"/>
              <a:t>最近。</a:t>
            </a:r>
            <a:endParaRPr lang="en-US" altLang="zh-CN" sz="2800"/>
          </a:p>
          <a:p>
            <a:pPr eaLnBrk="1" hangingPunct="1">
              <a:lnSpc>
                <a:spcPct val="105000"/>
              </a:lnSpc>
              <a:spcBef>
                <a:spcPct val="15000"/>
              </a:spcBef>
              <a:buClr>
                <a:srgbClr val="800080"/>
              </a:buClr>
              <a:buSzPct val="50000"/>
            </a:pPr>
            <a:endParaRPr lang="zh-CN" altLang="en-US" sz="3000" b="1" dirty="0" smtClean="0">
              <a:latin typeface="Times New Roman" pitchFamily="18" charset="0"/>
              <a:ea typeface="仿宋_GB2312" pitchFamily="49" charset="-122"/>
            </a:endParaRPr>
          </a:p>
        </p:txBody>
      </p:sp>
      <p:sp>
        <p:nvSpPr>
          <p:cNvPr id="126979" name="Rectangle 2"/>
          <p:cNvSpPr>
            <a:spLocks noGrp="1" noChangeArrowheads="1"/>
          </p:cNvSpPr>
          <p:nvPr>
            <p:ph type="title"/>
          </p:nvPr>
        </p:nvSpPr>
        <p:spPr/>
        <p:txBody>
          <a:bodyPr>
            <a:normAutofit fontScale="90000"/>
          </a:bodyPr>
          <a:lstStyle/>
          <a:p>
            <a:pPr eaLnBrk="1" hangingPunct="1"/>
            <a:r>
              <a:rPr lang="zh-CN" altLang="en-US" sz="4000" b="1" smtClean="0">
                <a:latin typeface="华文新魏" pitchFamily="2" charset="-122"/>
                <a:ea typeface="华文新魏" pitchFamily="2" charset="-122"/>
              </a:rPr>
              <a:t>哈夫曼树（</a:t>
            </a:r>
            <a:r>
              <a:rPr lang="en-US" altLang="zh-CN" sz="4000" b="1" smtClean="0">
                <a:latin typeface="华文新魏" pitchFamily="2" charset="-122"/>
                <a:ea typeface="华文新魏" pitchFamily="2" charset="-122"/>
              </a:rPr>
              <a:t>Huffman</a:t>
            </a:r>
            <a:r>
              <a:rPr lang="zh-CN" altLang="en-US" sz="4000" b="1" smtClean="0">
                <a:latin typeface="华文新魏" pitchFamily="2" charset="-122"/>
                <a:ea typeface="华文新魏" pitchFamily="2" charset="-122"/>
              </a:rPr>
              <a:t>树）</a:t>
            </a:r>
          </a:p>
        </p:txBody>
      </p:sp>
      <p:sp>
        <p:nvSpPr>
          <p:cNvPr id="126978"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BC769585-8CA8-4FCB-8683-BFECE7544167}" type="slidenum">
              <a:rPr lang="en-US" altLang="zh-CN" sz="1800" smtClean="0">
                <a:latin typeface="华文新魏" pitchFamily="2" charset="-122"/>
                <a:ea typeface="华文新魏" pitchFamily="2" charset="-122"/>
              </a:rPr>
              <a:pPr algn="l"/>
              <a:t>137</a:t>
            </a:fld>
            <a:endParaRPr lang="en-US" altLang="zh-CN" sz="1800" smtClean="0">
              <a:latin typeface="华文新魏" pitchFamily="2" charset="-122"/>
              <a:ea typeface="华文新魏" pitchFamily="2" charset="-122"/>
            </a:endParaRPr>
          </a:p>
        </p:txBody>
      </p:sp>
      <p:sp>
        <p:nvSpPr>
          <p:cNvPr id="6" name="Line 2"/>
          <p:cNvSpPr>
            <a:spLocks noChangeShapeType="1"/>
          </p:cNvSpPr>
          <p:nvPr/>
        </p:nvSpPr>
        <p:spPr bwMode="auto">
          <a:xfrm flipH="1">
            <a:off x="9396776" y="1449921"/>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3"/>
          <p:cNvSpPr>
            <a:spLocks noChangeShapeType="1"/>
          </p:cNvSpPr>
          <p:nvPr/>
        </p:nvSpPr>
        <p:spPr bwMode="auto">
          <a:xfrm flipH="1">
            <a:off x="10107884" y="2059663"/>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4"/>
          <p:cNvSpPr>
            <a:spLocks noChangeShapeType="1"/>
          </p:cNvSpPr>
          <p:nvPr/>
        </p:nvSpPr>
        <p:spPr bwMode="auto">
          <a:xfrm flipH="1">
            <a:off x="10717404" y="2669404"/>
            <a:ext cx="507934" cy="457306"/>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8"/>
          <p:cNvSpPr>
            <a:spLocks noChangeShapeType="1"/>
          </p:cNvSpPr>
          <p:nvPr/>
        </p:nvSpPr>
        <p:spPr bwMode="auto">
          <a:xfrm>
            <a:off x="10107884" y="1297486"/>
            <a:ext cx="1726975" cy="1829223"/>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Oval 19"/>
          <p:cNvSpPr>
            <a:spLocks noChangeArrowheads="1"/>
          </p:cNvSpPr>
          <p:nvPr/>
        </p:nvSpPr>
        <p:spPr bwMode="auto">
          <a:xfrm>
            <a:off x="9803123" y="1145051"/>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1" name="Oval 20"/>
          <p:cNvSpPr>
            <a:spLocks noChangeArrowheads="1"/>
          </p:cNvSpPr>
          <p:nvPr/>
        </p:nvSpPr>
        <p:spPr bwMode="auto">
          <a:xfrm>
            <a:off x="11022165" y="2364533"/>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2" name="Oval 21"/>
          <p:cNvSpPr>
            <a:spLocks noChangeArrowheads="1"/>
          </p:cNvSpPr>
          <p:nvPr/>
        </p:nvSpPr>
        <p:spPr bwMode="auto">
          <a:xfrm>
            <a:off x="10412644" y="1754792"/>
            <a:ext cx="507934" cy="381088"/>
          </a:xfrm>
          <a:prstGeom prst="ellipse">
            <a:avLst/>
          </a:prstGeom>
          <a:solidFill>
            <a:srgbClr val="FFFFCC"/>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3" name="Oval 22"/>
          <p:cNvSpPr>
            <a:spLocks noChangeArrowheads="1"/>
          </p:cNvSpPr>
          <p:nvPr/>
        </p:nvSpPr>
        <p:spPr bwMode="auto">
          <a:xfrm>
            <a:off x="11640151" y="305208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4" name="Oval 23"/>
          <p:cNvSpPr>
            <a:spLocks noChangeArrowheads="1"/>
          </p:cNvSpPr>
          <p:nvPr/>
        </p:nvSpPr>
        <p:spPr bwMode="auto">
          <a:xfrm>
            <a:off x="9193603" y="1783374"/>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5" name="Oval 24"/>
          <p:cNvSpPr>
            <a:spLocks noChangeArrowheads="1"/>
          </p:cNvSpPr>
          <p:nvPr/>
        </p:nvSpPr>
        <p:spPr bwMode="auto">
          <a:xfrm>
            <a:off x="10374549" y="3021910"/>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6" name="Oval 25"/>
          <p:cNvSpPr>
            <a:spLocks noChangeArrowheads="1"/>
          </p:cNvSpPr>
          <p:nvPr/>
        </p:nvSpPr>
        <p:spPr bwMode="auto">
          <a:xfrm>
            <a:off x="9803123" y="2364533"/>
            <a:ext cx="507934" cy="381088"/>
          </a:xfrm>
          <a:prstGeom prst="ellipse">
            <a:avLst/>
          </a:prstGeom>
          <a:solidFill>
            <a:srgbClr val="FFFF00"/>
          </a:solidFill>
          <a:ln w="19050">
            <a:solidFill>
              <a:srgbClr val="009900"/>
            </a:solidFill>
            <a:round/>
            <a:headEnd/>
            <a:tailEnd/>
          </a:ln>
          <a:effectLst>
            <a:outerShdw dist="35921" dir="2700000" algn="ctr" rotWithShape="0">
              <a:schemeClr val="bg2"/>
            </a:outerShdw>
          </a:effectLst>
        </p:spPr>
        <p:txBody>
          <a:bodyPr wrap="none" anchor="ctr"/>
          <a:lstStyle/>
          <a:p>
            <a:pPr eaLnBrk="1" hangingPunct="1"/>
            <a:endParaRPr lang="zh-CN" altLang="en-US" sz="4000"/>
          </a:p>
        </p:txBody>
      </p:sp>
      <p:sp>
        <p:nvSpPr>
          <p:cNvPr id="17" name="Text Box 39"/>
          <p:cNvSpPr txBox="1">
            <a:spLocks noChangeArrowheads="1"/>
          </p:cNvSpPr>
          <p:nvPr/>
        </p:nvSpPr>
        <p:spPr bwMode="auto">
          <a:xfrm>
            <a:off x="10454904" y="2943639"/>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2</a:t>
            </a:r>
            <a:endParaRPr kumimoji="1" lang="en-US" altLang="zh-CN" sz="2400">
              <a:latin typeface="Times New Roman" pitchFamily="18" charset="0"/>
            </a:endParaRPr>
          </a:p>
        </p:txBody>
      </p:sp>
      <p:sp>
        <p:nvSpPr>
          <p:cNvPr id="18" name="Text Box 42"/>
          <p:cNvSpPr txBox="1">
            <a:spLocks noChangeArrowheads="1"/>
          </p:cNvSpPr>
          <p:nvPr/>
        </p:nvSpPr>
        <p:spPr bwMode="auto">
          <a:xfrm>
            <a:off x="11724739" y="3000804"/>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4</a:t>
            </a:r>
            <a:endParaRPr kumimoji="1" lang="en-US" altLang="zh-CN" sz="2400">
              <a:latin typeface="Times New Roman" pitchFamily="18" charset="0"/>
            </a:endParaRPr>
          </a:p>
        </p:txBody>
      </p:sp>
      <p:sp>
        <p:nvSpPr>
          <p:cNvPr id="19" name="Text Box 45"/>
          <p:cNvSpPr txBox="1">
            <a:spLocks noChangeArrowheads="1"/>
          </p:cNvSpPr>
          <p:nvPr/>
        </p:nvSpPr>
        <p:spPr bwMode="auto">
          <a:xfrm>
            <a:off x="9862315" y="2300552"/>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5</a:t>
            </a:r>
            <a:endParaRPr kumimoji="1" lang="en-US" altLang="zh-CN" sz="2400">
              <a:latin typeface="Times New Roman" pitchFamily="18" charset="0"/>
            </a:endParaRPr>
          </a:p>
        </p:txBody>
      </p:sp>
      <p:sp>
        <p:nvSpPr>
          <p:cNvPr id="20" name="Text Box 47"/>
          <p:cNvSpPr txBox="1">
            <a:spLocks noChangeArrowheads="1"/>
          </p:cNvSpPr>
          <p:nvPr/>
        </p:nvSpPr>
        <p:spPr bwMode="auto">
          <a:xfrm>
            <a:off x="9278191" y="1690811"/>
            <a:ext cx="364155"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800" b="1">
                <a:solidFill>
                  <a:schemeClr val="tx2"/>
                </a:solidFill>
                <a:latin typeface="Times New Roman" pitchFamily="18" charset="0"/>
              </a:rPr>
              <a:t>7</a:t>
            </a:r>
            <a:endParaRPr kumimoji="1" lang="en-US" altLang="zh-CN" sz="2400">
              <a:latin typeface="Times New Roman" pitchFamily="18" charset="0"/>
            </a:endParaRPr>
          </a:p>
        </p:txBody>
      </p:sp>
    </p:spTree>
    <p:extLst>
      <p:ext uri="{BB962C8B-B14F-4D97-AF65-F5344CB8AC3E}">
        <p14:creationId xmlns:p14="http://schemas.microsoft.com/office/powerpoint/2010/main" val="1297139741"/>
      </p:ext>
    </p:extLst>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567" y="1053530"/>
            <a:ext cx="11665296" cy="4832092"/>
          </a:xfrm>
          <a:prstGeom prst="rect">
            <a:avLst/>
          </a:prstGeom>
          <a:noFill/>
        </p:spPr>
        <p:txBody>
          <a:bodyPr wrap="square">
            <a:spAutoFit/>
          </a:bodyPr>
          <a:lstStyle/>
          <a:p>
            <a:pPr lvl="1" eaLnBrk="1" hangingPunct="1">
              <a:tabLst>
                <a:tab pos="495300" algn="l"/>
              </a:tabLst>
              <a:defRPr/>
            </a:pPr>
            <a:r>
              <a:rPr lang="zh-CN" altLang="zh-CN" sz="2800" smtClean="0"/>
              <a:t>根据</a:t>
            </a:r>
            <a:r>
              <a:rPr lang="zh-CN" altLang="zh-CN" sz="2800" dirty="0"/>
              <a:t>上述的定义，哈夫曼树是一棵带权路径长度最小的扩充二叉树，即它具有最小的</a:t>
            </a:r>
            <a:r>
              <a:rPr lang="en-US" altLang="zh-CN" sz="2800" dirty="0"/>
              <a:t>WPL</a:t>
            </a:r>
            <a:r>
              <a:rPr lang="zh-CN" altLang="en-US" sz="2800" dirty="0"/>
              <a:t>值，</a:t>
            </a:r>
            <a:endParaRPr lang="en-US" altLang="zh-CN" sz="2800" dirty="0"/>
          </a:p>
          <a:p>
            <a:pPr lvl="1" eaLnBrk="1" hangingPunct="1">
              <a:tabLst>
                <a:tab pos="495300" algn="l"/>
              </a:tabLst>
              <a:defRPr/>
            </a:pPr>
            <a:endParaRPr lang="en-US" altLang="zh-CN" sz="2800" kern="100" dirty="0"/>
          </a:p>
          <a:p>
            <a:pPr lvl="1" eaLnBrk="1" hangingPunct="1">
              <a:tabLst>
                <a:tab pos="495300" algn="l"/>
              </a:tabLst>
              <a:defRPr/>
            </a:pPr>
            <a:endParaRPr lang="en-US" altLang="zh-CN" sz="2800" kern="100" dirty="0"/>
          </a:p>
          <a:p>
            <a:pPr lvl="1" eaLnBrk="1" hangingPunct="1">
              <a:tabLst>
                <a:tab pos="495300" algn="l"/>
              </a:tabLst>
              <a:defRPr/>
            </a:pPr>
            <a:r>
              <a:rPr lang="zh-CN" altLang="en-US" sz="2800" kern="100" dirty="0"/>
              <a:t>其中</a:t>
            </a:r>
            <a:r>
              <a:rPr lang="en-US" altLang="zh-CN" sz="2800" kern="100" dirty="0" err="1"/>
              <a:t>w</a:t>
            </a:r>
            <a:r>
              <a:rPr lang="en-US" altLang="zh-CN" sz="2800" kern="100" baseline="-25000" dirty="0" err="1"/>
              <a:t>i</a:t>
            </a:r>
            <a:r>
              <a:rPr lang="zh-CN" altLang="en-US" sz="2800" kern="100" dirty="0"/>
              <a:t>指的是第</a:t>
            </a:r>
            <a:r>
              <a:rPr lang="en-US" altLang="zh-CN" sz="2800" kern="100" dirty="0" err="1"/>
              <a:t>i</a:t>
            </a:r>
            <a:r>
              <a:rPr lang="zh-CN" altLang="en-US" sz="2800" kern="100" dirty="0"/>
              <a:t>个外结点的权值，</a:t>
            </a:r>
            <a:r>
              <a:rPr lang="en-US" altLang="zh-CN" sz="2800" i="1" kern="100" dirty="0">
                <a:latin typeface="Bodoni MT Condensed" panose="02070606080606020203" pitchFamily="18" charset="0"/>
              </a:rPr>
              <a:t>l</a:t>
            </a:r>
            <a:r>
              <a:rPr lang="en-US" altLang="zh-CN" sz="2800" kern="100" baseline="-25000" dirty="0"/>
              <a:t>i</a:t>
            </a:r>
            <a:r>
              <a:rPr lang="zh-CN" altLang="en-US" sz="2800" kern="100" dirty="0"/>
              <a:t>指的是外结点到根结点的路径长度。由于</a:t>
            </a:r>
            <a:r>
              <a:rPr lang="en-US" altLang="zh-CN" sz="2800" kern="100" dirty="0" err="1"/>
              <a:t>w</a:t>
            </a:r>
            <a:r>
              <a:rPr lang="en-US" altLang="zh-CN" sz="2800" kern="100" baseline="-25000" dirty="0" err="1"/>
              <a:t>i</a:t>
            </a:r>
            <a:r>
              <a:rPr lang="zh-CN" altLang="en-US" sz="2800" kern="100" dirty="0"/>
              <a:t>的值是确定</a:t>
            </a:r>
            <a:r>
              <a:rPr lang="zh-CN" altLang="en-US" sz="2800" kern="100"/>
              <a:t>的</a:t>
            </a:r>
            <a:r>
              <a:rPr lang="zh-CN" altLang="en-US" sz="2800" kern="100" smtClean="0"/>
              <a:t>，</a:t>
            </a:r>
            <a:endParaRPr lang="en-US" altLang="zh-CN" sz="2800" kern="100" smtClean="0"/>
          </a:p>
          <a:p>
            <a:pPr lvl="1" eaLnBrk="1" hangingPunct="1">
              <a:tabLst>
                <a:tab pos="495300" algn="l"/>
              </a:tabLst>
              <a:defRPr/>
            </a:pPr>
            <a:r>
              <a:rPr lang="zh-CN" altLang="en-US" sz="2800" kern="100" smtClean="0"/>
              <a:t>为</a:t>
            </a:r>
            <a:r>
              <a:rPr lang="zh-CN" altLang="en-US" sz="2800" kern="100" dirty="0"/>
              <a:t>使</a:t>
            </a:r>
            <a:r>
              <a:rPr lang="en-US" altLang="zh-CN" sz="2800" kern="100" dirty="0"/>
              <a:t>WPL</a:t>
            </a:r>
            <a:r>
              <a:rPr lang="zh-CN" altLang="en-US" sz="2800" kern="100" dirty="0"/>
              <a:t>值</a:t>
            </a:r>
            <a:r>
              <a:rPr lang="zh-CN" altLang="en-US" sz="2800" kern="100"/>
              <a:t>最小</a:t>
            </a:r>
            <a:r>
              <a:rPr lang="zh-CN" altLang="en-US" sz="2800" kern="100" smtClean="0"/>
              <a:t>，希望</a:t>
            </a:r>
            <a:r>
              <a:rPr lang="zh-CN" altLang="en-US" sz="2800" kern="100" dirty="0"/>
              <a:t>每个</a:t>
            </a:r>
            <a:r>
              <a:rPr lang="en-US" altLang="zh-CN" sz="2800" i="1" kern="100" dirty="0">
                <a:latin typeface="Bodoni MT Condensed" panose="02070606080606020203" pitchFamily="18" charset="0"/>
              </a:rPr>
              <a:t>l</a:t>
            </a:r>
            <a:r>
              <a:rPr lang="en-US" altLang="zh-CN" sz="2800" kern="100" dirty="0"/>
              <a:t>i</a:t>
            </a:r>
            <a:r>
              <a:rPr lang="zh-CN" altLang="en-US" sz="2800" kern="100" dirty="0"/>
              <a:t>的值都尽可能</a:t>
            </a:r>
            <a:r>
              <a:rPr lang="zh-CN" altLang="en-US" sz="2800" kern="100"/>
              <a:t>小</a:t>
            </a:r>
            <a:r>
              <a:rPr lang="zh-CN" altLang="en-US" sz="2800" kern="100" smtClean="0"/>
              <a:t>。</a:t>
            </a:r>
            <a:endParaRPr lang="en-US" altLang="zh-CN" sz="2800" kern="100" smtClean="0"/>
          </a:p>
          <a:p>
            <a:pPr lvl="1" eaLnBrk="1" hangingPunct="1">
              <a:tabLst>
                <a:tab pos="495300" algn="l"/>
              </a:tabLst>
              <a:defRPr/>
            </a:pPr>
            <a:r>
              <a:rPr lang="zh-CN" altLang="en-US" sz="2800" kern="100" smtClean="0"/>
              <a:t>最小</a:t>
            </a:r>
            <a:r>
              <a:rPr lang="zh-CN" altLang="en-US" sz="2800" kern="100" dirty="0"/>
              <a:t>的</a:t>
            </a:r>
            <a:r>
              <a:rPr lang="en-US" altLang="zh-CN" sz="2800" kern="100" dirty="0"/>
              <a:t>l</a:t>
            </a:r>
            <a:r>
              <a:rPr lang="en-US" altLang="zh-CN" sz="2800" kern="100" baseline="-25000" dirty="0"/>
              <a:t>i</a:t>
            </a:r>
            <a:r>
              <a:rPr lang="zh-CN" altLang="en-US" sz="2800" kern="100" dirty="0"/>
              <a:t>值可以为</a:t>
            </a:r>
            <a:r>
              <a:rPr lang="en-US" altLang="zh-CN" sz="2800" kern="100" dirty="0"/>
              <a:t>1</a:t>
            </a:r>
            <a:r>
              <a:rPr lang="zh-CN" altLang="en-US" sz="2800" kern="100" dirty="0"/>
              <a:t>，但我们不可能使所有叶结点的对应</a:t>
            </a:r>
            <a:r>
              <a:rPr lang="en-US" altLang="zh-CN" sz="2800" i="1" kern="100" dirty="0">
                <a:latin typeface="Bodoni MT Condensed" panose="02070606080606020203" pitchFamily="18" charset="0"/>
              </a:rPr>
              <a:t>l</a:t>
            </a:r>
            <a:r>
              <a:rPr lang="en-US" altLang="zh-CN" sz="2800" kern="100" baseline="-25000" dirty="0"/>
              <a:t>i</a:t>
            </a:r>
            <a:r>
              <a:rPr lang="zh-CN" altLang="en-US" sz="2800" kern="100" dirty="0"/>
              <a:t>值都为</a:t>
            </a:r>
            <a:r>
              <a:rPr lang="en-US" altLang="zh-CN" sz="2800" kern="100" dirty="0"/>
              <a:t>1</a:t>
            </a:r>
            <a:r>
              <a:rPr lang="zh-CN" altLang="en-US" sz="2800" kern="100" dirty="0"/>
              <a:t>，那样就不能构成二叉树</a:t>
            </a:r>
            <a:r>
              <a:rPr lang="zh-CN" altLang="en-US" sz="2800" kern="100"/>
              <a:t>了</a:t>
            </a:r>
            <a:r>
              <a:rPr lang="zh-CN" altLang="en-US" sz="2800" kern="100" smtClean="0"/>
              <a:t>。</a:t>
            </a:r>
            <a:endParaRPr lang="en-US" altLang="zh-CN" sz="2800" kern="100" smtClean="0"/>
          </a:p>
          <a:p>
            <a:pPr lvl="1" eaLnBrk="1" hangingPunct="1">
              <a:tabLst>
                <a:tab pos="495300" algn="l"/>
              </a:tabLst>
              <a:defRPr/>
            </a:pPr>
            <a:r>
              <a:rPr lang="zh-CN" altLang="en-US" sz="2800" kern="100" smtClean="0"/>
              <a:t>为</a:t>
            </a:r>
            <a:r>
              <a:rPr lang="zh-CN" altLang="en-US" sz="2800" kern="100" dirty="0"/>
              <a:t>使总和</a:t>
            </a:r>
            <a:r>
              <a:rPr lang="zh-CN" altLang="en-US" sz="2800" kern="100"/>
              <a:t>最小</a:t>
            </a:r>
            <a:r>
              <a:rPr lang="zh-CN" altLang="en-US" sz="2800" kern="100" smtClean="0"/>
              <a:t>，</a:t>
            </a:r>
            <a:r>
              <a:rPr lang="en-US" altLang="zh-CN" sz="2800" kern="100" smtClean="0"/>
              <a:t>w</a:t>
            </a:r>
            <a:r>
              <a:rPr lang="zh-CN" altLang="en-US" sz="2800" kern="100" smtClean="0"/>
              <a:t>值</a:t>
            </a:r>
            <a:r>
              <a:rPr lang="zh-CN" altLang="en-US" sz="2800" kern="100" dirty="0"/>
              <a:t>大的结点的</a:t>
            </a:r>
            <a:r>
              <a:rPr lang="en-US" altLang="zh-CN" sz="2800" i="1" kern="100" dirty="0">
                <a:latin typeface="Bodoni MT Condensed" panose="02070606080606020203" pitchFamily="18" charset="0"/>
              </a:rPr>
              <a:t>l</a:t>
            </a:r>
            <a:r>
              <a:rPr lang="zh-CN" altLang="en-US" sz="2800" kern="100" dirty="0"/>
              <a:t>值尽可能地小</a:t>
            </a:r>
            <a:r>
              <a:rPr lang="zh-CN" altLang="en-US" sz="2800" kern="100"/>
              <a:t>，</a:t>
            </a:r>
            <a:r>
              <a:rPr lang="zh-CN" altLang="en-US" sz="2800" kern="100" smtClean="0"/>
              <a:t>而</a:t>
            </a:r>
            <a:r>
              <a:rPr lang="en-US" altLang="zh-CN" sz="2800" kern="100" smtClean="0"/>
              <a:t>w</a:t>
            </a:r>
            <a:r>
              <a:rPr lang="zh-CN" altLang="en-US" sz="2800" kern="100" smtClean="0"/>
              <a:t>值</a:t>
            </a:r>
            <a:r>
              <a:rPr lang="zh-CN" altLang="en-US" sz="2800" kern="100" dirty="0"/>
              <a:t>小的结点的</a:t>
            </a:r>
            <a:r>
              <a:rPr lang="en-US" altLang="zh-CN" sz="2800" i="1" kern="100" dirty="0">
                <a:latin typeface="Bodoni MT Condensed" panose="02070606080606020203" pitchFamily="18" charset="0"/>
              </a:rPr>
              <a:t>l</a:t>
            </a:r>
            <a:r>
              <a:rPr lang="zh-CN" altLang="en-US" sz="2800" kern="100" dirty="0"/>
              <a:t>值可以稍大些，也即权值愈大，离根愈近。</a:t>
            </a:r>
            <a:endParaRPr lang="zh-CN" altLang="en-US" dirty="0"/>
          </a:p>
        </p:txBody>
      </p:sp>
      <p:graphicFrame>
        <p:nvGraphicFramePr>
          <p:cNvPr id="129027" name="Object 23"/>
          <p:cNvGraphicFramePr>
            <a:graphicFrameLocks noChangeAspect="1"/>
          </p:cNvGraphicFramePr>
          <p:nvPr>
            <p:extLst>
              <p:ext uri="{D42A27DB-BD31-4B8C-83A1-F6EECF244321}">
                <p14:modId xmlns:p14="http://schemas.microsoft.com/office/powerpoint/2010/main" val="4014543383"/>
              </p:ext>
            </p:extLst>
          </p:nvPr>
        </p:nvGraphicFramePr>
        <p:xfrm>
          <a:off x="4569464" y="1773610"/>
          <a:ext cx="3720616" cy="1008296"/>
        </p:xfrm>
        <a:graphic>
          <a:graphicData uri="http://schemas.openxmlformats.org/presentationml/2006/ole">
            <mc:AlternateContent xmlns:mc="http://schemas.openxmlformats.org/markup-compatibility/2006">
              <mc:Choice xmlns:v="urn:schemas-microsoft-com:vml" Requires="v">
                <p:oleObj spid="_x0000_s23554" name="Equation" r:id="rId3" imgW="1231366" imgH="444307" progId="Equation.3">
                  <p:embed/>
                </p:oleObj>
              </mc:Choice>
              <mc:Fallback>
                <p:oleObj name="Equation" r:id="rId3" imgW="1231366"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464" y="1773610"/>
                        <a:ext cx="3720616" cy="100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normAutofit fontScale="90000"/>
          </a:bodyPr>
          <a:lstStyle/>
          <a:p>
            <a:r>
              <a:rPr lang="zh-CN" altLang="en-US"/>
              <a:t>权值愈大，离根愈近</a:t>
            </a:r>
          </a:p>
        </p:txBody>
      </p:sp>
    </p:spTree>
    <p:extLst>
      <p:ext uri="{BB962C8B-B14F-4D97-AF65-F5344CB8AC3E}">
        <p14:creationId xmlns:p14="http://schemas.microsoft.com/office/powerpoint/2010/main" val="2081648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pPr marL="342900" indent="-342900">
              <a:lnSpc>
                <a:spcPct val="110000"/>
              </a:lnSpc>
              <a:buFontTx/>
              <a:buAutoNum type="arabicPeriod"/>
              <a:defRPr/>
            </a:pPr>
            <a:r>
              <a:rPr kumimoji="1" lang="zh-CN" altLang="en-US" sz="3200">
                <a:latin typeface="Times New Roman" pitchFamily="18" charset="0"/>
                <a:ea typeface="仿宋_GB2312" pitchFamily="49" charset="-122"/>
              </a:rPr>
              <a:t>由给定 </a:t>
            </a:r>
            <a:r>
              <a:rPr kumimoji="1" lang="en-US" altLang="zh-CN" sz="3200" i="1">
                <a:latin typeface="Times New Roman" pitchFamily="18" charset="0"/>
                <a:ea typeface="仿宋_GB2312" pitchFamily="49" charset="-122"/>
              </a:rPr>
              <a:t>n </a:t>
            </a:r>
            <a:r>
              <a:rPr kumimoji="1" lang="zh-CN" altLang="en-US" sz="3200">
                <a:latin typeface="Times New Roman" pitchFamily="18" charset="0"/>
                <a:ea typeface="仿宋_GB2312" pitchFamily="49" charset="-122"/>
              </a:rPr>
              <a:t>个权值 </a:t>
            </a:r>
            <a:r>
              <a:rPr kumimoji="1" lang="en-US" altLang="zh-CN" sz="3200">
                <a:latin typeface="Times New Roman" pitchFamily="18" charset="0"/>
                <a:ea typeface="仿宋_GB2312" pitchFamily="49" charset="-122"/>
              </a:rPr>
              <a:t>{</a:t>
            </a:r>
            <a:r>
              <a:rPr kumimoji="1" lang="en-US" altLang="zh-CN" sz="3200" i="1">
                <a:latin typeface="Times New Roman" pitchFamily="18" charset="0"/>
                <a:ea typeface="仿宋_GB2312" pitchFamily="49" charset="-122"/>
              </a:rPr>
              <a:t>w</a:t>
            </a:r>
            <a:r>
              <a:rPr kumimoji="1" lang="en-US" altLang="zh-CN" sz="3200" baseline="-25000">
                <a:latin typeface="Times New Roman" pitchFamily="18" charset="0"/>
                <a:ea typeface="仿宋_GB2312" pitchFamily="49" charset="-122"/>
              </a:rPr>
              <a:t>0</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w</a:t>
            </a:r>
            <a:r>
              <a:rPr kumimoji="1" lang="en-US" altLang="zh-CN" sz="3200" baseline="-25000">
                <a:latin typeface="Times New Roman" pitchFamily="18" charset="0"/>
                <a:ea typeface="仿宋_GB2312" pitchFamily="49" charset="-122"/>
              </a:rPr>
              <a:t>1</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w</a:t>
            </a:r>
            <a:r>
              <a:rPr kumimoji="1" lang="en-US" altLang="zh-CN" sz="3200" baseline="-25000">
                <a:latin typeface="Times New Roman" pitchFamily="18" charset="0"/>
                <a:ea typeface="仿宋_GB2312" pitchFamily="49" charset="-122"/>
              </a:rPr>
              <a:t>2</a:t>
            </a:r>
            <a:r>
              <a:rPr kumimoji="1" lang="en-US" altLang="zh-CN" sz="3200">
                <a:latin typeface="Times New Roman" pitchFamily="18" charset="0"/>
                <a:ea typeface="仿宋_GB2312" pitchFamily="49" charset="-122"/>
              </a:rPr>
              <a:t>, …, </a:t>
            </a:r>
            <a:r>
              <a:rPr kumimoji="1" lang="en-US" altLang="zh-CN" sz="3200" i="1">
                <a:latin typeface="Times New Roman" pitchFamily="18" charset="0"/>
                <a:ea typeface="仿宋_GB2312" pitchFamily="49" charset="-122"/>
              </a:rPr>
              <a:t>w</a:t>
            </a:r>
            <a:r>
              <a:rPr kumimoji="1" lang="en-US" altLang="zh-CN" sz="3200" i="1" baseline="-25000">
                <a:latin typeface="Times New Roman" pitchFamily="18" charset="0"/>
                <a:ea typeface="仿宋_GB2312" pitchFamily="49" charset="-122"/>
              </a:rPr>
              <a:t>n</a:t>
            </a:r>
            <a:r>
              <a:rPr kumimoji="1" lang="en-US" altLang="zh-CN" sz="3200" baseline="-25000">
                <a:latin typeface="Times New Roman" pitchFamily="18" charset="0"/>
                <a:ea typeface="仿宋_GB2312" pitchFamily="49" charset="-122"/>
              </a:rPr>
              <a:t>-1</a:t>
            </a:r>
            <a:r>
              <a:rPr kumimoji="1" lang="en-US" altLang="zh-CN" sz="3200">
                <a:latin typeface="Times New Roman" pitchFamily="18" charset="0"/>
                <a:ea typeface="仿宋_GB2312" pitchFamily="49" charset="-122"/>
              </a:rPr>
              <a:t>}</a:t>
            </a:r>
            <a:r>
              <a:rPr kumimoji="1" lang="zh-CN" altLang="en-US" sz="3200">
                <a:latin typeface="Times New Roman" pitchFamily="18" charset="0"/>
                <a:ea typeface="仿宋_GB2312" pitchFamily="49" charset="-122"/>
              </a:rPr>
              <a:t>，构造 具有 </a:t>
            </a:r>
            <a:r>
              <a:rPr kumimoji="1" lang="en-US" altLang="zh-CN" sz="3200" i="1">
                <a:latin typeface="Times New Roman" pitchFamily="18" charset="0"/>
                <a:ea typeface="仿宋_GB2312" pitchFamily="49" charset="-122"/>
              </a:rPr>
              <a:t>n </a:t>
            </a:r>
            <a:r>
              <a:rPr kumimoji="1" lang="zh-CN" altLang="en-US" sz="3200">
                <a:latin typeface="Times New Roman" pitchFamily="18" charset="0"/>
                <a:ea typeface="仿宋_GB2312" pitchFamily="49" charset="-122"/>
              </a:rPr>
              <a:t>棵扩充二叉树的森林</a:t>
            </a:r>
            <a:r>
              <a:rPr kumimoji="1" lang="zh-CN" altLang="en-US" sz="3200" i="1">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F</a:t>
            </a:r>
            <a:r>
              <a:rPr kumimoji="1" lang="en-US" altLang="zh-CN" sz="3200">
                <a:latin typeface="Times New Roman" pitchFamily="18" charset="0"/>
                <a:ea typeface="仿宋_GB2312" pitchFamily="49" charset="-122"/>
              </a:rPr>
              <a:t> = { </a:t>
            </a:r>
            <a:r>
              <a:rPr kumimoji="1" lang="en-US" altLang="zh-CN" sz="3200" i="1">
                <a:latin typeface="Times New Roman" pitchFamily="18" charset="0"/>
                <a:ea typeface="仿宋_GB2312" pitchFamily="49" charset="-122"/>
              </a:rPr>
              <a:t>T</a:t>
            </a:r>
            <a:r>
              <a:rPr kumimoji="1" lang="en-US" altLang="zh-CN" sz="3200" baseline="-25000">
                <a:latin typeface="Times New Roman" pitchFamily="18" charset="0"/>
                <a:ea typeface="仿宋_GB2312" pitchFamily="49" charset="-122"/>
              </a:rPr>
              <a:t>0</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T</a:t>
            </a:r>
            <a:r>
              <a:rPr kumimoji="1" lang="en-US" altLang="zh-CN" sz="3200" baseline="-25000">
                <a:latin typeface="Times New Roman" pitchFamily="18" charset="0"/>
                <a:ea typeface="仿宋_GB2312" pitchFamily="49" charset="-122"/>
              </a:rPr>
              <a:t>1</a:t>
            </a:r>
            <a:r>
              <a:rPr kumimoji="1" lang="en-US" altLang="zh-CN" sz="3200">
                <a:latin typeface="Times New Roman" pitchFamily="18" charset="0"/>
                <a:ea typeface="仿宋_GB2312" pitchFamily="49" charset="-122"/>
              </a:rPr>
              <a:t>, </a:t>
            </a:r>
            <a:r>
              <a:rPr kumimoji="1" lang="en-US" altLang="zh-CN" sz="3200" i="1">
                <a:latin typeface="Times New Roman" pitchFamily="18" charset="0"/>
                <a:ea typeface="仿宋_GB2312" pitchFamily="49" charset="-122"/>
              </a:rPr>
              <a:t>T</a:t>
            </a:r>
            <a:r>
              <a:rPr kumimoji="1" lang="en-US" altLang="zh-CN" sz="3200" baseline="-25000">
                <a:latin typeface="Times New Roman" pitchFamily="18" charset="0"/>
                <a:ea typeface="仿宋_GB2312" pitchFamily="49" charset="-122"/>
              </a:rPr>
              <a:t>2</a:t>
            </a:r>
            <a:r>
              <a:rPr kumimoji="1" lang="en-US" altLang="zh-CN" sz="3200">
                <a:latin typeface="Times New Roman" pitchFamily="18" charset="0"/>
                <a:ea typeface="仿宋_GB2312" pitchFamily="49" charset="-122"/>
              </a:rPr>
              <a:t>, 	…, </a:t>
            </a:r>
            <a:r>
              <a:rPr kumimoji="1" lang="en-US" altLang="zh-CN" sz="3200" i="1">
                <a:latin typeface="Times New Roman" pitchFamily="18" charset="0"/>
                <a:ea typeface="仿宋_GB2312" pitchFamily="49" charset="-122"/>
              </a:rPr>
              <a:t>T</a:t>
            </a:r>
            <a:r>
              <a:rPr kumimoji="1" lang="en-US" altLang="zh-CN" sz="3200" i="1" baseline="-25000">
                <a:latin typeface="Times New Roman" pitchFamily="18" charset="0"/>
                <a:ea typeface="仿宋_GB2312" pitchFamily="49" charset="-122"/>
              </a:rPr>
              <a:t>n</a:t>
            </a:r>
            <a:r>
              <a:rPr kumimoji="1" lang="en-US" altLang="zh-CN" sz="3200" baseline="-25000">
                <a:latin typeface="Times New Roman" pitchFamily="18" charset="0"/>
                <a:ea typeface="仿宋_GB2312" pitchFamily="49" charset="-122"/>
              </a:rPr>
              <a:t>-1 </a:t>
            </a:r>
            <a:r>
              <a:rPr kumimoji="1" lang="en-US" altLang="zh-CN" sz="3200">
                <a:latin typeface="Times New Roman" pitchFamily="18" charset="0"/>
                <a:ea typeface="仿宋_GB2312" pitchFamily="49" charset="-122"/>
              </a:rPr>
              <a:t>}</a:t>
            </a:r>
            <a:r>
              <a:rPr kumimoji="1" lang="zh-CN" altLang="en-US" sz="3200">
                <a:latin typeface="Times New Roman" pitchFamily="18" charset="0"/>
                <a:ea typeface="仿宋_GB2312" pitchFamily="49" charset="-122"/>
              </a:rPr>
              <a:t>，其中每棵扩充二叉树 </a:t>
            </a:r>
            <a:r>
              <a:rPr kumimoji="1" lang="en-US" altLang="zh-CN" sz="3200" i="1">
                <a:latin typeface="Times New Roman" pitchFamily="18" charset="0"/>
                <a:ea typeface="仿宋_GB2312" pitchFamily="49" charset="-122"/>
              </a:rPr>
              <a:t>T</a:t>
            </a:r>
            <a:r>
              <a:rPr kumimoji="1" lang="en-US" altLang="zh-CN" sz="3200" i="1" baseline="-25000">
                <a:latin typeface="Times New Roman" pitchFamily="18" charset="0"/>
                <a:ea typeface="仿宋_GB2312" pitchFamily="49" charset="-122"/>
              </a:rPr>
              <a:t>i </a:t>
            </a:r>
            <a:r>
              <a:rPr kumimoji="1" lang="zh-CN" altLang="en-US" sz="3200">
                <a:latin typeface="Times New Roman" pitchFamily="18" charset="0"/>
                <a:ea typeface="仿宋_GB2312" pitchFamily="49" charset="-122"/>
              </a:rPr>
              <a:t>只有一个带权值 </a:t>
            </a:r>
            <a:r>
              <a:rPr kumimoji="1" lang="en-US" altLang="zh-CN" sz="3200" i="1">
                <a:latin typeface="Times New Roman" pitchFamily="18" charset="0"/>
                <a:ea typeface="仿宋_GB2312" pitchFamily="49" charset="-122"/>
              </a:rPr>
              <a:t>w</a:t>
            </a:r>
            <a:r>
              <a:rPr kumimoji="1" lang="en-US" altLang="zh-CN" sz="3200" i="1" baseline="-25000">
                <a:latin typeface="Times New Roman" pitchFamily="18" charset="0"/>
                <a:ea typeface="仿宋_GB2312" pitchFamily="49" charset="-122"/>
              </a:rPr>
              <a:t>i </a:t>
            </a:r>
            <a:r>
              <a:rPr kumimoji="1" lang="zh-CN" altLang="en-US" sz="3200">
                <a:latin typeface="Times New Roman" pitchFamily="18" charset="0"/>
                <a:ea typeface="仿宋_GB2312" pitchFamily="49" charset="-122"/>
              </a:rPr>
              <a:t>的根结点</a:t>
            </a:r>
            <a:r>
              <a:rPr kumimoji="1" lang="en-US" altLang="zh-CN" sz="3200">
                <a:latin typeface="Times New Roman" pitchFamily="18" charset="0"/>
                <a:ea typeface="仿宋_GB2312" pitchFamily="49" charset="-122"/>
              </a:rPr>
              <a:t>, </a:t>
            </a:r>
            <a:r>
              <a:rPr kumimoji="1" lang="zh-CN" altLang="en-US" sz="3200">
                <a:latin typeface="Times New Roman" pitchFamily="18" charset="0"/>
                <a:ea typeface="仿宋_GB2312" pitchFamily="49" charset="-122"/>
              </a:rPr>
              <a:t>其左、右子树均为空。</a:t>
            </a:r>
            <a:r>
              <a:rPr kumimoji="1" lang="zh-CN" altLang="en-US" sz="3600">
                <a:effectLst>
                  <a:outerShdw blurRad="38100" dist="38100" dir="2700000" algn="tl">
                    <a:srgbClr val="C0C0C0"/>
                  </a:outerShdw>
                </a:effectLst>
                <a:latin typeface="Times New Roman" pitchFamily="18" charset="0"/>
                <a:ea typeface="仿宋_GB2312" pitchFamily="49" charset="-122"/>
              </a:rPr>
              <a:t> </a:t>
            </a:r>
            <a:r>
              <a:rPr lang="zh-CN" altLang="en-US" smtClean="0"/>
              <a:t>。 </a:t>
            </a:r>
            <a:endParaRPr lang="en-US" altLang="zh-CN" smtClean="0"/>
          </a:p>
          <a:p>
            <a:pPr marL="0" indent="0">
              <a:buNone/>
            </a:pPr>
            <a:r>
              <a:rPr lang="en-US" altLang="zh-CN" smtClean="0"/>
              <a:t>2.</a:t>
            </a:r>
            <a:r>
              <a:rPr lang="zh-CN" altLang="en-US" smtClean="0"/>
              <a:t>重复</a:t>
            </a:r>
            <a:r>
              <a:rPr lang="zh-CN" altLang="en-US"/>
              <a:t>以下步骤</a:t>
            </a:r>
            <a:r>
              <a:rPr lang="en-US" altLang="zh-CN"/>
              <a:t>, </a:t>
            </a:r>
            <a:r>
              <a:rPr lang="zh-CN" altLang="en-US"/>
              <a:t>直到 </a:t>
            </a:r>
            <a:r>
              <a:rPr lang="en-US" altLang="zh-CN"/>
              <a:t>F </a:t>
            </a:r>
            <a:r>
              <a:rPr lang="zh-CN" altLang="en-US"/>
              <a:t>中仅剩一棵树为止：</a:t>
            </a:r>
          </a:p>
          <a:p>
            <a:r>
              <a:rPr lang="zh-CN" altLang="en-US"/>
              <a:t>在 </a:t>
            </a:r>
            <a:r>
              <a:rPr lang="en-US" altLang="zh-CN"/>
              <a:t>F </a:t>
            </a:r>
            <a:r>
              <a:rPr lang="zh-CN" altLang="en-US"/>
              <a:t>中选取两棵根结点的权值最小的扩充二叉树</a:t>
            </a:r>
            <a:r>
              <a:rPr lang="en-US" altLang="zh-CN"/>
              <a:t>,    </a:t>
            </a:r>
            <a:r>
              <a:rPr lang="zh-CN" altLang="en-US"/>
              <a:t>作</a:t>
            </a:r>
            <a:r>
              <a:rPr lang="zh-CN" altLang="en-US" smtClean="0"/>
              <a:t>为</a:t>
            </a:r>
            <a:r>
              <a:rPr lang="zh-CN" altLang="en-US"/>
              <a:t>左、右子树构造一棵新的二叉树。置新的二叉树的根结点的权值为其左、右子树上根结点的权值之和。</a:t>
            </a:r>
          </a:p>
          <a:p>
            <a:r>
              <a:rPr lang="zh-CN" altLang="en-US"/>
              <a:t>在 </a:t>
            </a:r>
            <a:r>
              <a:rPr lang="en-US" altLang="zh-CN"/>
              <a:t>F </a:t>
            </a:r>
            <a:r>
              <a:rPr lang="zh-CN" altLang="en-US"/>
              <a:t>中删去这两棵二叉树。</a:t>
            </a:r>
          </a:p>
          <a:p>
            <a:r>
              <a:rPr lang="zh-CN" altLang="en-US"/>
              <a:t>把新的二叉树加入 </a:t>
            </a:r>
            <a:r>
              <a:rPr lang="en-US" altLang="zh-CN"/>
              <a:t>F</a:t>
            </a:r>
            <a:r>
              <a:rPr lang="zh-CN" altLang="en-US"/>
              <a:t>。</a:t>
            </a:r>
          </a:p>
          <a:p>
            <a:endParaRPr lang="zh-CN" altLang="en-US"/>
          </a:p>
        </p:txBody>
      </p:sp>
      <p:sp>
        <p:nvSpPr>
          <p:cNvPr id="3" name="标题 2"/>
          <p:cNvSpPr>
            <a:spLocks noGrp="1"/>
          </p:cNvSpPr>
          <p:nvPr>
            <p:ph type="title"/>
          </p:nvPr>
        </p:nvSpPr>
        <p:spPr/>
        <p:txBody>
          <a:bodyPr>
            <a:normAutofit fontScale="90000"/>
          </a:bodyPr>
          <a:lstStyle/>
          <a:p>
            <a:r>
              <a:rPr lang="en-US" altLang="zh-CN"/>
              <a:t>Huffman</a:t>
            </a:r>
            <a:r>
              <a:rPr lang="zh-CN" altLang="en-US"/>
              <a:t>树的构造</a:t>
            </a:r>
            <a:r>
              <a:rPr lang="zh-CN" altLang="en-US" smtClean="0"/>
              <a:t>算法</a:t>
            </a:r>
            <a:endParaRPr lang="zh-CN" altLang="en-US"/>
          </a:p>
        </p:txBody>
      </p:sp>
    </p:spTree>
    <p:extLst>
      <p:ext uri="{BB962C8B-B14F-4D97-AF65-F5344CB8AC3E}">
        <p14:creationId xmlns:p14="http://schemas.microsoft.com/office/powerpoint/2010/main" val="698688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3465257" cy="4868199"/>
          </a:xfrm>
        </p:spPr>
        <p:txBody>
          <a:bodyPr/>
          <a:lstStyle/>
          <a:p>
            <a:r>
              <a:rPr lang="zh-CN" altLang="en-US"/>
              <a:t>一棵高度为</a:t>
            </a:r>
            <a:r>
              <a:rPr lang="en-US" altLang="zh-CN"/>
              <a:t>h</a:t>
            </a:r>
            <a:r>
              <a:rPr lang="zh-CN" altLang="en-US"/>
              <a:t>的完全</a:t>
            </a:r>
            <a:r>
              <a:rPr lang="en-US" altLang="zh-CN"/>
              <a:t>k</a:t>
            </a:r>
            <a:r>
              <a:rPr lang="zh-CN" altLang="en-US"/>
              <a:t>叉树，是由高度为</a:t>
            </a:r>
            <a:r>
              <a:rPr lang="en-US" altLang="zh-CN"/>
              <a:t>h-1</a:t>
            </a:r>
            <a:r>
              <a:rPr lang="zh-CN" altLang="en-US"/>
              <a:t>的</a:t>
            </a:r>
            <a:r>
              <a:rPr lang="zh-CN" altLang="en-US">
                <a:solidFill>
                  <a:srgbClr val="FF0000"/>
                </a:solidFill>
              </a:rPr>
              <a:t>满</a:t>
            </a:r>
            <a:r>
              <a:rPr lang="en-US" altLang="zh-CN">
                <a:solidFill>
                  <a:srgbClr val="FF0000"/>
                </a:solidFill>
              </a:rPr>
              <a:t>k</a:t>
            </a:r>
            <a:r>
              <a:rPr lang="zh-CN" altLang="en-US">
                <a:solidFill>
                  <a:srgbClr val="FF0000"/>
                </a:solidFill>
              </a:rPr>
              <a:t>叉树</a:t>
            </a:r>
            <a:r>
              <a:rPr lang="zh-CN" altLang="en-US"/>
              <a:t>以及最下层</a:t>
            </a:r>
            <a:r>
              <a:rPr lang="zh-CN" altLang="en-US" smtClean="0"/>
              <a:t>的</a:t>
            </a:r>
            <a:r>
              <a:rPr lang="zh-CN" altLang="en-US" smtClean="0">
                <a:solidFill>
                  <a:srgbClr val="FF0000"/>
                </a:solidFill>
              </a:rPr>
              <a:t>连续</a:t>
            </a:r>
            <a:r>
              <a:rPr lang="zh-CN" altLang="en-US" smtClean="0"/>
              <a:t>叶结点（至少</a:t>
            </a:r>
            <a:r>
              <a:rPr lang="en-US" altLang="zh-CN"/>
              <a:t>1</a:t>
            </a:r>
            <a:r>
              <a:rPr lang="zh-CN" altLang="en-US" smtClean="0"/>
              <a:t>个）构成。</a:t>
            </a:r>
            <a:endParaRPr lang="zh-CN" altLang="en-US"/>
          </a:p>
        </p:txBody>
      </p:sp>
      <p:sp>
        <p:nvSpPr>
          <p:cNvPr id="3" name="标题 2"/>
          <p:cNvSpPr>
            <a:spLocks noGrp="1"/>
          </p:cNvSpPr>
          <p:nvPr>
            <p:ph type="title"/>
          </p:nvPr>
        </p:nvSpPr>
        <p:spPr/>
        <p:txBody>
          <a:bodyPr>
            <a:normAutofit fontScale="90000"/>
          </a:bodyPr>
          <a:lstStyle/>
          <a:p>
            <a:r>
              <a:rPr lang="zh-CN" altLang="en-US" smtClean="0"/>
              <a:t>完全</a:t>
            </a:r>
            <a:r>
              <a:rPr lang="en-US" altLang="zh-CN" smtClean="0"/>
              <a:t>k</a:t>
            </a:r>
            <a:r>
              <a:rPr lang="zh-CN" altLang="en-US" smtClean="0"/>
              <a:t>叉树</a:t>
            </a:r>
            <a:endParaRPr lang="zh-CN" altLang="en-US"/>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078" y="1197546"/>
            <a:ext cx="6715125"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109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Oval 2"/>
          <p:cNvSpPr>
            <a:spLocks noChangeArrowheads="1"/>
          </p:cNvSpPr>
          <p:nvPr/>
        </p:nvSpPr>
        <p:spPr bwMode="auto">
          <a:xfrm>
            <a:off x="6991100" y="1103841"/>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9</a:t>
            </a:r>
            <a:endParaRPr kumimoji="1" lang="en-US" altLang="zh-CN" sz="2400" dirty="0">
              <a:latin typeface="Times New Roman" pitchFamily="18" charset="0"/>
            </a:endParaRPr>
          </a:p>
        </p:txBody>
      </p:sp>
      <p:sp>
        <p:nvSpPr>
          <p:cNvPr id="225283" name="Text Box 3"/>
          <p:cNvSpPr txBox="1">
            <a:spLocks noChangeArrowheads="1"/>
          </p:cNvSpPr>
          <p:nvPr/>
        </p:nvSpPr>
        <p:spPr bwMode="auto">
          <a:xfrm>
            <a:off x="304762" y="181017"/>
            <a:ext cx="7092686"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3600">
                <a:solidFill>
                  <a:srgbClr val="990000"/>
                </a:solidFill>
                <a:latin typeface="楷体_GB2312" pitchFamily="49" charset="-122"/>
                <a:ea typeface="楷体_GB2312" pitchFamily="49" charset="-122"/>
              </a:rPr>
              <a:t>例如</a:t>
            </a:r>
            <a:r>
              <a:rPr kumimoji="1" lang="en-US" altLang="zh-CN" sz="3600">
                <a:solidFill>
                  <a:srgbClr val="990000"/>
                </a:solidFill>
                <a:latin typeface="楷体_GB2312" pitchFamily="49" charset="-122"/>
                <a:ea typeface="楷体_GB2312" pitchFamily="49" charset="-122"/>
              </a:rPr>
              <a:t>: </a:t>
            </a:r>
            <a:r>
              <a:rPr kumimoji="1" lang="zh-CN" altLang="en-US" sz="3600">
                <a:solidFill>
                  <a:srgbClr val="990000"/>
                </a:solidFill>
                <a:latin typeface="楷体_GB2312" pitchFamily="49" charset="-122"/>
                <a:ea typeface="楷体_GB2312" pitchFamily="49" charset="-122"/>
              </a:rPr>
              <a:t>已知权值 </a:t>
            </a:r>
            <a:r>
              <a:rPr kumimoji="1" lang="en-US" altLang="zh-CN" sz="3600">
                <a:solidFill>
                  <a:srgbClr val="990000"/>
                </a:solidFill>
                <a:latin typeface="Times New Roman" pitchFamily="18" charset="0"/>
                <a:ea typeface="楷体_GB2312" pitchFamily="49" charset="-122"/>
              </a:rPr>
              <a:t>W={ 5, 6, 3, 9, 7 }</a:t>
            </a:r>
            <a:endParaRPr kumimoji="1" lang="en-US" altLang="zh-CN" sz="2400">
              <a:latin typeface="Times New Roman" pitchFamily="18" charset="0"/>
            </a:endParaRPr>
          </a:p>
        </p:txBody>
      </p:sp>
      <p:sp>
        <p:nvSpPr>
          <p:cNvPr id="225284" name="Oval 4"/>
          <p:cNvSpPr>
            <a:spLocks noChangeArrowheads="1"/>
          </p:cNvSpPr>
          <p:nvPr/>
        </p:nvSpPr>
        <p:spPr bwMode="auto">
          <a:xfrm>
            <a:off x="2211629" y="1103841"/>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5</a:t>
            </a:r>
            <a:endParaRPr kumimoji="1" lang="en-US" altLang="zh-CN" sz="2400" dirty="0">
              <a:latin typeface="Times New Roman" pitchFamily="18" charset="0"/>
            </a:endParaRPr>
          </a:p>
        </p:txBody>
      </p:sp>
      <p:sp>
        <p:nvSpPr>
          <p:cNvPr id="225285" name="Oval 5"/>
          <p:cNvSpPr>
            <a:spLocks noChangeArrowheads="1"/>
          </p:cNvSpPr>
          <p:nvPr/>
        </p:nvSpPr>
        <p:spPr bwMode="auto">
          <a:xfrm>
            <a:off x="3570352" y="1088072"/>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6</a:t>
            </a:r>
            <a:endParaRPr kumimoji="1" lang="en-US" altLang="zh-CN" sz="2400" dirty="0">
              <a:latin typeface="Times New Roman" pitchFamily="18" charset="0"/>
            </a:endParaRPr>
          </a:p>
        </p:txBody>
      </p:sp>
      <p:sp>
        <p:nvSpPr>
          <p:cNvPr id="225286" name="Oval 6"/>
          <p:cNvSpPr>
            <a:spLocks noChangeArrowheads="1"/>
          </p:cNvSpPr>
          <p:nvPr/>
        </p:nvSpPr>
        <p:spPr bwMode="auto">
          <a:xfrm>
            <a:off x="655060" y="1103841"/>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3</a:t>
            </a:r>
            <a:endParaRPr kumimoji="1" lang="en-US" altLang="zh-CN" sz="2400" dirty="0">
              <a:latin typeface="Times New Roman" pitchFamily="18" charset="0"/>
            </a:endParaRPr>
          </a:p>
        </p:txBody>
      </p:sp>
      <p:sp>
        <p:nvSpPr>
          <p:cNvPr id="225287" name="Oval 7"/>
          <p:cNvSpPr>
            <a:spLocks noChangeArrowheads="1"/>
          </p:cNvSpPr>
          <p:nvPr/>
        </p:nvSpPr>
        <p:spPr bwMode="auto">
          <a:xfrm>
            <a:off x="4891638" y="1088072"/>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7</a:t>
            </a:r>
            <a:endParaRPr kumimoji="1" lang="en-US" altLang="zh-CN" sz="2400" dirty="0">
              <a:latin typeface="Times New Roman" pitchFamily="18" charset="0"/>
            </a:endParaRPr>
          </a:p>
        </p:txBody>
      </p:sp>
      <p:sp>
        <p:nvSpPr>
          <p:cNvPr id="225288" name="Oval 8"/>
          <p:cNvSpPr>
            <a:spLocks noChangeArrowheads="1"/>
          </p:cNvSpPr>
          <p:nvPr/>
        </p:nvSpPr>
        <p:spPr bwMode="auto">
          <a:xfrm>
            <a:off x="4383046" y="5849704"/>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3</a:t>
            </a:r>
            <a:endParaRPr kumimoji="1" lang="en-US" altLang="zh-CN" sz="2400">
              <a:latin typeface="Times New Roman" pitchFamily="18" charset="0"/>
            </a:endParaRPr>
          </a:p>
        </p:txBody>
      </p:sp>
      <p:sp>
        <p:nvSpPr>
          <p:cNvPr id="225289" name="Oval 9"/>
          <p:cNvSpPr>
            <a:spLocks noChangeArrowheads="1"/>
          </p:cNvSpPr>
          <p:nvPr/>
        </p:nvSpPr>
        <p:spPr bwMode="auto">
          <a:xfrm>
            <a:off x="6008435" y="5849704"/>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5</a:t>
            </a:r>
            <a:endParaRPr kumimoji="1" lang="en-US" altLang="zh-CN" sz="2400">
              <a:latin typeface="Times New Roman" pitchFamily="18" charset="0"/>
            </a:endParaRPr>
          </a:p>
        </p:txBody>
      </p:sp>
      <p:sp>
        <p:nvSpPr>
          <p:cNvPr id="225290" name="Line 10"/>
          <p:cNvSpPr>
            <a:spLocks noChangeShapeType="1"/>
          </p:cNvSpPr>
          <p:nvPr/>
        </p:nvSpPr>
        <p:spPr bwMode="auto">
          <a:xfrm flipH="1">
            <a:off x="4789393" y="5621051"/>
            <a:ext cx="507934" cy="22865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291" name="Line 11"/>
          <p:cNvSpPr>
            <a:spLocks noChangeShapeType="1"/>
          </p:cNvSpPr>
          <p:nvPr/>
        </p:nvSpPr>
        <p:spPr bwMode="auto">
          <a:xfrm>
            <a:off x="5906848" y="5621051"/>
            <a:ext cx="507934" cy="22865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292" name="Text Box 12"/>
          <p:cNvSpPr txBox="1">
            <a:spLocks noChangeArrowheads="1"/>
          </p:cNvSpPr>
          <p:nvPr/>
        </p:nvSpPr>
        <p:spPr bwMode="auto">
          <a:xfrm>
            <a:off x="5276164" y="4935093"/>
            <a:ext cx="732272"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8</a:t>
            </a:r>
            <a:endParaRPr kumimoji="1" lang="en-US" altLang="zh-CN" sz="2400" dirty="0">
              <a:latin typeface="Times New Roman" pitchFamily="18" charset="0"/>
            </a:endParaRPr>
          </a:p>
        </p:txBody>
      </p:sp>
      <p:sp>
        <p:nvSpPr>
          <p:cNvPr id="2" name="Multiply 1"/>
          <p:cNvSpPr/>
          <p:nvPr/>
        </p:nvSpPr>
        <p:spPr>
          <a:xfrm>
            <a:off x="150300" y="887618"/>
            <a:ext cx="1822214"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Multiply 23"/>
          <p:cNvSpPr/>
          <p:nvPr/>
        </p:nvSpPr>
        <p:spPr>
          <a:xfrm>
            <a:off x="1683407" y="843049"/>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Multiply 24"/>
          <p:cNvSpPr/>
          <p:nvPr/>
        </p:nvSpPr>
        <p:spPr>
          <a:xfrm>
            <a:off x="3075117" y="812440"/>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Multiply 25"/>
          <p:cNvSpPr/>
          <p:nvPr/>
        </p:nvSpPr>
        <p:spPr>
          <a:xfrm>
            <a:off x="4383047" y="887618"/>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7" name="Oval 2"/>
          <p:cNvSpPr>
            <a:spLocks noChangeArrowheads="1"/>
          </p:cNvSpPr>
          <p:nvPr/>
        </p:nvSpPr>
        <p:spPr bwMode="auto">
          <a:xfrm>
            <a:off x="7513189" y="4876342"/>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dirty="0">
                <a:solidFill>
                  <a:srgbClr val="990000"/>
                </a:solidFill>
                <a:latin typeface="Times New Roman" pitchFamily="18" charset="0"/>
              </a:rPr>
              <a:t>9</a:t>
            </a:r>
            <a:endParaRPr kumimoji="1" lang="en-US" altLang="zh-CN" sz="2400" dirty="0">
              <a:latin typeface="Times New Roman" pitchFamily="18" charset="0"/>
            </a:endParaRPr>
          </a:p>
        </p:txBody>
      </p:sp>
      <p:sp>
        <p:nvSpPr>
          <p:cNvPr id="28" name="Line 28"/>
          <p:cNvSpPr>
            <a:spLocks noChangeShapeType="1"/>
          </p:cNvSpPr>
          <p:nvPr/>
        </p:nvSpPr>
        <p:spPr bwMode="auto">
          <a:xfrm flipH="1">
            <a:off x="5851824" y="4380927"/>
            <a:ext cx="562960" cy="538287"/>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Text Box 18"/>
          <p:cNvSpPr txBox="1">
            <a:spLocks noChangeArrowheads="1"/>
          </p:cNvSpPr>
          <p:nvPr/>
        </p:nvSpPr>
        <p:spPr bwMode="auto">
          <a:xfrm>
            <a:off x="6363988" y="3714023"/>
            <a:ext cx="914281"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17</a:t>
            </a:r>
            <a:endParaRPr kumimoji="1" lang="en-US" altLang="zh-CN" sz="2400" dirty="0">
              <a:latin typeface="Times New Roman" pitchFamily="18" charset="0"/>
            </a:endParaRPr>
          </a:p>
        </p:txBody>
      </p:sp>
      <p:sp>
        <p:nvSpPr>
          <p:cNvPr id="30" name="Line 11"/>
          <p:cNvSpPr>
            <a:spLocks noChangeShapeType="1"/>
          </p:cNvSpPr>
          <p:nvPr/>
        </p:nvSpPr>
        <p:spPr bwMode="auto">
          <a:xfrm>
            <a:off x="7197848" y="4380927"/>
            <a:ext cx="721689" cy="538287"/>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Oval 16"/>
          <p:cNvSpPr>
            <a:spLocks noChangeArrowheads="1"/>
          </p:cNvSpPr>
          <p:nvPr/>
        </p:nvSpPr>
        <p:spPr bwMode="auto">
          <a:xfrm>
            <a:off x="9511062" y="5324120"/>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6</a:t>
            </a:r>
            <a:endParaRPr kumimoji="1" lang="en-US" altLang="zh-CN" sz="2400">
              <a:latin typeface="Times New Roman" pitchFamily="18" charset="0"/>
            </a:endParaRPr>
          </a:p>
        </p:txBody>
      </p:sp>
      <p:sp>
        <p:nvSpPr>
          <p:cNvPr id="34" name="Oval 17"/>
          <p:cNvSpPr>
            <a:spLocks noChangeArrowheads="1"/>
          </p:cNvSpPr>
          <p:nvPr/>
        </p:nvSpPr>
        <p:spPr bwMode="auto">
          <a:xfrm>
            <a:off x="10933277" y="5324120"/>
            <a:ext cx="812694" cy="533524"/>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7</a:t>
            </a:r>
            <a:endParaRPr kumimoji="1" lang="en-US" altLang="zh-CN" sz="2400">
              <a:latin typeface="Times New Roman" pitchFamily="18" charset="0"/>
            </a:endParaRPr>
          </a:p>
        </p:txBody>
      </p:sp>
      <p:sp>
        <p:nvSpPr>
          <p:cNvPr id="35" name="Text Box 18"/>
          <p:cNvSpPr txBox="1">
            <a:spLocks noChangeArrowheads="1"/>
          </p:cNvSpPr>
          <p:nvPr/>
        </p:nvSpPr>
        <p:spPr bwMode="auto">
          <a:xfrm>
            <a:off x="10222169" y="4409509"/>
            <a:ext cx="914281"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13</a:t>
            </a:r>
            <a:endParaRPr kumimoji="1" lang="en-US" altLang="zh-CN" sz="2400" dirty="0">
              <a:latin typeface="Times New Roman" pitchFamily="18" charset="0"/>
            </a:endParaRPr>
          </a:p>
        </p:txBody>
      </p:sp>
      <p:sp>
        <p:nvSpPr>
          <p:cNvPr id="36" name="Line 19"/>
          <p:cNvSpPr>
            <a:spLocks noChangeShapeType="1"/>
          </p:cNvSpPr>
          <p:nvPr/>
        </p:nvSpPr>
        <p:spPr bwMode="auto">
          <a:xfrm flipH="1">
            <a:off x="9917409" y="5019250"/>
            <a:ext cx="304760" cy="304871"/>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20"/>
          <p:cNvSpPr>
            <a:spLocks noChangeShapeType="1"/>
          </p:cNvSpPr>
          <p:nvPr/>
        </p:nvSpPr>
        <p:spPr bwMode="auto">
          <a:xfrm>
            <a:off x="11136450" y="5095468"/>
            <a:ext cx="203174" cy="22865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5"/>
          <p:cNvGrpSpPr>
            <a:grpSpLocks/>
          </p:cNvGrpSpPr>
          <p:nvPr/>
        </p:nvGrpSpPr>
        <p:grpSpPr bwMode="auto">
          <a:xfrm>
            <a:off x="1652902" y="3680677"/>
            <a:ext cx="2234909" cy="1448135"/>
            <a:chOff x="1239835" y="3261757"/>
            <a:chExt cx="1676400" cy="1447800"/>
          </a:xfrm>
        </p:grpSpPr>
        <p:sp>
          <p:nvSpPr>
            <p:cNvPr id="131103" name="Oval 16"/>
            <p:cNvSpPr>
              <a:spLocks noChangeArrowheads="1"/>
            </p:cNvSpPr>
            <p:nvPr/>
          </p:nvSpPr>
          <p:spPr bwMode="auto">
            <a:xfrm>
              <a:off x="1239835" y="4176157"/>
              <a:ext cx="609600" cy="533400"/>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6</a:t>
              </a:r>
              <a:endParaRPr kumimoji="1" lang="en-US" altLang="zh-CN" sz="2400">
                <a:latin typeface="Times New Roman" pitchFamily="18" charset="0"/>
              </a:endParaRPr>
            </a:p>
          </p:txBody>
        </p:sp>
        <p:sp>
          <p:nvSpPr>
            <p:cNvPr id="131104" name="Oval 17"/>
            <p:cNvSpPr>
              <a:spLocks noChangeArrowheads="1"/>
            </p:cNvSpPr>
            <p:nvPr/>
          </p:nvSpPr>
          <p:spPr bwMode="auto">
            <a:xfrm>
              <a:off x="2306635" y="4176157"/>
              <a:ext cx="609600" cy="533400"/>
            </a:xfrm>
            <a:prstGeom prst="ellipse">
              <a:avLst/>
            </a:prstGeom>
            <a:solidFill>
              <a:srgbClr val="FFFF99">
                <a:alpha val="50195"/>
              </a:srgbClr>
            </a:solidFill>
            <a:ln w="25400" cap="sq">
              <a:solidFill>
                <a:srgbClr val="CC6600"/>
              </a:solidFill>
              <a:round/>
              <a:headEnd type="none" w="sm" len="sm"/>
              <a:tailEnd type="none" w="sm" len="sm"/>
            </a:ln>
          </p:spPr>
          <p:txBody>
            <a:bodyPr wrap="none" anchor="ctr"/>
            <a:lstStyle/>
            <a:p>
              <a:pPr algn="ctr" eaLnBrk="1" hangingPunct="1"/>
              <a:r>
                <a:rPr kumimoji="1" lang="en-US" altLang="zh-CN" sz="3600" b="1">
                  <a:solidFill>
                    <a:srgbClr val="990000"/>
                  </a:solidFill>
                  <a:latin typeface="Times New Roman" pitchFamily="18" charset="0"/>
                </a:rPr>
                <a:t>7</a:t>
              </a:r>
              <a:endParaRPr kumimoji="1" lang="en-US" altLang="zh-CN" sz="2400">
                <a:latin typeface="Times New Roman" pitchFamily="18" charset="0"/>
              </a:endParaRPr>
            </a:p>
          </p:txBody>
        </p:sp>
        <p:sp>
          <p:nvSpPr>
            <p:cNvPr id="131105" name="Text Box 18"/>
            <p:cNvSpPr txBox="1">
              <a:spLocks noChangeArrowheads="1"/>
            </p:cNvSpPr>
            <p:nvPr/>
          </p:nvSpPr>
          <p:spPr bwMode="auto">
            <a:xfrm>
              <a:off x="1773235" y="3261757"/>
              <a:ext cx="685800" cy="666750"/>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13</a:t>
              </a:r>
              <a:endParaRPr kumimoji="1" lang="en-US" altLang="zh-CN" sz="2400" dirty="0">
                <a:latin typeface="Times New Roman" pitchFamily="18" charset="0"/>
              </a:endParaRPr>
            </a:p>
          </p:txBody>
        </p:sp>
        <p:sp>
          <p:nvSpPr>
            <p:cNvPr id="131106" name="Line 19"/>
            <p:cNvSpPr>
              <a:spLocks noChangeShapeType="1"/>
            </p:cNvSpPr>
            <p:nvPr/>
          </p:nvSpPr>
          <p:spPr bwMode="auto">
            <a:xfrm flipH="1">
              <a:off x="1544635" y="3871357"/>
              <a:ext cx="228600" cy="304800"/>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1107" name="Line 20"/>
            <p:cNvSpPr>
              <a:spLocks noChangeShapeType="1"/>
            </p:cNvSpPr>
            <p:nvPr/>
          </p:nvSpPr>
          <p:spPr bwMode="auto">
            <a:xfrm>
              <a:off x="2459035" y="3947557"/>
              <a:ext cx="152400" cy="228600"/>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 name="Rectangle 4"/>
          <p:cNvSpPr/>
          <p:nvPr/>
        </p:nvSpPr>
        <p:spPr>
          <a:xfrm>
            <a:off x="8577735" y="4047475"/>
            <a:ext cx="3168237" cy="190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Line 28"/>
          <p:cNvSpPr>
            <a:spLocks noChangeShapeType="1"/>
          </p:cNvSpPr>
          <p:nvPr/>
        </p:nvSpPr>
        <p:spPr bwMode="auto">
          <a:xfrm flipH="1">
            <a:off x="2922737" y="2912149"/>
            <a:ext cx="965074" cy="768528"/>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29"/>
          <p:cNvSpPr>
            <a:spLocks noChangeShapeType="1"/>
          </p:cNvSpPr>
          <p:nvPr/>
        </p:nvSpPr>
        <p:spPr bwMode="auto">
          <a:xfrm>
            <a:off x="5515315" y="2781946"/>
            <a:ext cx="1305814" cy="898733"/>
          </a:xfrm>
          <a:prstGeom prst="line">
            <a:avLst/>
          </a:prstGeom>
          <a:noFill/>
          <a:ln w="28575" cap="sq">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27"/>
          <p:cNvSpPr txBox="1">
            <a:spLocks noChangeArrowheads="1"/>
          </p:cNvSpPr>
          <p:nvPr/>
        </p:nvSpPr>
        <p:spPr bwMode="auto">
          <a:xfrm>
            <a:off x="3923790" y="2245245"/>
            <a:ext cx="1591526" cy="666904"/>
          </a:xfrm>
          <a:prstGeom prst="rect">
            <a:avLst/>
          </a:prstGeom>
          <a:solidFill>
            <a:srgbClr val="CAF2CE">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rgbClr val="FF3300"/>
                </a:solidFill>
                <a:latin typeface="Times New Roman" pitchFamily="18" charset="0"/>
              </a:rPr>
              <a:t>  30</a:t>
            </a:r>
            <a:endParaRPr kumimoji="1" lang="en-US" altLang="zh-CN" sz="2400">
              <a:latin typeface="Times New Roman" pitchFamily="18" charset="0"/>
            </a:endParaRPr>
          </a:p>
        </p:txBody>
      </p:sp>
      <p:sp>
        <p:nvSpPr>
          <p:cNvPr id="38" name="Text Box 12"/>
          <p:cNvSpPr txBox="1">
            <a:spLocks noChangeArrowheads="1"/>
          </p:cNvSpPr>
          <p:nvPr/>
        </p:nvSpPr>
        <p:spPr bwMode="auto">
          <a:xfrm>
            <a:off x="6048646" y="1076573"/>
            <a:ext cx="732272"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a:solidFill>
                  <a:srgbClr val="FF3300"/>
                </a:solidFill>
                <a:latin typeface="Times New Roman" pitchFamily="18" charset="0"/>
              </a:rPr>
              <a:t>8</a:t>
            </a:r>
            <a:endParaRPr kumimoji="1" lang="en-US" altLang="zh-CN" sz="2400" dirty="0">
              <a:latin typeface="Times New Roman" pitchFamily="18" charset="0"/>
            </a:endParaRPr>
          </a:p>
        </p:txBody>
      </p:sp>
      <p:sp>
        <p:nvSpPr>
          <p:cNvPr id="39" name="Text Box 12"/>
          <p:cNvSpPr txBox="1">
            <a:spLocks noChangeArrowheads="1"/>
          </p:cNvSpPr>
          <p:nvPr/>
        </p:nvSpPr>
        <p:spPr bwMode="auto">
          <a:xfrm>
            <a:off x="8076807" y="1037151"/>
            <a:ext cx="732272"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dirty="0" smtClean="0">
                <a:solidFill>
                  <a:srgbClr val="FF3300"/>
                </a:solidFill>
                <a:latin typeface="Times New Roman" pitchFamily="18" charset="0"/>
              </a:rPr>
              <a:t>13</a:t>
            </a:r>
            <a:endParaRPr kumimoji="1" lang="en-US" altLang="zh-CN" sz="2400" dirty="0">
              <a:latin typeface="Times New Roman" pitchFamily="18" charset="0"/>
            </a:endParaRPr>
          </a:p>
        </p:txBody>
      </p:sp>
      <p:sp>
        <p:nvSpPr>
          <p:cNvPr id="40" name="Multiply 25"/>
          <p:cNvSpPr/>
          <p:nvPr/>
        </p:nvSpPr>
        <p:spPr>
          <a:xfrm>
            <a:off x="5573118" y="915759"/>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1" name="Multiply 25"/>
          <p:cNvSpPr/>
          <p:nvPr/>
        </p:nvSpPr>
        <p:spPr>
          <a:xfrm>
            <a:off x="6539357" y="969200"/>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2" name="Text Box 18"/>
          <p:cNvSpPr txBox="1">
            <a:spLocks noChangeArrowheads="1"/>
          </p:cNvSpPr>
          <p:nvPr/>
        </p:nvSpPr>
        <p:spPr bwMode="auto">
          <a:xfrm>
            <a:off x="9155508" y="1075315"/>
            <a:ext cx="914281" cy="666904"/>
          </a:xfrm>
          <a:prstGeom prst="rect">
            <a:avLst/>
          </a:prstGeom>
          <a:solidFill>
            <a:srgbClr val="CCFFCC">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600" b="1">
                <a:solidFill>
                  <a:srgbClr val="FF3300"/>
                </a:solidFill>
                <a:latin typeface="Times New Roman" pitchFamily="18" charset="0"/>
              </a:rPr>
              <a:t>17</a:t>
            </a:r>
            <a:endParaRPr kumimoji="1" lang="en-US" altLang="zh-CN" sz="2400">
              <a:latin typeface="Times New Roman" pitchFamily="18" charset="0"/>
            </a:endParaRPr>
          </a:p>
        </p:txBody>
      </p:sp>
      <p:sp>
        <p:nvSpPr>
          <p:cNvPr id="43" name="Multiply 25"/>
          <p:cNvSpPr/>
          <p:nvPr/>
        </p:nvSpPr>
        <p:spPr>
          <a:xfrm>
            <a:off x="7558692" y="995319"/>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4" name="Multiply 25"/>
          <p:cNvSpPr/>
          <p:nvPr/>
        </p:nvSpPr>
        <p:spPr>
          <a:xfrm>
            <a:off x="9108947" y="896487"/>
            <a:ext cx="1824330" cy="104481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Text Box 27"/>
          <p:cNvSpPr txBox="1">
            <a:spLocks noChangeArrowheads="1"/>
          </p:cNvSpPr>
          <p:nvPr/>
        </p:nvSpPr>
        <p:spPr bwMode="auto">
          <a:xfrm>
            <a:off x="10679310" y="1075315"/>
            <a:ext cx="1591526" cy="666904"/>
          </a:xfrm>
          <a:prstGeom prst="rect">
            <a:avLst/>
          </a:prstGeom>
          <a:solidFill>
            <a:srgbClr val="CAF2CE">
              <a:alpha val="50195"/>
            </a:srgbClr>
          </a:solidFill>
          <a:ln w="25400" cap="sq">
            <a:solidFill>
              <a:srgbClr val="003300"/>
            </a:solidFill>
            <a:miter lim="800000"/>
            <a:headEnd type="none" w="sm" len="sm"/>
            <a:tailEnd type="none" w="sm" len="sm"/>
          </a:ln>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3600" b="1">
                <a:solidFill>
                  <a:srgbClr val="FF3300"/>
                </a:solidFill>
                <a:latin typeface="Times New Roman" pitchFamily="18" charset="0"/>
              </a:rPr>
              <a:t>  30</a:t>
            </a:r>
            <a:endParaRPr kumimoji="1" lang="en-US" altLang="zh-CN" sz="2400">
              <a:latin typeface="Times New Roman" pitchFamily="18" charset="0"/>
            </a:endParaRPr>
          </a:p>
        </p:txBody>
      </p:sp>
    </p:spTree>
    <p:extLst>
      <p:ext uri="{BB962C8B-B14F-4D97-AF65-F5344CB8AC3E}">
        <p14:creationId xmlns:p14="http://schemas.microsoft.com/office/powerpoint/2010/main" val="534151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5283"/>
                                        </p:tgtEl>
                                        <p:attrNameLst>
                                          <p:attrName>style.visibility</p:attrName>
                                        </p:attrNameLst>
                                      </p:cBhvr>
                                      <p:to>
                                        <p:strVal val="visible"/>
                                      </p:to>
                                    </p:set>
                                    <p:anim calcmode="lin" valueType="num">
                                      <p:cBhvr additive="base">
                                        <p:cTn id="7" dur="500" fill="hold"/>
                                        <p:tgtEl>
                                          <p:spTgt spid="225283"/>
                                        </p:tgtEl>
                                        <p:attrNameLst>
                                          <p:attrName>ppt_x</p:attrName>
                                        </p:attrNameLst>
                                      </p:cBhvr>
                                      <p:tavLst>
                                        <p:tav tm="0">
                                          <p:val>
                                            <p:strVal val="#ppt_x"/>
                                          </p:val>
                                        </p:tav>
                                        <p:tav tm="100000">
                                          <p:val>
                                            <p:strVal val="#ppt_x"/>
                                          </p:val>
                                        </p:tav>
                                      </p:tavLst>
                                    </p:anim>
                                    <p:anim calcmode="lin" valueType="num">
                                      <p:cBhvr additive="base">
                                        <p:cTn id="8" dur="500" fill="hold"/>
                                        <p:tgtEl>
                                          <p:spTgt spid="22528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25284"/>
                                        </p:tgtEl>
                                        <p:attrNameLst>
                                          <p:attrName>style.visibility</p:attrName>
                                        </p:attrNameLst>
                                      </p:cBhvr>
                                      <p:to>
                                        <p:strVal val="visible"/>
                                      </p:to>
                                    </p:set>
                                    <p:animEffect transition="in" filter="dissolve">
                                      <p:cBhvr>
                                        <p:cTn id="13" dur="500"/>
                                        <p:tgtEl>
                                          <p:spTgt spid="2252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5285"/>
                                        </p:tgtEl>
                                        <p:attrNameLst>
                                          <p:attrName>style.visibility</p:attrName>
                                        </p:attrNameLst>
                                      </p:cBhvr>
                                      <p:to>
                                        <p:strVal val="visible"/>
                                      </p:to>
                                    </p:set>
                                    <p:animEffect transition="in" filter="dissolve">
                                      <p:cBhvr>
                                        <p:cTn id="18" dur="500"/>
                                        <p:tgtEl>
                                          <p:spTgt spid="22528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25286"/>
                                        </p:tgtEl>
                                        <p:attrNameLst>
                                          <p:attrName>style.visibility</p:attrName>
                                        </p:attrNameLst>
                                      </p:cBhvr>
                                      <p:to>
                                        <p:strVal val="visible"/>
                                      </p:to>
                                    </p:set>
                                    <p:animEffect transition="in" filter="dissolve">
                                      <p:cBhvr>
                                        <p:cTn id="23" dur="500"/>
                                        <p:tgtEl>
                                          <p:spTgt spid="22528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5282"/>
                                        </p:tgtEl>
                                        <p:attrNameLst>
                                          <p:attrName>style.visibility</p:attrName>
                                        </p:attrNameLst>
                                      </p:cBhvr>
                                      <p:to>
                                        <p:strVal val="visible"/>
                                      </p:to>
                                    </p:set>
                                    <p:animEffect transition="in" filter="dissolve">
                                      <p:cBhvr>
                                        <p:cTn id="28" dur="500"/>
                                        <p:tgtEl>
                                          <p:spTgt spid="22528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25287"/>
                                        </p:tgtEl>
                                        <p:attrNameLst>
                                          <p:attrName>style.visibility</p:attrName>
                                        </p:attrNameLst>
                                      </p:cBhvr>
                                      <p:to>
                                        <p:strVal val="visible"/>
                                      </p:to>
                                    </p:set>
                                    <p:animEffect transition="in" filter="dissolve">
                                      <p:cBhvr>
                                        <p:cTn id="33" dur="500"/>
                                        <p:tgtEl>
                                          <p:spTgt spid="22528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5288"/>
                                        </p:tgtEl>
                                        <p:attrNameLst>
                                          <p:attrName>style.visibility</p:attrName>
                                        </p:attrNameLst>
                                      </p:cBhvr>
                                      <p:to>
                                        <p:strVal val="visible"/>
                                      </p:to>
                                    </p:set>
                                    <p:animEffect transition="in" filter="dissolve">
                                      <p:cBhvr>
                                        <p:cTn id="38" dur="500"/>
                                        <p:tgtEl>
                                          <p:spTgt spid="22528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5289"/>
                                        </p:tgtEl>
                                        <p:attrNameLst>
                                          <p:attrName>style.visibility</p:attrName>
                                        </p:attrNameLst>
                                      </p:cBhvr>
                                      <p:to>
                                        <p:strVal val="visible"/>
                                      </p:to>
                                    </p:set>
                                    <p:animEffect transition="in" filter="dissolve">
                                      <p:cBhvr>
                                        <p:cTn id="43" dur="500"/>
                                        <p:tgtEl>
                                          <p:spTgt spid="2252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4" fill="hold" grpId="0" nodeType="clickEffect">
                                  <p:stCondLst>
                                    <p:cond delay="0"/>
                                  </p:stCondLst>
                                  <p:childTnLst>
                                    <p:set>
                                      <p:cBhvr>
                                        <p:cTn id="55" dur="1" fill="hold">
                                          <p:stCondLst>
                                            <p:cond delay="0"/>
                                          </p:stCondLst>
                                        </p:cTn>
                                        <p:tgtEl>
                                          <p:spTgt spid="225290"/>
                                        </p:tgtEl>
                                        <p:attrNameLst>
                                          <p:attrName>style.visibility</p:attrName>
                                        </p:attrNameLst>
                                      </p:cBhvr>
                                      <p:to>
                                        <p:strVal val="visible"/>
                                      </p:to>
                                    </p:set>
                                    <p:anim calcmode="lin" valueType="num">
                                      <p:cBhvr>
                                        <p:cTn id="56" dur="500" fill="hold"/>
                                        <p:tgtEl>
                                          <p:spTgt spid="225290"/>
                                        </p:tgtEl>
                                        <p:attrNameLst>
                                          <p:attrName>ppt_x</p:attrName>
                                        </p:attrNameLst>
                                      </p:cBhvr>
                                      <p:tavLst>
                                        <p:tav tm="0">
                                          <p:val>
                                            <p:strVal val="#ppt_x"/>
                                          </p:val>
                                        </p:tav>
                                        <p:tav tm="100000">
                                          <p:val>
                                            <p:strVal val="#ppt_x"/>
                                          </p:val>
                                        </p:tav>
                                      </p:tavLst>
                                    </p:anim>
                                    <p:anim calcmode="lin" valueType="num">
                                      <p:cBhvr>
                                        <p:cTn id="57" dur="500" fill="hold"/>
                                        <p:tgtEl>
                                          <p:spTgt spid="225290"/>
                                        </p:tgtEl>
                                        <p:attrNameLst>
                                          <p:attrName>ppt_y</p:attrName>
                                        </p:attrNameLst>
                                      </p:cBhvr>
                                      <p:tavLst>
                                        <p:tav tm="0">
                                          <p:val>
                                            <p:strVal val="#ppt_y+#ppt_h/2"/>
                                          </p:val>
                                        </p:tav>
                                        <p:tav tm="100000">
                                          <p:val>
                                            <p:strVal val="#ppt_y"/>
                                          </p:val>
                                        </p:tav>
                                      </p:tavLst>
                                    </p:anim>
                                    <p:anim calcmode="lin" valueType="num">
                                      <p:cBhvr>
                                        <p:cTn id="58" dur="500" fill="hold"/>
                                        <p:tgtEl>
                                          <p:spTgt spid="225290"/>
                                        </p:tgtEl>
                                        <p:attrNameLst>
                                          <p:attrName>ppt_w</p:attrName>
                                        </p:attrNameLst>
                                      </p:cBhvr>
                                      <p:tavLst>
                                        <p:tav tm="0">
                                          <p:val>
                                            <p:strVal val="#ppt_w"/>
                                          </p:val>
                                        </p:tav>
                                        <p:tav tm="100000">
                                          <p:val>
                                            <p:strVal val="#ppt_w"/>
                                          </p:val>
                                        </p:tav>
                                      </p:tavLst>
                                    </p:anim>
                                    <p:anim calcmode="lin" valueType="num">
                                      <p:cBhvr>
                                        <p:cTn id="59" dur="500" fill="hold"/>
                                        <p:tgtEl>
                                          <p:spTgt spid="225290"/>
                                        </p:tgtEl>
                                        <p:attrNameLst>
                                          <p:attrName>ppt_h</p:attrName>
                                        </p:attrNameLst>
                                      </p:cBhvr>
                                      <p:tavLst>
                                        <p:tav tm="0">
                                          <p:val>
                                            <p:fltVal val="0"/>
                                          </p:val>
                                        </p:tav>
                                        <p:tav tm="100000">
                                          <p:val>
                                            <p:strVal val="#ppt_h"/>
                                          </p:val>
                                        </p:tav>
                                      </p:tavLst>
                                    </p:anim>
                                  </p:childTnLst>
                                </p:cTn>
                              </p:par>
                            </p:childTnLst>
                          </p:cTn>
                        </p:par>
                        <p:par>
                          <p:cTn id="60" fill="hold">
                            <p:stCondLst>
                              <p:cond delay="500"/>
                            </p:stCondLst>
                            <p:childTnLst>
                              <p:par>
                                <p:cTn id="61" presetID="17" presetClass="entr" presetSubtype="4" fill="hold" grpId="0" nodeType="afterEffect">
                                  <p:stCondLst>
                                    <p:cond delay="0"/>
                                  </p:stCondLst>
                                  <p:childTnLst>
                                    <p:set>
                                      <p:cBhvr>
                                        <p:cTn id="62" dur="1" fill="hold">
                                          <p:stCondLst>
                                            <p:cond delay="0"/>
                                          </p:stCondLst>
                                        </p:cTn>
                                        <p:tgtEl>
                                          <p:spTgt spid="225291"/>
                                        </p:tgtEl>
                                        <p:attrNameLst>
                                          <p:attrName>style.visibility</p:attrName>
                                        </p:attrNameLst>
                                      </p:cBhvr>
                                      <p:to>
                                        <p:strVal val="visible"/>
                                      </p:to>
                                    </p:set>
                                    <p:anim calcmode="lin" valueType="num">
                                      <p:cBhvr>
                                        <p:cTn id="63" dur="500" fill="hold"/>
                                        <p:tgtEl>
                                          <p:spTgt spid="225291"/>
                                        </p:tgtEl>
                                        <p:attrNameLst>
                                          <p:attrName>ppt_x</p:attrName>
                                        </p:attrNameLst>
                                      </p:cBhvr>
                                      <p:tavLst>
                                        <p:tav tm="0">
                                          <p:val>
                                            <p:strVal val="#ppt_x"/>
                                          </p:val>
                                        </p:tav>
                                        <p:tav tm="100000">
                                          <p:val>
                                            <p:strVal val="#ppt_x"/>
                                          </p:val>
                                        </p:tav>
                                      </p:tavLst>
                                    </p:anim>
                                    <p:anim calcmode="lin" valueType="num">
                                      <p:cBhvr>
                                        <p:cTn id="64" dur="500" fill="hold"/>
                                        <p:tgtEl>
                                          <p:spTgt spid="225291"/>
                                        </p:tgtEl>
                                        <p:attrNameLst>
                                          <p:attrName>ppt_y</p:attrName>
                                        </p:attrNameLst>
                                      </p:cBhvr>
                                      <p:tavLst>
                                        <p:tav tm="0">
                                          <p:val>
                                            <p:strVal val="#ppt_y+#ppt_h/2"/>
                                          </p:val>
                                        </p:tav>
                                        <p:tav tm="100000">
                                          <p:val>
                                            <p:strVal val="#ppt_y"/>
                                          </p:val>
                                        </p:tav>
                                      </p:tavLst>
                                    </p:anim>
                                    <p:anim calcmode="lin" valueType="num">
                                      <p:cBhvr>
                                        <p:cTn id="65" dur="500" fill="hold"/>
                                        <p:tgtEl>
                                          <p:spTgt spid="225291"/>
                                        </p:tgtEl>
                                        <p:attrNameLst>
                                          <p:attrName>ppt_w</p:attrName>
                                        </p:attrNameLst>
                                      </p:cBhvr>
                                      <p:tavLst>
                                        <p:tav tm="0">
                                          <p:val>
                                            <p:strVal val="#ppt_w"/>
                                          </p:val>
                                        </p:tav>
                                        <p:tav tm="100000">
                                          <p:val>
                                            <p:strVal val="#ppt_w"/>
                                          </p:val>
                                        </p:tav>
                                      </p:tavLst>
                                    </p:anim>
                                    <p:anim calcmode="lin" valueType="num">
                                      <p:cBhvr>
                                        <p:cTn id="66" dur="500" fill="hold"/>
                                        <p:tgtEl>
                                          <p:spTgt spid="225291"/>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4" fill="hold" grpId="0" nodeType="clickEffect">
                                  <p:stCondLst>
                                    <p:cond delay="0"/>
                                  </p:stCondLst>
                                  <p:childTnLst>
                                    <p:set>
                                      <p:cBhvr>
                                        <p:cTn id="70" dur="1" fill="hold">
                                          <p:stCondLst>
                                            <p:cond delay="0"/>
                                          </p:stCondLst>
                                        </p:cTn>
                                        <p:tgtEl>
                                          <p:spTgt spid="225292"/>
                                        </p:tgtEl>
                                        <p:attrNameLst>
                                          <p:attrName>style.visibility</p:attrName>
                                        </p:attrNameLst>
                                      </p:cBhvr>
                                      <p:to>
                                        <p:strVal val="visible"/>
                                      </p:to>
                                    </p:set>
                                    <p:anim calcmode="lin" valueType="num">
                                      <p:cBhvr>
                                        <p:cTn id="71" dur="500" fill="hold"/>
                                        <p:tgtEl>
                                          <p:spTgt spid="225292"/>
                                        </p:tgtEl>
                                        <p:attrNameLst>
                                          <p:attrName>ppt_x</p:attrName>
                                        </p:attrNameLst>
                                      </p:cBhvr>
                                      <p:tavLst>
                                        <p:tav tm="0">
                                          <p:val>
                                            <p:strVal val="#ppt_x"/>
                                          </p:val>
                                        </p:tav>
                                        <p:tav tm="100000">
                                          <p:val>
                                            <p:strVal val="#ppt_x"/>
                                          </p:val>
                                        </p:tav>
                                      </p:tavLst>
                                    </p:anim>
                                    <p:anim calcmode="lin" valueType="num">
                                      <p:cBhvr>
                                        <p:cTn id="72" dur="500" fill="hold"/>
                                        <p:tgtEl>
                                          <p:spTgt spid="225292"/>
                                        </p:tgtEl>
                                        <p:attrNameLst>
                                          <p:attrName>ppt_y</p:attrName>
                                        </p:attrNameLst>
                                      </p:cBhvr>
                                      <p:tavLst>
                                        <p:tav tm="0">
                                          <p:val>
                                            <p:strVal val="#ppt_y+#ppt_h/2"/>
                                          </p:val>
                                        </p:tav>
                                        <p:tav tm="100000">
                                          <p:val>
                                            <p:strVal val="#ppt_y"/>
                                          </p:val>
                                        </p:tav>
                                      </p:tavLst>
                                    </p:anim>
                                    <p:anim calcmode="lin" valueType="num">
                                      <p:cBhvr>
                                        <p:cTn id="73" dur="500" fill="hold"/>
                                        <p:tgtEl>
                                          <p:spTgt spid="225292"/>
                                        </p:tgtEl>
                                        <p:attrNameLst>
                                          <p:attrName>ppt_w</p:attrName>
                                        </p:attrNameLst>
                                      </p:cBhvr>
                                      <p:tavLst>
                                        <p:tav tm="0">
                                          <p:val>
                                            <p:strVal val="#ppt_w"/>
                                          </p:val>
                                        </p:tav>
                                        <p:tav tm="100000">
                                          <p:val>
                                            <p:strVal val="#ppt_w"/>
                                          </p:val>
                                        </p:tav>
                                      </p:tavLst>
                                    </p:anim>
                                    <p:anim calcmode="lin" valueType="num">
                                      <p:cBhvr>
                                        <p:cTn id="74" dur="500" fill="hold"/>
                                        <p:tgtEl>
                                          <p:spTgt spid="225292"/>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4"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500" fill="hold"/>
                                        <p:tgtEl>
                                          <p:spTgt spid="38"/>
                                        </p:tgtEl>
                                        <p:attrNameLst>
                                          <p:attrName>ppt_x</p:attrName>
                                        </p:attrNameLst>
                                      </p:cBhvr>
                                      <p:tavLst>
                                        <p:tav tm="0">
                                          <p:val>
                                            <p:strVal val="#ppt_x"/>
                                          </p:val>
                                        </p:tav>
                                        <p:tav tm="100000">
                                          <p:val>
                                            <p:strVal val="#ppt_x"/>
                                          </p:val>
                                        </p:tav>
                                      </p:tavLst>
                                    </p:anim>
                                    <p:anim calcmode="lin" valueType="num">
                                      <p:cBhvr>
                                        <p:cTn id="80" dur="500" fill="hold"/>
                                        <p:tgtEl>
                                          <p:spTgt spid="38"/>
                                        </p:tgtEl>
                                        <p:attrNameLst>
                                          <p:attrName>ppt_y</p:attrName>
                                        </p:attrNameLst>
                                      </p:cBhvr>
                                      <p:tavLst>
                                        <p:tav tm="0">
                                          <p:val>
                                            <p:strVal val="#ppt_y+#ppt_h/2"/>
                                          </p:val>
                                        </p:tav>
                                        <p:tav tm="100000">
                                          <p:val>
                                            <p:strVal val="#ppt_y"/>
                                          </p:val>
                                        </p:tav>
                                      </p:tavLst>
                                    </p:anim>
                                    <p:anim calcmode="lin" valueType="num">
                                      <p:cBhvr>
                                        <p:cTn id="81" dur="500" fill="hold"/>
                                        <p:tgtEl>
                                          <p:spTgt spid="38"/>
                                        </p:tgtEl>
                                        <p:attrNameLst>
                                          <p:attrName>ppt_w</p:attrName>
                                        </p:attrNameLst>
                                      </p:cBhvr>
                                      <p:tavLst>
                                        <p:tav tm="0">
                                          <p:val>
                                            <p:strVal val="#ppt_w"/>
                                          </p:val>
                                        </p:tav>
                                        <p:tav tm="100000">
                                          <p:val>
                                            <p:strVal val="#ppt_w"/>
                                          </p:val>
                                        </p:tav>
                                      </p:tavLst>
                                    </p:anim>
                                    <p:anim calcmode="lin" valueType="num">
                                      <p:cBhvr>
                                        <p:cTn id="82"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dissolv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dissolv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7" presetClass="entr" presetSubtype="4" fill="hold" grpId="0" nodeType="click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p:cTn id="105" dur="500" fill="hold"/>
                                        <p:tgtEl>
                                          <p:spTgt spid="36"/>
                                        </p:tgtEl>
                                        <p:attrNameLst>
                                          <p:attrName>ppt_x</p:attrName>
                                        </p:attrNameLst>
                                      </p:cBhvr>
                                      <p:tavLst>
                                        <p:tav tm="0">
                                          <p:val>
                                            <p:strVal val="#ppt_x"/>
                                          </p:val>
                                        </p:tav>
                                        <p:tav tm="100000">
                                          <p:val>
                                            <p:strVal val="#ppt_x"/>
                                          </p:val>
                                        </p:tav>
                                      </p:tavLst>
                                    </p:anim>
                                    <p:anim calcmode="lin" valueType="num">
                                      <p:cBhvr>
                                        <p:cTn id="106" dur="500" fill="hold"/>
                                        <p:tgtEl>
                                          <p:spTgt spid="36"/>
                                        </p:tgtEl>
                                        <p:attrNameLst>
                                          <p:attrName>ppt_y</p:attrName>
                                        </p:attrNameLst>
                                      </p:cBhvr>
                                      <p:tavLst>
                                        <p:tav tm="0">
                                          <p:val>
                                            <p:strVal val="#ppt_y+#ppt_h/2"/>
                                          </p:val>
                                        </p:tav>
                                        <p:tav tm="100000">
                                          <p:val>
                                            <p:strVal val="#ppt_y"/>
                                          </p:val>
                                        </p:tav>
                                      </p:tavLst>
                                    </p:anim>
                                    <p:anim calcmode="lin" valueType="num">
                                      <p:cBhvr>
                                        <p:cTn id="107" dur="500" fill="hold"/>
                                        <p:tgtEl>
                                          <p:spTgt spid="36"/>
                                        </p:tgtEl>
                                        <p:attrNameLst>
                                          <p:attrName>ppt_w</p:attrName>
                                        </p:attrNameLst>
                                      </p:cBhvr>
                                      <p:tavLst>
                                        <p:tav tm="0">
                                          <p:val>
                                            <p:strVal val="#ppt_w"/>
                                          </p:val>
                                        </p:tav>
                                        <p:tav tm="100000">
                                          <p:val>
                                            <p:strVal val="#ppt_w"/>
                                          </p:val>
                                        </p:tav>
                                      </p:tavLst>
                                    </p:anim>
                                    <p:anim calcmode="lin" valueType="num">
                                      <p:cBhvr>
                                        <p:cTn id="108" dur="500" fill="hold"/>
                                        <p:tgtEl>
                                          <p:spTgt spid="36"/>
                                        </p:tgtEl>
                                        <p:attrNameLst>
                                          <p:attrName>ppt_h</p:attrName>
                                        </p:attrNameLst>
                                      </p:cBhvr>
                                      <p:tavLst>
                                        <p:tav tm="0">
                                          <p:val>
                                            <p:fltVal val="0"/>
                                          </p:val>
                                        </p:tav>
                                        <p:tav tm="100000">
                                          <p:val>
                                            <p:strVal val="#ppt_h"/>
                                          </p:val>
                                        </p:tav>
                                      </p:tavLst>
                                    </p:anim>
                                  </p:childTnLst>
                                </p:cTn>
                              </p:par>
                            </p:childTnLst>
                          </p:cTn>
                        </p:par>
                        <p:par>
                          <p:cTn id="109" fill="hold">
                            <p:stCondLst>
                              <p:cond delay="500"/>
                            </p:stCondLst>
                            <p:childTnLst>
                              <p:par>
                                <p:cTn id="110" presetID="17" presetClass="entr" presetSubtype="4" fill="hold" grpId="0" nodeType="after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p:cTn id="112" dur="500" fill="hold"/>
                                        <p:tgtEl>
                                          <p:spTgt spid="37"/>
                                        </p:tgtEl>
                                        <p:attrNameLst>
                                          <p:attrName>ppt_x</p:attrName>
                                        </p:attrNameLst>
                                      </p:cBhvr>
                                      <p:tavLst>
                                        <p:tav tm="0">
                                          <p:val>
                                            <p:strVal val="#ppt_x"/>
                                          </p:val>
                                        </p:tav>
                                        <p:tav tm="100000">
                                          <p:val>
                                            <p:strVal val="#ppt_x"/>
                                          </p:val>
                                        </p:tav>
                                      </p:tavLst>
                                    </p:anim>
                                    <p:anim calcmode="lin" valueType="num">
                                      <p:cBhvr>
                                        <p:cTn id="113" dur="500" fill="hold"/>
                                        <p:tgtEl>
                                          <p:spTgt spid="37"/>
                                        </p:tgtEl>
                                        <p:attrNameLst>
                                          <p:attrName>ppt_y</p:attrName>
                                        </p:attrNameLst>
                                      </p:cBhvr>
                                      <p:tavLst>
                                        <p:tav tm="0">
                                          <p:val>
                                            <p:strVal val="#ppt_y+#ppt_h/2"/>
                                          </p:val>
                                        </p:tav>
                                        <p:tav tm="100000">
                                          <p:val>
                                            <p:strVal val="#ppt_y"/>
                                          </p:val>
                                        </p:tav>
                                      </p:tavLst>
                                    </p:anim>
                                    <p:anim calcmode="lin" valueType="num">
                                      <p:cBhvr>
                                        <p:cTn id="114" dur="500" fill="hold"/>
                                        <p:tgtEl>
                                          <p:spTgt spid="37"/>
                                        </p:tgtEl>
                                        <p:attrNameLst>
                                          <p:attrName>ppt_w</p:attrName>
                                        </p:attrNameLst>
                                      </p:cBhvr>
                                      <p:tavLst>
                                        <p:tav tm="0">
                                          <p:val>
                                            <p:strVal val="#ppt_w"/>
                                          </p:val>
                                        </p:tav>
                                        <p:tav tm="100000">
                                          <p:val>
                                            <p:strVal val="#ppt_w"/>
                                          </p:val>
                                        </p:tav>
                                      </p:tavLst>
                                    </p:anim>
                                    <p:anim calcmode="lin" valueType="num">
                                      <p:cBhvr>
                                        <p:cTn id="115"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7" presetClass="entr" presetSubtype="4"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ppt_x</p:attrName>
                                        </p:attrNameLst>
                                      </p:cBhvr>
                                      <p:tavLst>
                                        <p:tav tm="0">
                                          <p:val>
                                            <p:strVal val="#ppt_x"/>
                                          </p:val>
                                        </p:tav>
                                        <p:tav tm="100000">
                                          <p:val>
                                            <p:strVal val="#ppt_x"/>
                                          </p:val>
                                        </p:tav>
                                      </p:tavLst>
                                    </p:anim>
                                    <p:anim calcmode="lin" valueType="num">
                                      <p:cBhvr>
                                        <p:cTn id="121" dur="500" fill="hold"/>
                                        <p:tgtEl>
                                          <p:spTgt spid="35"/>
                                        </p:tgtEl>
                                        <p:attrNameLst>
                                          <p:attrName>ppt_y</p:attrName>
                                        </p:attrNameLst>
                                      </p:cBhvr>
                                      <p:tavLst>
                                        <p:tav tm="0">
                                          <p:val>
                                            <p:strVal val="#ppt_y+#ppt_h/2"/>
                                          </p:val>
                                        </p:tav>
                                        <p:tav tm="100000">
                                          <p:val>
                                            <p:strVal val="#ppt_y"/>
                                          </p:val>
                                        </p:tav>
                                      </p:tavLst>
                                    </p:anim>
                                    <p:anim calcmode="lin" valueType="num">
                                      <p:cBhvr>
                                        <p:cTn id="122" dur="500" fill="hold"/>
                                        <p:tgtEl>
                                          <p:spTgt spid="35"/>
                                        </p:tgtEl>
                                        <p:attrNameLst>
                                          <p:attrName>ppt_w</p:attrName>
                                        </p:attrNameLst>
                                      </p:cBhvr>
                                      <p:tavLst>
                                        <p:tav tm="0">
                                          <p:val>
                                            <p:strVal val="#ppt_w"/>
                                          </p:val>
                                        </p:tav>
                                        <p:tav tm="100000">
                                          <p:val>
                                            <p:strVal val="#ppt_w"/>
                                          </p:val>
                                        </p:tav>
                                      </p:tavLst>
                                    </p:anim>
                                    <p:anim calcmode="lin" valueType="num">
                                      <p:cBhvr>
                                        <p:cTn id="123"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17" presetClass="entr" presetSubtype="4" fill="hold" grpId="0" nodeType="clickEffect">
                                  <p:stCondLst>
                                    <p:cond delay="0"/>
                                  </p:stCondLst>
                                  <p:childTnLst>
                                    <p:set>
                                      <p:cBhvr>
                                        <p:cTn id="127" dur="1" fill="hold">
                                          <p:stCondLst>
                                            <p:cond delay="0"/>
                                          </p:stCondLst>
                                        </p:cTn>
                                        <p:tgtEl>
                                          <p:spTgt spid="39"/>
                                        </p:tgtEl>
                                        <p:attrNameLst>
                                          <p:attrName>style.visibility</p:attrName>
                                        </p:attrNameLst>
                                      </p:cBhvr>
                                      <p:to>
                                        <p:strVal val="visible"/>
                                      </p:to>
                                    </p:set>
                                    <p:anim calcmode="lin" valueType="num">
                                      <p:cBhvr>
                                        <p:cTn id="128" dur="500" fill="hold"/>
                                        <p:tgtEl>
                                          <p:spTgt spid="39"/>
                                        </p:tgtEl>
                                        <p:attrNameLst>
                                          <p:attrName>ppt_x</p:attrName>
                                        </p:attrNameLst>
                                      </p:cBhvr>
                                      <p:tavLst>
                                        <p:tav tm="0">
                                          <p:val>
                                            <p:strVal val="#ppt_x"/>
                                          </p:val>
                                        </p:tav>
                                        <p:tav tm="100000">
                                          <p:val>
                                            <p:strVal val="#ppt_x"/>
                                          </p:val>
                                        </p:tav>
                                      </p:tavLst>
                                    </p:anim>
                                    <p:anim calcmode="lin" valueType="num">
                                      <p:cBhvr>
                                        <p:cTn id="129" dur="500" fill="hold"/>
                                        <p:tgtEl>
                                          <p:spTgt spid="39"/>
                                        </p:tgtEl>
                                        <p:attrNameLst>
                                          <p:attrName>ppt_y</p:attrName>
                                        </p:attrNameLst>
                                      </p:cBhvr>
                                      <p:tavLst>
                                        <p:tav tm="0">
                                          <p:val>
                                            <p:strVal val="#ppt_y+#ppt_h/2"/>
                                          </p:val>
                                        </p:tav>
                                        <p:tav tm="100000">
                                          <p:val>
                                            <p:strVal val="#ppt_y"/>
                                          </p:val>
                                        </p:tav>
                                      </p:tavLst>
                                    </p:anim>
                                    <p:anim calcmode="lin" valueType="num">
                                      <p:cBhvr>
                                        <p:cTn id="130" dur="500" fill="hold"/>
                                        <p:tgtEl>
                                          <p:spTgt spid="39"/>
                                        </p:tgtEl>
                                        <p:attrNameLst>
                                          <p:attrName>ppt_w</p:attrName>
                                        </p:attrNameLst>
                                      </p:cBhvr>
                                      <p:tavLst>
                                        <p:tav tm="0">
                                          <p:val>
                                            <p:strVal val="#ppt_w"/>
                                          </p:val>
                                        </p:tav>
                                        <p:tav tm="100000">
                                          <p:val>
                                            <p:strVal val="#ppt_w"/>
                                          </p:val>
                                        </p:tav>
                                      </p:tavLst>
                                    </p:anim>
                                    <p:anim calcmode="lin" valueType="num">
                                      <p:cBhvr>
                                        <p:cTn id="131"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9" presetClass="entr" presetSubtype="0" fill="hold" grpId="0" nodeType="click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dissolve">
                                      <p:cBhvr>
                                        <p:cTn id="136" dur="50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4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1"/>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7" presetClass="entr" presetSubtype="4" fill="hold" grpId="0" nodeType="clickEffect">
                                  <p:stCondLst>
                                    <p:cond delay="0"/>
                                  </p:stCondLst>
                                  <p:childTnLst>
                                    <p:set>
                                      <p:cBhvr>
                                        <p:cTn id="148" dur="1" fill="hold">
                                          <p:stCondLst>
                                            <p:cond delay="0"/>
                                          </p:stCondLst>
                                        </p:cTn>
                                        <p:tgtEl>
                                          <p:spTgt spid="28"/>
                                        </p:tgtEl>
                                        <p:attrNameLst>
                                          <p:attrName>style.visibility</p:attrName>
                                        </p:attrNameLst>
                                      </p:cBhvr>
                                      <p:to>
                                        <p:strVal val="visible"/>
                                      </p:to>
                                    </p:set>
                                    <p:anim calcmode="lin" valueType="num">
                                      <p:cBhvr>
                                        <p:cTn id="149" dur="500" fill="hold"/>
                                        <p:tgtEl>
                                          <p:spTgt spid="28"/>
                                        </p:tgtEl>
                                        <p:attrNameLst>
                                          <p:attrName>ppt_x</p:attrName>
                                        </p:attrNameLst>
                                      </p:cBhvr>
                                      <p:tavLst>
                                        <p:tav tm="0">
                                          <p:val>
                                            <p:strVal val="#ppt_x"/>
                                          </p:val>
                                        </p:tav>
                                        <p:tav tm="100000">
                                          <p:val>
                                            <p:strVal val="#ppt_x"/>
                                          </p:val>
                                        </p:tav>
                                      </p:tavLst>
                                    </p:anim>
                                    <p:anim calcmode="lin" valueType="num">
                                      <p:cBhvr>
                                        <p:cTn id="150" dur="500" fill="hold"/>
                                        <p:tgtEl>
                                          <p:spTgt spid="28"/>
                                        </p:tgtEl>
                                        <p:attrNameLst>
                                          <p:attrName>ppt_y</p:attrName>
                                        </p:attrNameLst>
                                      </p:cBhvr>
                                      <p:tavLst>
                                        <p:tav tm="0">
                                          <p:val>
                                            <p:strVal val="#ppt_y+#ppt_h/2"/>
                                          </p:val>
                                        </p:tav>
                                        <p:tav tm="100000">
                                          <p:val>
                                            <p:strVal val="#ppt_y"/>
                                          </p:val>
                                        </p:tav>
                                      </p:tavLst>
                                    </p:anim>
                                    <p:anim calcmode="lin" valueType="num">
                                      <p:cBhvr>
                                        <p:cTn id="151" dur="500" fill="hold"/>
                                        <p:tgtEl>
                                          <p:spTgt spid="28"/>
                                        </p:tgtEl>
                                        <p:attrNameLst>
                                          <p:attrName>ppt_w</p:attrName>
                                        </p:attrNameLst>
                                      </p:cBhvr>
                                      <p:tavLst>
                                        <p:tav tm="0">
                                          <p:val>
                                            <p:strVal val="#ppt_w"/>
                                          </p:val>
                                        </p:tav>
                                        <p:tav tm="100000">
                                          <p:val>
                                            <p:strVal val="#ppt_w"/>
                                          </p:val>
                                        </p:tav>
                                      </p:tavLst>
                                    </p:anim>
                                    <p:anim calcmode="lin" valueType="num">
                                      <p:cBhvr>
                                        <p:cTn id="152"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7" presetClass="entr" presetSubtype="4" fill="hold" grpId="0" nodeType="clickEffect">
                                  <p:stCondLst>
                                    <p:cond delay="0"/>
                                  </p:stCondLst>
                                  <p:childTnLst>
                                    <p:set>
                                      <p:cBhvr>
                                        <p:cTn id="156" dur="1" fill="hold">
                                          <p:stCondLst>
                                            <p:cond delay="0"/>
                                          </p:stCondLst>
                                        </p:cTn>
                                        <p:tgtEl>
                                          <p:spTgt spid="29"/>
                                        </p:tgtEl>
                                        <p:attrNameLst>
                                          <p:attrName>style.visibility</p:attrName>
                                        </p:attrNameLst>
                                      </p:cBhvr>
                                      <p:to>
                                        <p:strVal val="visible"/>
                                      </p:to>
                                    </p:set>
                                    <p:anim calcmode="lin" valueType="num">
                                      <p:cBhvr>
                                        <p:cTn id="157" dur="500" fill="hold"/>
                                        <p:tgtEl>
                                          <p:spTgt spid="29"/>
                                        </p:tgtEl>
                                        <p:attrNameLst>
                                          <p:attrName>ppt_x</p:attrName>
                                        </p:attrNameLst>
                                      </p:cBhvr>
                                      <p:tavLst>
                                        <p:tav tm="0">
                                          <p:val>
                                            <p:strVal val="#ppt_x"/>
                                          </p:val>
                                        </p:tav>
                                        <p:tav tm="100000">
                                          <p:val>
                                            <p:strVal val="#ppt_x"/>
                                          </p:val>
                                        </p:tav>
                                      </p:tavLst>
                                    </p:anim>
                                    <p:anim calcmode="lin" valueType="num">
                                      <p:cBhvr>
                                        <p:cTn id="158" dur="500" fill="hold"/>
                                        <p:tgtEl>
                                          <p:spTgt spid="29"/>
                                        </p:tgtEl>
                                        <p:attrNameLst>
                                          <p:attrName>ppt_y</p:attrName>
                                        </p:attrNameLst>
                                      </p:cBhvr>
                                      <p:tavLst>
                                        <p:tav tm="0">
                                          <p:val>
                                            <p:strVal val="#ppt_y+#ppt_h/2"/>
                                          </p:val>
                                        </p:tav>
                                        <p:tav tm="100000">
                                          <p:val>
                                            <p:strVal val="#ppt_y"/>
                                          </p:val>
                                        </p:tav>
                                      </p:tavLst>
                                    </p:anim>
                                    <p:anim calcmode="lin" valueType="num">
                                      <p:cBhvr>
                                        <p:cTn id="159" dur="500" fill="hold"/>
                                        <p:tgtEl>
                                          <p:spTgt spid="29"/>
                                        </p:tgtEl>
                                        <p:attrNameLst>
                                          <p:attrName>ppt_w</p:attrName>
                                        </p:attrNameLst>
                                      </p:cBhvr>
                                      <p:tavLst>
                                        <p:tav tm="0">
                                          <p:val>
                                            <p:strVal val="#ppt_w"/>
                                          </p:val>
                                        </p:tav>
                                        <p:tav tm="100000">
                                          <p:val>
                                            <p:strVal val="#ppt_w"/>
                                          </p:val>
                                        </p:tav>
                                      </p:tavLst>
                                    </p:anim>
                                    <p:anim calcmode="lin" valueType="num">
                                      <p:cBhvr>
                                        <p:cTn id="160" dur="500" fill="hold"/>
                                        <p:tgtEl>
                                          <p:spTgt spid="29"/>
                                        </p:tgtEl>
                                        <p:attrNameLst>
                                          <p:attrName>ppt_h</p:attrName>
                                        </p:attrNameLst>
                                      </p:cBhvr>
                                      <p:tavLst>
                                        <p:tav tm="0">
                                          <p:val>
                                            <p:fltVal val="0"/>
                                          </p:val>
                                        </p:tav>
                                        <p:tav tm="100000">
                                          <p:val>
                                            <p:strVal val="#ppt_h"/>
                                          </p:val>
                                        </p:tav>
                                      </p:tavLst>
                                    </p:anim>
                                  </p:childTnLst>
                                </p:cTn>
                              </p:par>
                            </p:childTnLst>
                          </p:cTn>
                        </p:par>
                        <p:par>
                          <p:cTn id="161" fill="hold">
                            <p:stCondLst>
                              <p:cond delay="500"/>
                            </p:stCondLst>
                            <p:childTnLst>
                              <p:par>
                                <p:cTn id="162" presetID="17" presetClass="entr" presetSubtype="4" fill="hold" grpId="0" nodeType="afterEffect">
                                  <p:stCondLst>
                                    <p:cond delay="0"/>
                                  </p:stCondLst>
                                  <p:childTnLst>
                                    <p:set>
                                      <p:cBhvr>
                                        <p:cTn id="163" dur="1" fill="hold">
                                          <p:stCondLst>
                                            <p:cond delay="0"/>
                                          </p:stCondLst>
                                        </p:cTn>
                                        <p:tgtEl>
                                          <p:spTgt spid="30"/>
                                        </p:tgtEl>
                                        <p:attrNameLst>
                                          <p:attrName>style.visibility</p:attrName>
                                        </p:attrNameLst>
                                      </p:cBhvr>
                                      <p:to>
                                        <p:strVal val="visible"/>
                                      </p:to>
                                    </p:set>
                                    <p:anim calcmode="lin" valueType="num">
                                      <p:cBhvr>
                                        <p:cTn id="164" dur="500" fill="hold"/>
                                        <p:tgtEl>
                                          <p:spTgt spid="30"/>
                                        </p:tgtEl>
                                        <p:attrNameLst>
                                          <p:attrName>ppt_x</p:attrName>
                                        </p:attrNameLst>
                                      </p:cBhvr>
                                      <p:tavLst>
                                        <p:tav tm="0">
                                          <p:val>
                                            <p:strVal val="#ppt_x"/>
                                          </p:val>
                                        </p:tav>
                                        <p:tav tm="100000">
                                          <p:val>
                                            <p:strVal val="#ppt_x"/>
                                          </p:val>
                                        </p:tav>
                                      </p:tavLst>
                                    </p:anim>
                                    <p:anim calcmode="lin" valueType="num">
                                      <p:cBhvr>
                                        <p:cTn id="165" dur="500" fill="hold"/>
                                        <p:tgtEl>
                                          <p:spTgt spid="30"/>
                                        </p:tgtEl>
                                        <p:attrNameLst>
                                          <p:attrName>ppt_y</p:attrName>
                                        </p:attrNameLst>
                                      </p:cBhvr>
                                      <p:tavLst>
                                        <p:tav tm="0">
                                          <p:val>
                                            <p:strVal val="#ppt_y+#ppt_h/2"/>
                                          </p:val>
                                        </p:tav>
                                        <p:tav tm="100000">
                                          <p:val>
                                            <p:strVal val="#ppt_y"/>
                                          </p:val>
                                        </p:tav>
                                      </p:tavLst>
                                    </p:anim>
                                    <p:anim calcmode="lin" valueType="num">
                                      <p:cBhvr>
                                        <p:cTn id="166" dur="500" fill="hold"/>
                                        <p:tgtEl>
                                          <p:spTgt spid="30"/>
                                        </p:tgtEl>
                                        <p:attrNameLst>
                                          <p:attrName>ppt_w</p:attrName>
                                        </p:attrNameLst>
                                      </p:cBhvr>
                                      <p:tavLst>
                                        <p:tav tm="0">
                                          <p:val>
                                            <p:strVal val="#ppt_w"/>
                                          </p:val>
                                        </p:tav>
                                        <p:tav tm="100000">
                                          <p:val>
                                            <p:strVal val="#ppt_w"/>
                                          </p:val>
                                        </p:tav>
                                      </p:tavLst>
                                    </p:anim>
                                    <p:anim calcmode="lin" valueType="num">
                                      <p:cBhvr>
                                        <p:cTn id="167"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168" fill="hold">
                      <p:stCondLst>
                        <p:cond delay="indefinite"/>
                      </p:stCondLst>
                      <p:childTnLst>
                        <p:par>
                          <p:cTn id="169" fill="hold">
                            <p:stCondLst>
                              <p:cond delay="0"/>
                            </p:stCondLst>
                            <p:childTnLst>
                              <p:par>
                                <p:cTn id="170" presetID="17" presetClass="entr" presetSubtype="4" fill="hold" grpId="0" nodeType="clickEffect">
                                  <p:stCondLst>
                                    <p:cond delay="0"/>
                                  </p:stCondLst>
                                  <p:childTnLst>
                                    <p:set>
                                      <p:cBhvr>
                                        <p:cTn id="171" dur="1" fill="hold">
                                          <p:stCondLst>
                                            <p:cond delay="0"/>
                                          </p:stCondLst>
                                        </p:cTn>
                                        <p:tgtEl>
                                          <p:spTgt spid="42"/>
                                        </p:tgtEl>
                                        <p:attrNameLst>
                                          <p:attrName>style.visibility</p:attrName>
                                        </p:attrNameLst>
                                      </p:cBhvr>
                                      <p:to>
                                        <p:strVal val="visible"/>
                                      </p:to>
                                    </p:set>
                                    <p:anim calcmode="lin" valueType="num">
                                      <p:cBhvr>
                                        <p:cTn id="172" dur="500" fill="hold"/>
                                        <p:tgtEl>
                                          <p:spTgt spid="42"/>
                                        </p:tgtEl>
                                        <p:attrNameLst>
                                          <p:attrName>ppt_x</p:attrName>
                                        </p:attrNameLst>
                                      </p:cBhvr>
                                      <p:tavLst>
                                        <p:tav tm="0">
                                          <p:val>
                                            <p:strVal val="#ppt_x"/>
                                          </p:val>
                                        </p:tav>
                                        <p:tav tm="100000">
                                          <p:val>
                                            <p:strVal val="#ppt_x"/>
                                          </p:val>
                                        </p:tav>
                                      </p:tavLst>
                                    </p:anim>
                                    <p:anim calcmode="lin" valueType="num">
                                      <p:cBhvr>
                                        <p:cTn id="173" dur="500" fill="hold"/>
                                        <p:tgtEl>
                                          <p:spTgt spid="42"/>
                                        </p:tgtEl>
                                        <p:attrNameLst>
                                          <p:attrName>ppt_y</p:attrName>
                                        </p:attrNameLst>
                                      </p:cBhvr>
                                      <p:tavLst>
                                        <p:tav tm="0">
                                          <p:val>
                                            <p:strVal val="#ppt_y+#ppt_h/2"/>
                                          </p:val>
                                        </p:tav>
                                        <p:tav tm="100000">
                                          <p:val>
                                            <p:strVal val="#ppt_y"/>
                                          </p:val>
                                        </p:tav>
                                      </p:tavLst>
                                    </p:anim>
                                    <p:anim calcmode="lin" valueType="num">
                                      <p:cBhvr>
                                        <p:cTn id="174" dur="500" fill="hold"/>
                                        <p:tgtEl>
                                          <p:spTgt spid="42"/>
                                        </p:tgtEl>
                                        <p:attrNameLst>
                                          <p:attrName>ppt_w</p:attrName>
                                        </p:attrNameLst>
                                      </p:cBhvr>
                                      <p:tavLst>
                                        <p:tav tm="0">
                                          <p:val>
                                            <p:strVal val="#ppt_w"/>
                                          </p:val>
                                        </p:tav>
                                        <p:tav tm="100000">
                                          <p:val>
                                            <p:strVal val="#ppt_w"/>
                                          </p:val>
                                        </p:tav>
                                      </p:tavLst>
                                    </p:anim>
                                    <p:anim calcmode="lin" valueType="num">
                                      <p:cBhvr>
                                        <p:cTn id="175" dur="500" fill="hold"/>
                                        <p:tgtEl>
                                          <p:spTgt spid="42"/>
                                        </p:tgtEl>
                                        <p:attrNameLst>
                                          <p:attrName>ppt_h</p:attrName>
                                        </p:attrNameLst>
                                      </p:cBhvr>
                                      <p:tavLst>
                                        <p:tav tm="0">
                                          <p:val>
                                            <p:fltVal val="0"/>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5"/>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3"/>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43"/>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44"/>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7" presetClass="entr" presetSubtype="4" fill="hold" grpId="0" nodeType="clickEffect">
                                  <p:stCondLst>
                                    <p:cond delay="0"/>
                                  </p:stCondLst>
                                  <p:childTnLst>
                                    <p:set>
                                      <p:cBhvr>
                                        <p:cTn id="195" dur="1" fill="hold">
                                          <p:stCondLst>
                                            <p:cond delay="0"/>
                                          </p:stCondLst>
                                        </p:cTn>
                                        <p:tgtEl>
                                          <p:spTgt spid="45"/>
                                        </p:tgtEl>
                                        <p:attrNameLst>
                                          <p:attrName>style.visibility</p:attrName>
                                        </p:attrNameLst>
                                      </p:cBhvr>
                                      <p:to>
                                        <p:strVal val="visible"/>
                                      </p:to>
                                    </p:set>
                                    <p:anim calcmode="lin" valueType="num">
                                      <p:cBhvr>
                                        <p:cTn id="196" dur="500" fill="hold"/>
                                        <p:tgtEl>
                                          <p:spTgt spid="45"/>
                                        </p:tgtEl>
                                        <p:attrNameLst>
                                          <p:attrName>ppt_x</p:attrName>
                                        </p:attrNameLst>
                                      </p:cBhvr>
                                      <p:tavLst>
                                        <p:tav tm="0">
                                          <p:val>
                                            <p:strVal val="#ppt_x"/>
                                          </p:val>
                                        </p:tav>
                                        <p:tav tm="100000">
                                          <p:val>
                                            <p:strVal val="#ppt_x"/>
                                          </p:val>
                                        </p:tav>
                                      </p:tavLst>
                                    </p:anim>
                                    <p:anim calcmode="lin" valueType="num">
                                      <p:cBhvr>
                                        <p:cTn id="197" dur="500" fill="hold"/>
                                        <p:tgtEl>
                                          <p:spTgt spid="45"/>
                                        </p:tgtEl>
                                        <p:attrNameLst>
                                          <p:attrName>ppt_y</p:attrName>
                                        </p:attrNameLst>
                                      </p:cBhvr>
                                      <p:tavLst>
                                        <p:tav tm="0">
                                          <p:val>
                                            <p:strVal val="#ppt_y+#ppt_h/2"/>
                                          </p:val>
                                        </p:tav>
                                        <p:tav tm="100000">
                                          <p:val>
                                            <p:strVal val="#ppt_y"/>
                                          </p:val>
                                        </p:tav>
                                      </p:tavLst>
                                    </p:anim>
                                    <p:anim calcmode="lin" valueType="num">
                                      <p:cBhvr>
                                        <p:cTn id="198" dur="500" fill="hold"/>
                                        <p:tgtEl>
                                          <p:spTgt spid="45"/>
                                        </p:tgtEl>
                                        <p:attrNameLst>
                                          <p:attrName>ppt_w</p:attrName>
                                        </p:attrNameLst>
                                      </p:cBhvr>
                                      <p:tavLst>
                                        <p:tav tm="0">
                                          <p:val>
                                            <p:strVal val="#ppt_w"/>
                                          </p:val>
                                        </p:tav>
                                        <p:tav tm="100000">
                                          <p:val>
                                            <p:strVal val="#ppt_w"/>
                                          </p:val>
                                        </p:tav>
                                      </p:tavLst>
                                    </p:anim>
                                    <p:anim calcmode="lin" valueType="num">
                                      <p:cBhvr>
                                        <p:cTn id="199"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17" presetClass="entr" presetSubtype="4" fill="hold" grpId="0" nodeType="clickEffect">
                                  <p:stCondLst>
                                    <p:cond delay="0"/>
                                  </p:stCondLst>
                                  <p:childTnLst>
                                    <p:set>
                                      <p:cBhvr>
                                        <p:cTn id="203" dur="1" fill="hold">
                                          <p:stCondLst>
                                            <p:cond delay="0"/>
                                          </p:stCondLst>
                                        </p:cTn>
                                        <p:tgtEl>
                                          <p:spTgt spid="46"/>
                                        </p:tgtEl>
                                        <p:attrNameLst>
                                          <p:attrName>style.visibility</p:attrName>
                                        </p:attrNameLst>
                                      </p:cBhvr>
                                      <p:to>
                                        <p:strVal val="visible"/>
                                      </p:to>
                                    </p:set>
                                    <p:anim calcmode="lin" valueType="num">
                                      <p:cBhvr>
                                        <p:cTn id="204" dur="500" fill="hold"/>
                                        <p:tgtEl>
                                          <p:spTgt spid="46"/>
                                        </p:tgtEl>
                                        <p:attrNameLst>
                                          <p:attrName>ppt_x</p:attrName>
                                        </p:attrNameLst>
                                      </p:cBhvr>
                                      <p:tavLst>
                                        <p:tav tm="0">
                                          <p:val>
                                            <p:strVal val="#ppt_x"/>
                                          </p:val>
                                        </p:tav>
                                        <p:tav tm="100000">
                                          <p:val>
                                            <p:strVal val="#ppt_x"/>
                                          </p:val>
                                        </p:tav>
                                      </p:tavLst>
                                    </p:anim>
                                    <p:anim calcmode="lin" valueType="num">
                                      <p:cBhvr>
                                        <p:cTn id="205" dur="500" fill="hold"/>
                                        <p:tgtEl>
                                          <p:spTgt spid="46"/>
                                        </p:tgtEl>
                                        <p:attrNameLst>
                                          <p:attrName>ppt_y</p:attrName>
                                        </p:attrNameLst>
                                      </p:cBhvr>
                                      <p:tavLst>
                                        <p:tav tm="0">
                                          <p:val>
                                            <p:strVal val="#ppt_y+#ppt_h/2"/>
                                          </p:val>
                                        </p:tav>
                                        <p:tav tm="100000">
                                          <p:val>
                                            <p:strVal val="#ppt_y"/>
                                          </p:val>
                                        </p:tav>
                                      </p:tavLst>
                                    </p:anim>
                                    <p:anim calcmode="lin" valueType="num">
                                      <p:cBhvr>
                                        <p:cTn id="206" dur="500" fill="hold"/>
                                        <p:tgtEl>
                                          <p:spTgt spid="46"/>
                                        </p:tgtEl>
                                        <p:attrNameLst>
                                          <p:attrName>ppt_w</p:attrName>
                                        </p:attrNameLst>
                                      </p:cBhvr>
                                      <p:tavLst>
                                        <p:tav tm="0">
                                          <p:val>
                                            <p:strVal val="#ppt_w"/>
                                          </p:val>
                                        </p:tav>
                                        <p:tav tm="100000">
                                          <p:val>
                                            <p:strVal val="#ppt_w"/>
                                          </p:val>
                                        </p:tav>
                                      </p:tavLst>
                                    </p:anim>
                                    <p:anim calcmode="lin" valueType="num">
                                      <p:cBhvr>
                                        <p:cTn id="207"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208" fill="hold">
                      <p:stCondLst>
                        <p:cond delay="indefinite"/>
                      </p:stCondLst>
                      <p:childTnLst>
                        <p:par>
                          <p:cTn id="209" fill="hold">
                            <p:stCondLst>
                              <p:cond delay="0"/>
                            </p:stCondLst>
                            <p:childTnLst>
                              <p:par>
                                <p:cTn id="210" presetID="17" presetClass="entr" presetSubtype="4" fill="hold" grpId="0" nodeType="clickEffect">
                                  <p:stCondLst>
                                    <p:cond delay="0"/>
                                  </p:stCondLst>
                                  <p:childTnLst>
                                    <p:set>
                                      <p:cBhvr>
                                        <p:cTn id="211" dur="1" fill="hold">
                                          <p:stCondLst>
                                            <p:cond delay="0"/>
                                          </p:stCondLst>
                                        </p:cTn>
                                        <p:tgtEl>
                                          <p:spTgt spid="47"/>
                                        </p:tgtEl>
                                        <p:attrNameLst>
                                          <p:attrName>style.visibility</p:attrName>
                                        </p:attrNameLst>
                                      </p:cBhvr>
                                      <p:to>
                                        <p:strVal val="visible"/>
                                      </p:to>
                                    </p:set>
                                    <p:anim calcmode="lin" valueType="num">
                                      <p:cBhvr>
                                        <p:cTn id="212" dur="500" fill="hold"/>
                                        <p:tgtEl>
                                          <p:spTgt spid="47"/>
                                        </p:tgtEl>
                                        <p:attrNameLst>
                                          <p:attrName>ppt_x</p:attrName>
                                        </p:attrNameLst>
                                      </p:cBhvr>
                                      <p:tavLst>
                                        <p:tav tm="0">
                                          <p:val>
                                            <p:strVal val="#ppt_x"/>
                                          </p:val>
                                        </p:tav>
                                        <p:tav tm="100000">
                                          <p:val>
                                            <p:strVal val="#ppt_x"/>
                                          </p:val>
                                        </p:tav>
                                      </p:tavLst>
                                    </p:anim>
                                    <p:anim calcmode="lin" valueType="num">
                                      <p:cBhvr>
                                        <p:cTn id="213" dur="500" fill="hold"/>
                                        <p:tgtEl>
                                          <p:spTgt spid="47"/>
                                        </p:tgtEl>
                                        <p:attrNameLst>
                                          <p:attrName>ppt_y</p:attrName>
                                        </p:attrNameLst>
                                      </p:cBhvr>
                                      <p:tavLst>
                                        <p:tav tm="0">
                                          <p:val>
                                            <p:strVal val="#ppt_y+#ppt_h/2"/>
                                          </p:val>
                                        </p:tav>
                                        <p:tav tm="100000">
                                          <p:val>
                                            <p:strVal val="#ppt_y"/>
                                          </p:val>
                                        </p:tav>
                                      </p:tavLst>
                                    </p:anim>
                                    <p:anim calcmode="lin" valueType="num">
                                      <p:cBhvr>
                                        <p:cTn id="214" dur="500" fill="hold"/>
                                        <p:tgtEl>
                                          <p:spTgt spid="47"/>
                                        </p:tgtEl>
                                        <p:attrNameLst>
                                          <p:attrName>ppt_w</p:attrName>
                                        </p:attrNameLst>
                                      </p:cBhvr>
                                      <p:tavLst>
                                        <p:tav tm="0">
                                          <p:val>
                                            <p:strVal val="#ppt_w"/>
                                          </p:val>
                                        </p:tav>
                                        <p:tav tm="100000">
                                          <p:val>
                                            <p:strVal val="#ppt_w"/>
                                          </p:val>
                                        </p:tav>
                                      </p:tavLst>
                                    </p:anim>
                                    <p:anim calcmode="lin" valueType="num">
                                      <p:cBhvr>
                                        <p:cTn id="215"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216" fill="hold">
                      <p:stCondLst>
                        <p:cond delay="indefinite"/>
                      </p:stCondLst>
                      <p:childTnLst>
                        <p:par>
                          <p:cTn id="217" fill="hold">
                            <p:stCondLst>
                              <p:cond delay="0"/>
                            </p:stCondLst>
                            <p:childTnLst>
                              <p:par>
                                <p:cTn id="218" presetID="17" presetClass="entr" presetSubtype="4" fill="hold" grpId="0" nodeType="clickEffect">
                                  <p:stCondLst>
                                    <p:cond delay="0"/>
                                  </p:stCondLst>
                                  <p:childTnLst>
                                    <p:set>
                                      <p:cBhvr>
                                        <p:cTn id="219" dur="1" fill="hold">
                                          <p:stCondLst>
                                            <p:cond delay="0"/>
                                          </p:stCondLst>
                                        </p:cTn>
                                        <p:tgtEl>
                                          <p:spTgt spid="48"/>
                                        </p:tgtEl>
                                        <p:attrNameLst>
                                          <p:attrName>style.visibility</p:attrName>
                                        </p:attrNameLst>
                                      </p:cBhvr>
                                      <p:to>
                                        <p:strVal val="visible"/>
                                      </p:to>
                                    </p:set>
                                    <p:anim calcmode="lin" valueType="num">
                                      <p:cBhvr>
                                        <p:cTn id="220" dur="500" fill="hold"/>
                                        <p:tgtEl>
                                          <p:spTgt spid="48"/>
                                        </p:tgtEl>
                                        <p:attrNameLst>
                                          <p:attrName>ppt_x</p:attrName>
                                        </p:attrNameLst>
                                      </p:cBhvr>
                                      <p:tavLst>
                                        <p:tav tm="0">
                                          <p:val>
                                            <p:strVal val="#ppt_x"/>
                                          </p:val>
                                        </p:tav>
                                        <p:tav tm="100000">
                                          <p:val>
                                            <p:strVal val="#ppt_x"/>
                                          </p:val>
                                        </p:tav>
                                      </p:tavLst>
                                    </p:anim>
                                    <p:anim calcmode="lin" valueType="num">
                                      <p:cBhvr>
                                        <p:cTn id="221" dur="500" fill="hold"/>
                                        <p:tgtEl>
                                          <p:spTgt spid="48"/>
                                        </p:tgtEl>
                                        <p:attrNameLst>
                                          <p:attrName>ppt_y</p:attrName>
                                        </p:attrNameLst>
                                      </p:cBhvr>
                                      <p:tavLst>
                                        <p:tav tm="0">
                                          <p:val>
                                            <p:strVal val="#ppt_y+#ppt_h/2"/>
                                          </p:val>
                                        </p:tav>
                                        <p:tav tm="100000">
                                          <p:val>
                                            <p:strVal val="#ppt_y"/>
                                          </p:val>
                                        </p:tav>
                                      </p:tavLst>
                                    </p:anim>
                                    <p:anim calcmode="lin" valueType="num">
                                      <p:cBhvr>
                                        <p:cTn id="222" dur="500" fill="hold"/>
                                        <p:tgtEl>
                                          <p:spTgt spid="48"/>
                                        </p:tgtEl>
                                        <p:attrNameLst>
                                          <p:attrName>ppt_w</p:attrName>
                                        </p:attrNameLst>
                                      </p:cBhvr>
                                      <p:tavLst>
                                        <p:tav tm="0">
                                          <p:val>
                                            <p:strVal val="#ppt_w"/>
                                          </p:val>
                                        </p:tav>
                                        <p:tav tm="100000">
                                          <p:val>
                                            <p:strVal val="#ppt_w"/>
                                          </p:val>
                                        </p:tav>
                                      </p:tavLst>
                                    </p:anim>
                                    <p:anim calcmode="lin" valueType="num">
                                      <p:cBhvr>
                                        <p:cTn id="223" dur="500" fill="hold"/>
                                        <p:tgtEl>
                                          <p:spTgt spid="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animBg="1" autoUpdateAnimBg="0"/>
      <p:bldP spid="225283" grpId="0" autoUpdateAnimBg="0"/>
      <p:bldP spid="225284" grpId="0" animBg="1" autoUpdateAnimBg="0"/>
      <p:bldP spid="225285" grpId="0" animBg="1" autoUpdateAnimBg="0"/>
      <p:bldP spid="225286" grpId="0" animBg="1" autoUpdateAnimBg="0"/>
      <p:bldP spid="225287" grpId="0" animBg="1" autoUpdateAnimBg="0"/>
      <p:bldP spid="225288" grpId="0" animBg="1" autoUpdateAnimBg="0"/>
      <p:bldP spid="225289" grpId="0" animBg="1" autoUpdateAnimBg="0"/>
      <p:bldP spid="225290" grpId="0" animBg="1"/>
      <p:bldP spid="225291" grpId="0" animBg="1"/>
      <p:bldP spid="225292" grpId="0" animBg="1" autoUpdateAnimBg="0"/>
      <p:bldP spid="27" grpId="0" animBg="1" autoUpdateAnimBg="0"/>
      <p:bldP spid="28" grpId="0" animBg="1"/>
      <p:bldP spid="29" grpId="0" animBg="1" autoUpdateAnimBg="0"/>
      <p:bldP spid="30" grpId="0" animBg="1"/>
      <p:bldP spid="33" grpId="0" animBg="1" autoUpdateAnimBg="0"/>
      <p:bldP spid="34" grpId="0" animBg="1" autoUpdateAnimBg="0"/>
      <p:bldP spid="35" grpId="0" animBg="1" autoUpdateAnimBg="0"/>
      <p:bldP spid="36" grpId="0" animBg="1"/>
      <p:bldP spid="37" grpId="0" animBg="1"/>
      <p:bldP spid="5" grpId="0" animBg="1"/>
      <p:bldP spid="45" grpId="0" animBg="1"/>
      <p:bldP spid="46" grpId="0" animBg="1"/>
      <p:bldP spid="47" grpId="0" animBg="1" autoUpdateAnimBg="0"/>
      <p:bldP spid="38" grpId="0" animBg="1" autoUpdateAnimBg="0"/>
      <p:bldP spid="39" grpId="0" animBg="1" autoUpdateAnimBg="0"/>
      <p:bldP spid="42" grpId="0" animBg="1" autoUpdateAnimBg="0"/>
      <p:bldP spid="48"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a:t>哈夫曼树的</a:t>
            </a:r>
            <a:r>
              <a:rPr lang="zh-CN" altLang="en-US" smtClean="0"/>
              <a:t>结点</a:t>
            </a:r>
            <a:endParaRPr lang="zh-CN" altLang="en-US"/>
          </a:p>
        </p:txBody>
      </p:sp>
      <p:sp>
        <p:nvSpPr>
          <p:cNvPr id="2" name="灯片编号占位符 1"/>
          <p:cNvSpPr>
            <a:spLocks noGrp="1"/>
          </p:cNvSpPr>
          <p:nvPr>
            <p:ph type="sldNum" sz="quarter" idx="13"/>
          </p:nvPr>
        </p:nvSpPr>
        <p:spPr/>
        <p:txBody>
          <a:bodyPr/>
          <a:lstStyle/>
          <a:p>
            <a:fld id="{4E74B28E-D899-4E33-89B3-E1DBC4EE95B8}" type="slidenum">
              <a:rPr lang="zh-CN" altLang="en-US" smtClean="0"/>
              <a:pPr/>
              <a:t>141</a:t>
            </a:fld>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3591194274"/>
              </p:ext>
            </p:extLst>
          </p:nvPr>
        </p:nvGraphicFramePr>
        <p:xfrm>
          <a:off x="1846734" y="1269554"/>
          <a:ext cx="4032450" cy="657704"/>
        </p:xfrm>
        <a:graphic>
          <a:graphicData uri="http://schemas.openxmlformats.org/drawingml/2006/table">
            <a:tbl>
              <a:tblPr firstRow="1" firstCol="1" bandRow="1">
                <a:tableStyleId>{5940675A-B579-460E-94D1-54222C63F5DA}</a:tableStyleId>
              </a:tblPr>
              <a:tblGrid>
                <a:gridCol w="806490"/>
                <a:gridCol w="806490"/>
                <a:gridCol w="806490"/>
                <a:gridCol w="806490"/>
                <a:gridCol w="806490"/>
              </a:tblGrid>
              <a:tr h="657704">
                <a:tc>
                  <a:txBody>
                    <a:bodyPr/>
                    <a:lstStyle/>
                    <a:p>
                      <a:pPr algn="ctr">
                        <a:spcAft>
                          <a:spcPts val="0"/>
                        </a:spcAft>
                      </a:pPr>
                      <a:r>
                        <a:rPr lang="en-US" sz="1800" kern="100">
                          <a:effectLst/>
                        </a:rPr>
                        <a:t>parent</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left</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data</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weight</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right</a:t>
                      </a:r>
                      <a:endParaRPr lang="zh-CN" sz="1800" kern="100">
                        <a:effectLst/>
                        <a:latin typeface="Times New Roman"/>
                        <a:ea typeface="宋体"/>
                        <a:cs typeface="Times New Roman"/>
                      </a:endParaRPr>
                    </a:p>
                  </a:txBody>
                  <a:tcPr marL="68580" marR="68580" marT="0" marB="0" anchor="ctr"/>
                </a:tc>
              </a:tr>
            </a:tbl>
          </a:graphicData>
        </a:graphic>
      </p:graphicFrame>
      <p:sp>
        <p:nvSpPr>
          <p:cNvPr id="8" name="Rectangle 1"/>
          <p:cNvSpPr>
            <a:spLocks noChangeArrowheads="1"/>
          </p:cNvSpPr>
          <p:nvPr/>
        </p:nvSpPr>
        <p:spPr bwMode="auto">
          <a:xfrm>
            <a:off x="766615" y="2549293"/>
            <a:ext cx="6840760"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HuffmanNode:</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 = </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b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.weight =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b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.parent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.left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.right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486523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哈夫曼树类</a:t>
            </a:r>
            <a:endParaRPr lang="zh-CN" altLang="en-US"/>
          </a:p>
        </p:txBody>
      </p:sp>
      <p:sp>
        <p:nvSpPr>
          <p:cNvPr id="4" name="Rectangle 1"/>
          <p:cNvSpPr>
            <a:spLocks noChangeArrowheads="1"/>
          </p:cNvSpPr>
          <p:nvPr/>
        </p:nvSpPr>
        <p:spPr bwMode="auto">
          <a:xfrm>
            <a:off x="1342678" y="1131055"/>
            <a:ext cx="7416824"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HuffmanTree:</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9036304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10630" y="909514"/>
            <a:ext cx="10736814" cy="2209573"/>
          </a:xfrm>
        </p:spPr>
        <p:txBody>
          <a:bodyPr>
            <a:noAutofit/>
          </a:bodyPr>
          <a:lstStyle/>
          <a:p>
            <a:pPr>
              <a:spcBef>
                <a:spcPts val="600"/>
              </a:spcBef>
              <a:spcAft>
                <a:spcPts val="600"/>
              </a:spcAft>
            </a:pPr>
            <a:r>
              <a:rPr lang="en-US" altLang="zh-CN" sz="2000"/>
              <a:t>leafs</a:t>
            </a:r>
            <a:r>
              <a:rPr lang="zh-CN" altLang="en-US" sz="2000"/>
              <a:t>为有序</a:t>
            </a:r>
            <a:r>
              <a:rPr lang="zh-CN" altLang="en-US" sz="2000" smtClean="0"/>
              <a:t>列表（也是一个最小堆），</a:t>
            </a:r>
            <a:r>
              <a:rPr lang="zh-CN" altLang="en-US" sz="2000"/>
              <a:t>列表中按权值非递减次序依次存储初始</a:t>
            </a:r>
            <a:r>
              <a:rPr lang="en-US" altLang="zh-CN" sz="2000"/>
              <a:t>n0</a:t>
            </a:r>
            <a:r>
              <a:rPr lang="zh-CN" altLang="en-US" sz="2000"/>
              <a:t>个叶子结点</a:t>
            </a:r>
            <a:r>
              <a:rPr lang="zh-CN" altLang="en-US" sz="2000" smtClean="0"/>
              <a:t>。</a:t>
            </a:r>
            <a:endParaRPr lang="en-US" altLang="zh-CN" sz="2000" smtClean="0"/>
          </a:p>
          <a:p>
            <a:pPr>
              <a:spcBef>
                <a:spcPts val="600"/>
              </a:spcBef>
              <a:spcAft>
                <a:spcPts val="600"/>
              </a:spcAft>
            </a:pPr>
            <a:r>
              <a:rPr lang="en-US" altLang="zh-CN" sz="2000" smtClean="0"/>
              <a:t>forest</a:t>
            </a:r>
            <a:r>
              <a:rPr lang="zh-CN" altLang="en-US" sz="2000"/>
              <a:t>复制了</a:t>
            </a:r>
            <a:r>
              <a:rPr lang="en-US" altLang="zh-CN" sz="2000"/>
              <a:t>leafs</a:t>
            </a:r>
            <a:r>
              <a:rPr lang="zh-CN" altLang="en-US" sz="2000"/>
              <a:t>列表，当</a:t>
            </a:r>
            <a:r>
              <a:rPr lang="en-US" altLang="zh-CN" sz="2000"/>
              <a:t>forest</a:t>
            </a:r>
            <a:r>
              <a:rPr lang="zh-CN" altLang="en-US" sz="2000"/>
              <a:t>中的二叉树棵数大于</a:t>
            </a:r>
            <a:r>
              <a:rPr lang="en-US" altLang="zh-CN" sz="2000"/>
              <a:t>1</a:t>
            </a:r>
            <a:r>
              <a:rPr lang="zh-CN" altLang="en-US" sz="2000"/>
              <a:t>时，取出列表中最前面的两个最小权值结点，以它们生成双亲结点</a:t>
            </a:r>
            <a:r>
              <a:rPr lang="en-US" altLang="zh-CN" sz="2000"/>
              <a:t>new_node</a:t>
            </a:r>
            <a:r>
              <a:rPr lang="zh-CN" altLang="en-US" sz="2000" smtClean="0"/>
              <a:t>，将</a:t>
            </a:r>
            <a:r>
              <a:rPr lang="en-US" altLang="zh-CN" sz="2000"/>
              <a:t>new_node</a:t>
            </a:r>
            <a:r>
              <a:rPr lang="zh-CN" altLang="en-US" sz="2000"/>
              <a:t>插入到</a:t>
            </a:r>
            <a:r>
              <a:rPr lang="en-US" altLang="zh-CN" sz="2000"/>
              <a:t>forest</a:t>
            </a:r>
            <a:r>
              <a:rPr lang="zh-CN" altLang="en-US" sz="2000"/>
              <a:t>列表中</a:t>
            </a:r>
            <a:r>
              <a:rPr lang="zh-CN" altLang="en-US" sz="2000" smtClean="0"/>
              <a:t>。</a:t>
            </a:r>
            <a:r>
              <a:rPr lang="en-US" altLang="zh-CN" sz="2000" smtClean="0">
                <a:solidFill>
                  <a:srgbClr val="FF0000"/>
                </a:solidFill>
              </a:rPr>
              <a:t>forest</a:t>
            </a:r>
            <a:r>
              <a:rPr lang="zh-CN" altLang="en-US" sz="2000" smtClean="0">
                <a:solidFill>
                  <a:srgbClr val="FF0000"/>
                </a:solidFill>
              </a:rPr>
              <a:t>可以用堆表示。</a:t>
            </a:r>
            <a:endParaRPr lang="en-US" altLang="zh-CN" sz="2000" smtClean="0">
              <a:solidFill>
                <a:srgbClr val="FF0000"/>
              </a:solidFill>
            </a:endParaRPr>
          </a:p>
          <a:p>
            <a:pPr>
              <a:spcBef>
                <a:spcPts val="600"/>
              </a:spcBef>
              <a:spcAft>
                <a:spcPts val="600"/>
              </a:spcAft>
            </a:pPr>
            <a:r>
              <a:rPr lang="zh-CN" altLang="en-US" sz="2000" smtClean="0"/>
              <a:t>循环往复</a:t>
            </a:r>
            <a:r>
              <a:rPr lang="zh-CN" altLang="en-US" sz="2000"/>
              <a:t>直至</a:t>
            </a:r>
            <a:r>
              <a:rPr lang="en-US" altLang="zh-CN" sz="2000"/>
              <a:t>forest</a:t>
            </a:r>
            <a:r>
              <a:rPr lang="zh-CN" altLang="en-US" sz="2000"/>
              <a:t>中只有一个结点，即为根结点，将</a:t>
            </a:r>
            <a:r>
              <a:rPr lang="en-US" altLang="zh-CN" sz="2000"/>
              <a:t>self.root</a:t>
            </a:r>
            <a:r>
              <a:rPr lang="zh-CN" altLang="en-US" sz="2000"/>
              <a:t>赋值为</a:t>
            </a:r>
            <a:r>
              <a:rPr lang="en-US" altLang="zh-CN" sz="2000"/>
              <a:t>forest[0]</a:t>
            </a:r>
            <a:r>
              <a:rPr lang="zh-CN" altLang="en-US" sz="2000"/>
              <a:t>。</a:t>
            </a:r>
          </a:p>
        </p:txBody>
      </p:sp>
      <p:sp>
        <p:nvSpPr>
          <p:cNvPr id="3" name="标题 2"/>
          <p:cNvSpPr>
            <a:spLocks noGrp="1"/>
          </p:cNvSpPr>
          <p:nvPr>
            <p:ph type="title"/>
          </p:nvPr>
        </p:nvSpPr>
        <p:spPr/>
        <p:txBody>
          <a:bodyPr>
            <a:normAutofit fontScale="90000"/>
          </a:bodyPr>
          <a:lstStyle/>
          <a:p>
            <a:r>
              <a:rPr lang="zh-CN" altLang="en-US" smtClean="0"/>
              <a:t>哈夫曼树构造算法</a:t>
            </a:r>
            <a:endParaRPr lang="zh-CN" altLang="en-US"/>
          </a:p>
        </p:txBody>
      </p:sp>
      <p:sp>
        <p:nvSpPr>
          <p:cNvPr id="5" name="Rectangle 2"/>
          <p:cNvSpPr>
            <a:spLocks noChangeArrowheads="1"/>
          </p:cNvSpPr>
          <p:nvPr/>
        </p:nvSpPr>
        <p:spPr bwMode="auto">
          <a:xfrm>
            <a:off x="1085250" y="3175353"/>
            <a:ext cx="10030173" cy="369331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leafs):</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forest = leafs[::]</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len</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(forest) &gt; </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left_node = </a:t>
            </a:r>
            <a: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t>delMin(forest)</a:t>
            </a:r>
            <a:b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right_node = </a:t>
            </a:r>
            <a: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t>delMin(forest)</a:t>
            </a:r>
            <a:b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 = HuffmanNode()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new_node.left = left_node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new_node.right = right_node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new_node.weight = left_node.weight + right_node.weight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left_node.parent = new_node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right_node.parent = new_node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t>insert(forest, new_node)</a:t>
            </a:r>
            <a:br>
              <a:rPr kumimoji="0" lang="zh-CN" altLang="zh-CN" sz="18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forest[</a:t>
            </a:r>
            <a:r>
              <a:rPr kumimoji="0" lang="zh-CN" altLang="zh-CN" sz="18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360537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6"/>
          <p:cNvSpPr>
            <a:spLocks noGrp="1" noChangeArrowheads="1"/>
          </p:cNvSpPr>
          <p:nvPr>
            <p:ph type="body" sz="quarter" idx="10"/>
          </p:nvPr>
        </p:nvSpPr>
        <p:spPr/>
        <p:txBody>
          <a:bodyPr/>
          <a:lstStyle/>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主要用途是实现数据压缩。设给出一段报文：</a:t>
            </a:r>
            <a:r>
              <a:rPr kumimoji="1" lang="zh-CN" altLang="en-US" sz="3000" b="1" smtClean="0">
                <a:latin typeface="Times New Roman" pitchFamily="18" charset="0"/>
                <a:ea typeface="仿宋_GB2312" pitchFamily="49" charset="-122"/>
              </a:rPr>
              <a:t> </a:t>
            </a:r>
          </a:p>
          <a:p>
            <a:pPr eaLnBrk="1" hangingPunct="1">
              <a:spcBef>
                <a:spcPct val="15000"/>
              </a:spcBef>
              <a:buClr>
                <a:srgbClr val="800080"/>
              </a:buClr>
              <a:buSzPct val="50000"/>
              <a:buFont typeface="Wingdings" pitchFamily="2" charset="2"/>
              <a:buNone/>
            </a:pPr>
            <a:r>
              <a:rPr kumimoji="1" lang="zh-CN" altLang="en-US" sz="3000" b="1" smtClean="0">
                <a:solidFill>
                  <a:schemeClr val="bg2"/>
                </a:solidFill>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CAST  CAST  SAT  AT  A  TASA</a:t>
            </a:r>
          </a:p>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字符集合是 </a:t>
            </a:r>
            <a:r>
              <a:rPr kumimoji="1" lang="en-US" altLang="zh-CN" sz="3000" b="1" smtClean="0">
                <a:solidFill>
                  <a:srgbClr val="000099"/>
                </a:solidFill>
                <a:latin typeface="Times New Roman" pitchFamily="18" charset="0"/>
                <a:ea typeface="仿宋_GB2312" pitchFamily="49" charset="-122"/>
              </a:rPr>
              <a:t>{ C, A, S, T }</a:t>
            </a:r>
            <a:r>
              <a:rPr kumimoji="1" lang="zh-CN" altLang="en-US" sz="3000" b="1" smtClean="0">
                <a:solidFill>
                  <a:srgbClr val="000099"/>
                </a:solidFill>
                <a:latin typeface="Times New Roman" pitchFamily="18" charset="0"/>
                <a:ea typeface="仿宋_GB2312" pitchFamily="49" charset="-122"/>
              </a:rPr>
              <a:t>，各个字符出现的频度（次数）是 </a:t>
            </a:r>
            <a:r>
              <a:rPr kumimoji="1" lang="en-US" altLang="zh-CN" sz="3000" b="1" i="1" smtClean="0">
                <a:solidFill>
                  <a:srgbClr val="000099"/>
                </a:solidFill>
                <a:latin typeface="Times New Roman" pitchFamily="18" charset="0"/>
                <a:ea typeface="仿宋_GB2312" pitchFamily="49" charset="-122"/>
              </a:rPr>
              <a:t>W</a:t>
            </a:r>
            <a:r>
              <a:rPr kumimoji="1" lang="zh-CN" altLang="en-US" sz="3000" b="1" smtClean="0">
                <a:solidFill>
                  <a:srgbClr val="000099"/>
                </a:solidFill>
                <a:latin typeface="Times New Roman" pitchFamily="18" charset="0"/>
                <a:ea typeface="仿宋_GB2312" pitchFamily="49" charset="-122"/>
              </a:rPr>
              <a:t>＝</a:t>
            </a:r>
            <a:r>
              <a:rPr kumimoji="1" lang="en-US" altLang="zh-CN" sz="3000" b="1" smtClean="0">
                <a:solidFill>
                  <a:srgbClr val="000099"/>
                </a:solidFill>
                <a:latin typeface="Times New Roman" pitchFamily="18" charset="0"/>
                <a:ea typeface="仿宋_GB2312" pitchFamily="49" charset="-122"/>
              </a:rPr>
              <a:t>{ 2, 7, 4, 5 }</a:t>
            </a:r>
            <a:r>
              <a:rPr kumimoji="1" lang="zh-CN" altLang="en-US" sz="3000" b="1" smtClean="0">
                <a:solidFill>
                  <a:srgbClr val="000099"/>
                </a:solidFill>
                <a:latin typeface="Times New Roman" pitchFamily="18" charset="0"/>
                <a:ea typeface="仿宋_GB2312" pitchFamily="49" charset="-122"/>
              </a:rPr>
              <a:t>。</a:t>
            </a:r>
          </a:p>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若给每个字符以等长编码（</a:t>
            </a:r>
            <a:r>
              <a:rPr kumimoji="1" lang="en-US" altLang="zh-CN" sz="3000" b="1" smtClean="0">
                <a:solidFill>
                  <a:srgbClr val="000099"/>
                </a:solidFill>
                <a:latin typeface="Times New Roman" pitchFamily="18" charset="0"/>
                <a:ea typeface="仿宋_GB2312" pitchFamily="49" charset="-122"/>
              </a:rPr>
              <a:t>2</a:t>
            </a:r>
            <a:r>
              <a:rPr kumimoji="1" lang="zh-CN" altLang="en-US" sz="3000" b="1" smtClean="0">
                <a:solidFill>
                  <a:srgbClr val="000099"/>
                </a:solidFill>
                <a:latin typeface="Times New Roman" pitchFamily="18" charset="0"/>
                <a:ea typeface="仿宋_GB2312" pitchFamily="49" charset="-122"/>
              </a:rPr>
              <a:t>位二进制足够）</a:t>
            </a:r>
          </a:p>
          <a:p>
            <a:pPr eaLnBrk="1" hangingPunct="1">
              <a:spcBef>
                <a:spcPct val="15000"/>
              </a:spcBef>
              <a:buClr>
                <a:srgbClr val="800080"/>
              </a:buClr>
              <a:buSzPct val="50000"/>
              <a:buFont typeface="Wingdings" pitchFamily="2" charset="2"/>
              <a:buNone/>
            </a:pPr>
            <a:r>
              <a:rPr kumimoji="1" lang="zh-CN" altLang="en-US" sz="3000" b="1" smtClean="0">
                <a:latin typeface="Times New Roman" pitchFamily="18" charset="0"/>
                <a:ea typeface="仿宋_GB2312" pitchFamily="49" charset="-122"/>
              </a:rPr>
              <a:t>             </a:t>
            </a:r>
            <a:r>
              <a:rPr kumimoji="1" lang="en-US" altLang="zh-CN" sz="3000" b="1" smtClean="0">
                <a:solidFill>
                  <a:schemeClr val="tx2"/>
                </a:solidFill>
                <a:latin typeface="Times New Roman" pitchFamily="18" charset="0"/>
                <a:ea typeface="仿宋_GB2312" pitchFamily="49" charset="-122"/>
              </a:rPr>
              <a:t>A</a:t>
            </a:r>
            <a:r>
              <a:rPr kumimoji="1" lang="en-GB" altLang="zh-CN" sz="3000" b="1" smtClean="0">
                <a:solidFill>
                  <a:schemeClr val="tx2"/>
                </a:solidFill>
                <a:latin typeface="Times New Roman" pitchFamily="18" charset="0"/>
                <a:ea typeface="仿宋_GB2312" pitchFamily="49" charset="-122"/>
              </a:rPr>
              <a:t> : 00   T : 10    C : 01    S : 11</a:t>
            </a:r>
            <a:endParaRPr kumimoji="1" lang="en-US" altLang="zh-CN" sz="3000" b="1" smtClean="0">
              <a:solidFill>
                <a:schemeClr val="tx2"/>
              </a:solidFill>
              <a:latin typeface="Times New Roman" pitchFamily="18" charset="0"/>
              <a:ea typeface="仿宋_GB2312" pitchFamily="49" charset="-122"/>
            </a:endParaRPr>
          </a:p>
          <a:p>
            <a:pPr eaLnBrk="1" hangingPunct="1">
              <a:spcBef>
                <a:spcPct val="15000"/>
              </a:spcBef>
              <a:buClr>
                <a:srgbClr val="800080"/>
              </a:buClr>
              <a:buSzPct val="50000"/>
            </a:pPr>
            <a:r>
              <a:rPr kumimoji="1" lang="zh-CN" altLang="en-US" sz="3000" b="1" smtClean="0">
                <a:solidFill>
                  <a:srgbClr val="000099"/>
                </a:solidFill>
                <a:latin typeface="Times New Roman" pitchFamily="18" charset="0"/>
                <a:ea typeface="仿宋_GB2312" pitchFamily="49" charset="-122"/>
              </a:rPr>
              <a:t>则总编码长度为</a:t>
            </a:r>
            <a:r>
              <a:rPr kumimoji="1" lang="zh-CN" altLang="en-US" sz="3000" b="1" smtClean="0">
                <a:latin typeface="Times New Roman" pitchFamily="18" charset="0"/>
                <a:ea typeface="仿宋_GB2312" pitchFamily="49" charset="-122"/>
              </a:rPr>
              <a:t> </a:t>
            </a:r>
            <a:r>
              <a:rPr kumimoji="1" lang="en-US" altLang="zh-CN" sz="3000" b="1" smtClean="0">
                <a:solidFill>
                  <a:srgbClr val="006600"/>
                </a:solidFill>
                <a:latin typeface="Times New Roman" pitchFamily="18" charset="0"/>
                <a:ea typeface="仿宋_GB2312" pitchFamily="49" charset="-122"/>
              </a:rPr>
              <a:t>( 2+7+4+5 ) * 2 = 36</a:t>
            </a:r>
            <a:r>
              <a:rPr kumimoji="1" lang="zh-CN" altLang="en-US" sz="3000" b="1" smtClean="0">
                <a:latin typeface="Times New Roman" pitchFamily="18" charset="0"/>
                <a:ea typeface="仿宋_GB2312" pitchFamily="49" charset="-122"/>
              </a:rPr>
              <a:t>。</a:t>
            </a:r>
          </a:p>
        </p:txBody>
      </p:sp>
      <p:sp>
        <p:nvSpPr>
          <p:cNvPr id="132099" name="Rectangle 5"/>
          <p:cNvSpPr>
            <a:spLocks noGrp="1" noChangeArrowheads="1"/>
          </p:cNvSpPr>
          <p:nvPr>
            <p:ph type="title"/>
          </p:nvPr>
        </p:nvSpPr>
        <p:spPr/>
        <p:txBody>
          <a:bodyPr>
            <a:normAutofit fontScale="90000"/>
          </a:bodyPr>
          <a:lstStyle/>
          <a:p>
            <a:pPr algn="l" eaLnBrk="1" hangingPunct="1"/>
            <a:r>
              <a:rPr kumimoji="1" lang="en-US" altLang="zh-CN" sz="4000" b="1" smtClean="0">
                <a:latin typeface="华文新魏" pitchFamily="2" charset="-122"/>
                <a:ea typeface="华文新魏" pitchFamily="2" charset="-122"/>
              </a:rPr>
              <a:t>Huffman</a:t>
            </a:r>
            <a:r>
              <a:rPr kumimoji="1" lang="zh-CN" altLang="en-US" sz="4000" b="1" smtClean="0">
                <a:latin typeface="华文新魏" pitchFamily="2" charset="-122"/>
                <a:ea typeface="华文新魏" pitchFamily="2" charset="-122"/>
              </a:rPr>
              <a:t>编码</a:t>
            </a:r>
          </a:p>
        </p:txBody>
      </p:sp>
      <p:sp>
        <p:nvSpPr>
          <p:cNvPr id="132098" name="灯片编号占位符 4"/>
          <p:cNvSpPr>
            <a:spLocks noGrp="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567F2E10-4730-4385-9469-5A79D253E7B2}" type="slidenum">
              <a:rPr lang="en-US" altLang="zh-CN" sz="1800" smtClean="0">
                <a:latin typeface="华文新魏" pitchFamily="2" charset="-122"/>
                <a:ea typeface="华文新魏" pitchFamily="2" charset="-122"/>
              </a:rPr>
              <a:pPr algn="l"/>
              <a:t>144</a:t>
            </a:fld>
            <a:endParaRPr lang="en-US" altLang="zh-CN" sz="1800" smtClean="0">
              <a:latin typeface="华文新魏" pitchFamily="2" charset="-122"/>
              <a:ea typeface="华文新魏" pitchFamily="2" charset="-122"/>
            </a:endParaRPr>
          </a:p>
        </p:txBody>
      </p:sp>
      <p:pic>
        <p:nvPicPr>
          <p:cNvPr id="132101" name="Picture 31" descr="C:\Users\zhangyh\Documents\Tencent Files\707434898\Image\Group\J8FN[)~R)CY6Y18%GT4T@6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9" y="4816003"/>
            <a:ext cx="3551305" cy="15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974796"/>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2"/>
          <p:cNvSpPr>
            <a:spLocks noGrp="1"/>
          </p:cNvSpPr>
          <p:nvPr>
            <p:ph type="sldNum" sz="quarter" idx="12"/>
          </p:nvPr>
        </p:nvSpPr>
        <p:spPr bwMode="auto">
          <a:xfrm>
            <a:off x="3555537" y="6357823"/>
            <a:ext cx="4469818" cy="3652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AEE58BCB-6C7E-4084-AA60-02EA8EBF5757}" type="slidenum">
              <a:rPr lang="en-US" altLang="zh-CN" sz="1800" smtClean="0">
                <a:latin typeface="华文新魏" pitchFamily="2" charset="-122"/>
                <a:ea typeface="华文新魏" pitchFamily="2" charset="-122"/>
              </a:rPr>
              <a:pPr algn="l"/>
              <a:t>145</a:t>
            </a:fld>
            <a:endParaRPr lang="en-US" altLang="zh-CN" sz="1800" smtClean="0">
              <a:latin typeface="华文新魏" pitchFamily="2" charset="-122"/>
              <a:ea typeface="华文新魏" pitchFamily="2" charset="-122"/>
            </a:endParaRPr>
          </a:p>
        </p:txBody>
      </p:sp>
      <p:sp>
        <p:nvSpPr>
          <p:cNvPr id="133123" name="Text Box 3"/>
          <p:cNvSpPr txBox="1">
            <a:spLocks noChangeArrowheads="1"/>
          </p:cNvSpPr>
          <p:nvPr/>
        </p:nvSpPr>
        <p:spPr bwMode="auto">
          <a:xfrm>
            <a:off x="719573" y="908261"/>
            <a:ext cx="10768198" cy="3624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05000"/>
              </a:lnSpc>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能否减少总编码长度，使得发出同样报文，可以用最少的二进制代码？</a:t>
            </a:r>
          </a:p>
          <a:p>
            <a:pPr eaLnBrk="1" hangingPunct="1">
              <a:lnSpc>
                <a:spcPct val="105000"/>
              </a:lnSpc>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若按各个字符出现的概率不同而给予不等长编码，可望减少总编码长度。</a:t>
            </a:r>
          </a:p>
          <a:p>
            <a:pPr eaLnBrk="1" hangingPunct="1">
              <a:lnSpc>
                <a:spcPct val="105000"/>
              </a:lnSpc>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各字符出现概率为</a:t>
            </a:r>
            <a:r>
              <a:rPr kumimoji="1" lang="en-US" altLang="zh-CN" sz="3000" b="1">
                <a:solidFill>
                  <a:schemeClr val="tx2"/>
                </a:solidFill>
                <a:latin typeface="Times New Roman" pitchFamily="18" charset="0"/>
                <a:ea typeface="仿宋_GB2312" pitchFamily="49" charset="-122"/>
              </a:rPr>
              <a:t>{ 2/18, 7/18, 4/18, 5/18</a:t>
            </a:r>
            <a:r>
              <a:rPr kumimoji="1" lang="en-US" altLang="zh-CN" sz="3000" b="1">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a:t>
            </a:r>
            <a:r>
              <a:rPr kumimoji="1" lang="en-US" altLang="zh-CN" sz="3000" b="1">
                <a:solidFill>
                  <a:schemeClr val="accent2"/>
                </a:solidFill>
                <a:latin typeface="Times New Roman" pitchFamily="18" charset="0"/>
                <a:ea typeface="仿宋_GB2312" pitchFamily="49" charset="-122"/>
              </a:rPr>
              <a:t>,</a:t>
            </a:r>
            <a:r>
              <a:rPr kumimoji="1" lang="zh-CN" altLang="en-US" sz="3000" b="1">
                <a:solidFill>
                  <a:srgbClr val="000099"/>
                </a:solidFill>
                <a:latin typeface="Times New Roman" pitchFamily="18" charset="0"/>
                <a:ea typeface="仿宋_GB2312" pitchFamily="49" charset="-122"/>
              </a:rPr>
              <a:t>化整为</a:t>
            </a:r>
            <a:r>
              <a:rPr kumimoji="1" lang="zh-CN" altLang="en-US" sz="3000" b="1">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 2, 7, 4</a:t>
            </a:r>
            <a:r>
              <a:rPr kumimoji="1" lang="zh-CN" altLang="en-GB" sz="3000" b="1">
                <a:solidFill>
                  <a:schemeClr val="tx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5 }</a:t>
            </a:r>
            <a:r>
              <a:rPr kumimoji="1" lang="zh-CN" altLang="en-US" sz="3000" b="1">
                <a:solidFill>
                  <a:srgbClr val="000099"/>
                </a:solidFill>
                <a:latin typeface="Times New Roman" pitchFamily="18" charset="0"/>
                <a:ea typeface="仿宋_GB2312" pitchFamily="49" charset="-122"/>
              </a:rPr>
              <a:t>。以它们为各叶结点上的权值</a:t>
            </a:r>
            <a:r>
              <a:rPr kumimoji="1" lang="en-US" altLang="zh-CN" sz="3000" b="1">
                <a:solidFill>
                  <a:srgbClr val="000099"/>
                </a:solidFill>
                <a:latin typeface="Times New Roman" pitchFamily="18" charset="0"/>
                <a:ea typeface="仿宋_GB2312" pitchFamily="49" charset="-122"/>
              </a:rPr>
              <a:t>, </a:t>
            </a:r>
            <a:r>
              <a:rPr kumimoji="1" lang="zh-CN" altLang="en-US" sz="3000" b="1">
                <a:solidFill>
                  <a:srgbClr val="000099"/>
                </a:solidFill>
                <a:latin typeface="Times New Roman" pitchFamily="18" charset="0"/>
                <a:ea typeface="仿宋_GB2312" pitchFamily="49" charset="-122"/>
              </a:rPr>
              <a:t>建立</a:t>
            </a:r>
            <a:r>
              <a:rPr kumimoji="1" lang="en-US" altLang="zh-CN" sz="3000" b="1">
                <a:solidFill>
                  <a:srgbClr val="000099"/>
                </a:solidFill>
                <a:latin typeface="Times New Roman" pitchFamily="18" charset="0"/>
                <a:ea typeface="仿宋_GB2312" pitchFamily="49" charset="-122"/>
              </a:rPr>
              <a:t>Huffman</a:t>
            </a:r>
            <a:r>
              <a:rPr kumimoji="1" lang="zh-CN" altLang="en-US" sz="3000" b="1">
                <a:solidFill>
                  <a:srgbClr val="000099"/>
                </a:solidFill>
                <a:latin typeface="Times New Roman" pitchFamily="18" charset="0"/>
                <a:ea typeface="仿宋_GB2312" pitchFamily="49" charset="-122"/>
              </a:rPr>
              <a:t>树。</a:t>
            </a:r>
            <a:r>
              <a:rPr kumimoji="1" lang="zh-CN" altLang="en-US" sz="3000" b="1">
                <a:solidFill>
                  <a:srgbClr val="009900"/>
                </a:solidFill>
                <a:latin typeface="Times New Roman" pitchFamily="18" charset="0"/>
                <a:ea typeface="仿宋_GB2312" pitchFamily="49" charset="-122"/>
              </a:rPr>
              <a:t>左分支</a:t>
            </a:r>
            <a:r>
              <a:rPr kumimoji="1" lang="zh-CN" altLang="en-US" sz="3000" b="1">
                <a:solidFill>
                  <a:srgbClr val="000099"/>
                </a:solidFill>
                <a:latin typeface="Times New Roman" pitchFamily="18" charset="0"/>
                <a:ea typeface="仿宋_GB2312" pitchFamily="49" charset="-122"/>
              </a:rPr>
              <a:t>赋</a:t>
            </a:r>
            <a:r>
              <a:rPr kumimoji="1" lang="zh-CN" altLang="en-US" sz="3000" b="1">
                <a:solidFill>
                  <a:schemeClr val="accent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0</a:t>
            </a:r>
            <a:r>
              <a:rPr kumimoji="1" lang="zh-CN" altLang="en-US" sz="3000" b="1">
                <a:solidFill>
                  <a:srgbClr val="000099"/>
                </a:solidFill>
                <a:latin typeface="Times New Roman" pitchFamily="18" charset="0"/>
                <a:ea typeface="仿宋_GB2312" pitchFamily="49" charset="-122"/>
              </a:rPr>
              <a:t>，</a:t>
            </a:r>
            <a:r>
              <a:rPr kumimoji="1" lang="zh-CN" altLang="en-US" sz="3000" b="1">
                <a:solidFill>
                  <a:srgbClr val="009900"/>
                </a:solidFill>
                <a:latin typeface="Times New Roman" pitchFamily="18" charset="0"/>
                <a:ea typeface="仿宋_GB2312" pitchFamily="49" charset="-122"/>
              </a:rPr>
              <a:t>右分支</a:t>
            </a:r>
            <a:r>
              <a:rPr kumimoji="1" lang="zh-CN" altLang="en-US" sz="3000" b="1">
                <a:solidFill>
                  <a:srgbClr val="000099"/>
                </a:solidFill>
                <a:latin typeface="Times New Roman" pitchFamily="18" charset="0"/>
                <a:ea typeface="仿宋_GB2312" pitchFamily="49" charset="-122"/>
              </a:rPr>
              <a:t>赋</a:t>
            </a:r>
            <a:r>
              <a:rPr kumimoji="1" lang="zh-CN" altLang="en-US" sz="3000" b="1">
                <a:solidFill>
                  <a:schemeClr val="tx2"/>
                </a:solidFill>
                <a:latin typeface="Times New Roman" pitchFamily="18" charset="0"/>
                <a:ea typeface="仿宋_GB2312" pitchFamily="49" charset="-122"/>
              </a:rPr>
              <a:t> </a:t>
            </a:r>
            <a:r>
              <a:rPr kumimoji="1" lang="en-US" altLang="zh-CN" sz="3000" b="1">
                <a:solidFill>
                  <a:schemeClr val="tx2"/>
                </a:solidFill>
                <a:latin typeface="Times New Roman" pitchFamily="18" charset="0"/>
                <a:ea typeface="仿宋_GB2312" pitchFamily="49" charset="-122"/>
              </a:rPr>
              <a:t>1</a:t>
            </a:r>
            <a:r>
              <a:rPr kumimoji="1" lang="zh-CN" altLang="en-US" sz="3000" b="1">
                <a:solidFill>
                  <a:srgbClr val="000099"/>
                </a:solidFill>
                <a:latin typeface="Times New Roman" pitchFamily="18" charset="0"/>
                <a:ea typeface="仿宋_GB2312" pitchFamily="49" charset="-122"/>
              </a:rPr>
              <a:t>，得</a:t>
            </a:r>
            <a:r>
              <a:rPr kumimoji="1" lang="en-US" altLang="zh-CN" sz="3000" b="1">
                <a:solidFill>
                  <a:srgbClr val="000099"/>
                </a:solidFill>
                <a:latin typeface="Times New Roman" pitchFamily="18" charset="0"/>
                <a:ea typeface="仿宋_GB2312" pitchFamily="49" charset="-122"/>
              </a:rPr>
              <a:t>Huffman</a:t>
            </a:r>
            <a:r>
              <a:rPr kumimoji="1" lang="zh-CN" altLang="en-US" sz="3000" b="1">
                <a:solidFill>
                  <a:srgbClr val="000099"/>
                </a:solidFill>
                <a:latin typeface="Times New Roman" pitchFamily="18" charset="0"/>
                <a:ea typeface="仿宋_GB2312" pitchFamily="49" charset="-122"/>
              </a:rPr>
              <a:t>编码</a:t>
            </a:r>
            <a:r>
              <a:rPr kumimoji="1" lang="zh-CN" altLang="en-GB" sz="3000" b="1">
                <a:solidFill>
                  <a:srgbClr val="000099"/>
                </a:solidFill>
                <a:latin typeface="Times New Roman" pitchFamily="18" charset="0"/>
                <a:ea typeface="仿宋_GB2312" pitchFamily="49" charset="-122"/>
              </a:rPr>
              <a:t>(变长编码)</a:t>
            </a:r>
            <a:r>
              <a:rPr kumimoji="1" lang="zh-CN" altLang="en-US" sz="3000" b="1">
                <a:solidFill>
                  <a:srgbClr val="000099"/>
                </a:solidFill>
                <a:latin typeface="Times New Roman" pitchFamily="18" charset="0"/>
                <a:ea typeface="仿宋_GB2312" pitchFamily="49" charset="-122"/>
              </a:rPr>
              <a:t>。</a:t>
            </a:r>
          </a:p>
        </p:txBody>
      </p:sp>
    </p:spTree>
    <p:extLst>
      <p:ext uri="{BB962C8B-B14F-4D97-AF65-F5344CB8AC3E}">
        <p14:creationId xmlns:p14="http://schemas.microsoft.com/office/powerpoint/2010/main" val="1624698493"/>
      </p:ext>
    </p:extLst>
  </p:cSld>
  <p:clrMapOvr>
    <a:masterClrMapping/>
  </p:clrMapOvr>
  <p:transition spd="slow"/>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descr="C:\Users\zhangyh\Documents\Tencent Files\707434898\Image\Group\2YDP7FZY$S(`YJ9BJ4U112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52" y="549404"/>
            <a:ext cx="8516358" cy="554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7822182" y="411259"/>
            <a:ext cx="4224317" cy="4294477"/>
          </a:xfrm>
          <a:prstGeom prst="rect">
            <a:avLst/>
          </a:prstGeom>
        </p:spPr>
        <p:txBody>
          <a:bodyPr>
            <a:spAutoFit/>
          </a:bodyPr>
          <a:lstStyle/>
          <a:p>
            <a:pPr marL="342900" indent="-342900" eaLnBrk="1" hangingPunct="1">
              <a:spcBef>
                <a:spcPct val="15000"/>
              </a:spcBef>
              <a:defRPr/>
            </a:pPr>
            <a:r>
              <a:rPr kumimoji="1" lang="en-US" altLang="zh-CN" sz="2800" b="1" dirty="0">
                <a:effectLst>
                  <a:outerShdw blurRad="38100" dist="38100" dir="2700000" algn="tl">
                    <a:srgbClr val="C0C0C0"/>
                  </a:outerShdw>
                </a:effectLst>
                <a:latin typeface="Times New Roman" pitchFamily="18" charset="0"/>
                <a:ea typeface="仿宋_GB2312" pitchFamily="49" charset="-122"/>
              </a:rPr>
              <a:t> </a:t>
            </a:r>
            <a:r>
              <a:rPr kumimoji="1" lang="en-US" altLang="zh-CN" sz="2800" b="1" dirty="0">
                <a:solidFill>
                  <a:schemeClr val="tx2"/>
                </a:solidFill>
                <a:latin typeface="Times New Roman" pitchFamily="18" charset="0"/>
                <a:ea typeface="仿宋_GB2312" pitchFamily="49" charset="-122"/>
              </a:rPr>
              <a:t>A</a:t>
            </a:r>
            <a:r>
              <a:rPr kumimoji="1" lang="en-GB" altLang="zh-CN" sz="2800" b="1" dirty="0">
                <a:solidFill>
                  <a:schemeClr val="tx2"/>
                </a:solidFill>
                <a:latin typeface="Times New Roman" pitchFamily="18" charset="0"/>
                <a:ea typeface="仿宋_GB2312" pitchFamily="49" charset="-122"/>
              </a:rPr>
              <a:t> : 0    T : 10    </a:t>
            </a:r>
          </a:p>
          <a:p>
            <a:pPr marL="342900" indent="-342900" eaLnBrk="1" hangingPunct="1">
              <a:spcBef>
                <a:spcPct val="15000"/>
              </a:spcBef>
              <a:defRPr/>
            </a:pPr>
            <a:r>
              <a:rPr kumimoji="1" lang="en-GB" altLang="zh-CN" sz="2800" b="1" dirty="0">
                <a:solidFill>
                  <a:schemeClr val="tx2"/>
                </a:solidFill>
                <a:latin typeface="Times New Roman" pitchFamily="18" charset="0"/>
                <a:ea typeface="仿宋_GB2312" pitchFamily="49" charset="-122"/>
              </a:rPr>
              <a:t> C : 110    S : 111</a:t>
            </a:r>
          </a:p>
          <a:p>
            <a:pPr marL="342900" indent="-342900" eaLnBrk="1" hangingPunct="1">
              <a:spcBef>
                <a:spcPct val="15000"/>
              </a:spcBef>
              <a:buClr>
                <a:srgbClr val="800080"/>
              </a:buClr>
              <a:buSzPct val="50000"/>
              <a:buFont typeface="Wingdings" pitchFamily="2" charset="2"/>
              <a:buChar char="n"/>
              <a:defRPr/>
            </a:pPr>
            <a:r>
              <a:rPr kumimoji="1" lang="zh-CN" altLang="en-GB" sz="2800" b="1" dirty="0">
                <a:solidFill>
                  <a:srgbClr val="000099"/>
                </a:solidFill>
                <a:latin typeface="Times New Roman" pitchFamily="18" charset="0"/>
                <a:ea typeface="仿宋_GB2312" pitchFamily="49" charset="-122"/>
              </a:rPr>
              <a:t>它的总</a:t>
            </a:r>
            <a:r>
              <a:rPr kumimoji="1" lang="zh-CN" altLang="en-GB" sz="2800" b="1" dirty="0">
                <a:solidFill>
                  <a:srgbClr val="000099"/>
                </a:solidFill>
                <a:latin typeface="Times New Roman" pitchFamily="18" charset="0"/>
                <a:ea typeface="仿宋_GB2312" pitchFamily="49" charset="-122"/>
                <a:sym typeface="Symbol" pitchFamily="18" charset="2"/>
              </a:rPr>
              <a:t>编码长度</a:t>
            </a:r>
            <a:r>
              <a:rPr kumimoji="1" lang="zh-CN" altLang="en-GB" sz="2800" b="1" dirty="0">
                <a:latin typeface="Times New Roman" pitchFamily="18" charset="0"/>
                <a:ea typeface="仿宋_GB2312" pitchFamily="49" charset="-122"/>
                <a:sym typeface="Symbol" pitchFamily="18" charset="2"/>
              </a:rPr>
              <a:t>：</a:t>
            </a:r>
            <a:r>
              <a:rPr kumimoji="1" lang="zh-CN" altLang="en-GB" sz="2800" b="1" dirty="0">
                <a:solidFill>
                  <a:schemeClr val="tx2"/>
                </a:solidFill>
                <a:latin typeface="Times New Roman" pitchFamily="18" charset="0"/>
                <a:ea typeface="仿宋_GB2312" pitchFamily="49" charset="-122"/>
                <a:sym typeface="Symbol" pitchFamily="18" charset="2"/>
              </a:rPr>
              <a:t>7*1+5*2+</a:t>
            </a:r>
            <a:r>
              <a:rPr kumimoji="1" lang="en-US" altLang="zh-CN" sz="2800" b="1" dirty="0">
                <a:solidFill>
                  <a:schemeClr val="tx2"/>
                </a:solidFill>
                <a:latin typeface="Times New Roman" pitchFamily="18" charset="0"/>
                <a:ea typeface="仿宋_GB2312" pitchFamily="49" charset="-122"/>
                <a:sym typeface="Symbol" pitchFamily="18" charset="2"/>
              </a:rPr>
              <a:t>( 2+4 )*3 = 35</a:t>
            </a:r>
            <a:r>
              <a:rPr kumimoji="1" lang="zh-CN" altLang="en-US" sz="2800" b="1" dirty="0">
                <a:solidFill>
                  <a:schemeClr val="accent2"/>
                </a:solidFill>
                <a:latin typeface="Times New Roman" pitchFamily="18" charset="0"/>
                <a:ea typeface="仿宋_GB2312" pitchFamily="49" charset="-122"/>
                <a:sym typeface="Symbol" pitchFamily="18" charset="2"/>
              </a:rPr>
              <a:t>。</a:t>
            </a:r>
            <a:endParaRPr kumimoji="1" lang="en-US" altLang="zh-CN" sz="2800" b="1" dirty="0">
              <a:solidFill>
                <a:schemeClr val="accent2"/>
              </a:solidFill>
              <a:latin typeface="Times New Roman" pitchFamily="18" charset="0"/>
              <a:ea typeface="仿宋_GB2312" pitchFamily="49" charset="-122"/>
              <a:sym typeface="Symbol" pitchFamily="18" charset="2"/>
            </a:endParaRPr>
          </a:p>
          <a:p>
            <a:pPr marL="342900" indent="-342900" eaLnBrk="1" hangingPunct="1">
              <a:spcBef>
                <a:spcPct val="15000"/>
              </a:spcBef>
              <a:buClr>
                <a:srgbClr val="800080"/>
              </a:buClr>
              <a:buSzPct val="50000"/>
              <a:buFont typeface="Wingdings" pitchFamily="2" charset="2"/>
              <a:buChar char="n"/>
              <a:defRPr/>
            </a:pPr>
            <a:r>
              <a:rPr kumimoji="1" lang="zh-CN" altLang="en-US" sz="2800" b="1" dirty="0">
                <a:solidFill>
                  <a:srgbClr val="000099"/>
                </a:solidFill>
                <a:latin typeface="Times New Roman" pitchFamily="18" charset="0"/>
                <a:ea typeface="仿宋_GB2312" pitchFamily="49" charset="-122"/>
                <a:sym typeface="Symbol" pitchFamily="18" charset="2"/>
              </a:rPr>
              <a:t>比等长编码的情形要短</a:t>
            </a:r>
            <a:r>
              <a:rPr kumimoji="1" lang="zh-CN" altLang="en-US" sz="2800" b="1" dirty="0">
                <a:solidFill>
                  <a:schemeClr val="accent2"/>
                </a:solidFill>
                <a:latin typeface="Times New Roman" pitchFamily="18" charset="0"/>
                <a:ea typeface="仿宋_GB2312" pitchFamily="49" charset="-122"/>
                <a:sym typeface="Symbol" pitchFamily="18" charset="2"/>
              </a:rPr>
              <a:t>。</a:t>
            </a:r>
            <a:endParaRPr kumimoji="1" lang="en-US" altLang="zh-CN" sz="2800" b="1" dirty="0">
              <a:solidFill>
                <a:schemeClr val="accent2"/>
              </a:solidFill>
              <a:latin typeface="Times New Roman" pitchFamily="18" charset="0"/>
              <a:ea typeface="仿宋_GB2312" pitchFamily="49" charset="-122"/>
              <a:sym typeface="Symbol" pitchFamily="18" charset="2"/>
            </a:endParaRPr>
          </a:p>
          <a:p>
            <a:pPr marL="342900" indent="-342900" eaLnBrk="1" hangingPunct="1">
              <a:spcBef>
                <a:spcPct val="15000"/>
              </a:spcBef>
              <a:buClr>
                <a:srgbClr val="800080"/>
              </a:buClr>
              <a:buSzPct val="50000"/>
              <a:buFont typeface="Wingdings" pitchFamily="2" charset="2"/>
              <a:buChar char="n"/>
              <a:defRPr/>
            </a:pPr>
            <a:r>
              <a:rPr kumimoji="1" lang="zh-CN" altLang="en-US" sz="2800" b="1" dirty="0">
                <a:solidFill>
                  <a:srgbClr val="000099"/>
                </a:solidFill>
                <a:latin typeface="Times New Roman" pitchFamily="18" charset="0"/>
                <a:ea typeface="仿宋_GB2312" pitchFamily="49" charset="-122"/>
                <a:sym typeface="Symbol" pitchFamily="18" charset="2"/>
              </a:rPr>
              <a:t>总编码长度正好等于</a:t>
            </a:r>
            <a:r>
              <a:rPr kumimoji="1" lang="en-US" altLang="zh-CN" sz="2800" b="1" dirty="0">
                <a:solidFill>
                  <a:srgbClr val="000099"/>
                </a:solidFill>
                <a:latin typeface="Times New Roman" pitchFamily="18" charset="0"/>
                <a:ea typeface="仿宋_GB2312" pitchFamily="49" charset="-122"/>
                <a:sym typeface="Symbol" pitchFamily="18" charset="2"/>
              </a:rPr>
              <a:t>Huffman</a:t>
            </a:r>
            <a:r>
              <a:rPr kumimoji="1" lang="zh-CN" altLang="en-US" sz="2800" b="1" dirty="0">
                <a:solidFill>
                  <a:srgbClr val="000099"/>
                </a:solidFill>
                <a:latin typeface="Times New Roman" pitchFamily="18" charset="0"/>
                <a:ea typeface="仿宋_GB2312" pitchFamily="49" charset="-122"/>
                <a:sym typeface="Symbol" pitchFamily="18" charset="2"/>
              </a:rPr>
              <a:t>树的带权路径长度</a:t>
            </a:r>
            <a:r>
              <a:rPr kumimoji="1" lang="en-US" altLang="zh-CN" sz="2800" b="1" dirty="0">
                <a:solidFill>
                  <a:srgbClr val="000099"/>
                </a:solidFill>
                <a:latin typeface="Times New Roman" pitchFamily="18" charset="0"/>
                <a:ea typeface="仿宋_GB2312" pitchFamily="49" charset="-122"/>
                <a:sym typeface="Symbol" pitchFamily="18" charset="2"/>
              </a:rPr>
              <a:t>WPL</a:t>
            </a:r>
            <a:r>
              <a:rPr kumimoji="1" lang="zh-CN" altLang="en-US" sz="2800" b="1" dirty="0">
                <a:solidFill>
                  <a:srgbClr val="000099"/>
                </a:solidFill>
                <a:latin typeface="Times New Roman" pitchFamily="18" charset="0"/>
                <a:ea typeface="仿宋_GB2312" pitchFamily="49" charset="-122"/>
                <a:sym typeface="Symbol" pitchFamily="18" charset="2"/>
              </a:rPr>
              <a:t>。</a:t>
            </a:r>
          </a:p>
          <a:p>
            <a:pPr marL="342900" indent="-342900" eaLnBrk="1" hangingPunct="1">
              <a:spcBef>
                <a:spcPct val="15000"/>
              </a:spcBef>
              <a:buClr>
                <a:srgbClr val="800080"/>
              </a:buClr>
              <a:buSzPct val="50000"/>
              <a:buFont typeface="Wingdings" pitchFamily="2" charset="2"/>
              <a:buChar char="n"/>
              <a:defRPr/>
            </a:pPr>
            <a:endParaRPr lang="zh-CN" altLang="en-US" sz="2800" dirty="0"/>
          </a:p>
        </p:txBody>
      </p:sp>
    </p:spTree>
    <p:extLst>
      <p:ext uri="{BB962C8B-B14F-4D97-AF65-F5344CB8AC3E}">
        <p14:creationId xmlns:p14="http://schemas.microsoft.com/office/powerpoint/2010/main" val="2472274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内容占位符 2"/>
          <p:cNvSpPr>
            <a:spLocks noGrp="1"/>
          </p:cNvSpPr>
          <p:nvPr>
            <p:ph type="body" sz="quarter" idx="10"/>
          </p:nvPr>
        </p:nvSpPr>
        <p:spPr/>
        <p:txBody>
          <a:bodyPr/>
          <a:lstStyle/>
          <a:p>
            <a:pPr eaLnBrk="1" hangingPunct="1"/>
            <a:r>
              <a:rPr lang="zh-CN" altLang="en-US" smtClean="0"/>
              <a:t>在上例中，如果对这四个字符进行如下编码，</a:t>
            </a:r>
            <a:r>
              <a:rPr lang="en-US" altLang="zh-CN" smtClean="0"/>
              <a:t>A : 0   T : 1 C : 10   S : 11</a:t>
            </a:r>
          </a:p>
          <a:p>
            <a:pPr eaLnBrk="1" hangingPunct="1"/>
            <a:r>
              <a:rPr lang="zh-CN" altLang="en-US" smtClean="0"/>
              <a:t>这样总编码长度更短，这种编码方法可行吗？</a:t>
            </a:r>
            <a:endParaRPr lang="en-US" altLang="zh-CN" smtClean="0"/>
          </a:p>
          <a:p>
            <a:pPr eaLnBrk="1" hangingPunct="1"/>
            <a:r>
              <a:rPr lang="zh-CN" altLang="en-US" smtClean="0"/>
              <a:t>任何字符的编码不是其它字符编码的前缀部分</a:t>
            </a:r>
          </a:p>
          <a:p>
            <a:pPr eaLnBrk="1" hangingPunct="1"/>
            <a:endParaRPr lang="en-US" altLang="zh-CN" smtClean="0"/>
          </a:p>
          <a:p>
            <a:pPr eaLnBrk="1" hangingPunct="1"/>
            <a:endParaRPr lang="zh-CN" altLang="en-US" smtClean="0"/>
          </a:p>
        </p:txBody>
      </p:sp>
      <p:sp>
        <p:nvSpPr>
          <p:cNvPr id="2" name="标题 1"/>
          <p:cNvSpPr>
            <a:spLocks noGrp="1"/>
          </p:cNvSpPr>
          <p:nvPr>
            <p:ph type="title"/>
          </p:nvPr>
        </p:nvSpPr>
        <p:spPr/>
        <p:txBody>
          <a:bodyPr>
            <a:normAutofit fontScale="90000"/>
          </a:bodyPr>
          <a:lstStyle/>
          <a:p>
            <a:r>
              <a:rPr lang="zh-CN" altLang="en-US" smtClean="0"/>
              <a:t>前缀编码</a:t>
            </a:r>
            <a:endParaRPr lang="zh-CN" altLang="en-US"/>
          </a:p>
        </p:txBody>
      </p:sp>
    </p:spTree>
    <p:extLst>
      <p:ext uri="{BB962C8B-B14F-4D97-AF65-F5344CB8AC3E}">
        <p14:creationId xmlns:p14="http://schemas.microsoft.com/office/powerpoint/2010/main" val="3658494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2"/>
          <p:cNvSpPr>
            <a:spLocks noGrp="1"/>
          </p:cNvSpPr>
          <p:nvPr>
            <p:ph type="sldNum" sz="quarter" idx="12"/>
          </p:nvPr>
        </p:nvSpPr>
        <p:spPr bwMode="auto">
          <a:xfrm>
            <a:off x="3555537" y="6357823"/>
            <a:ext cx="4469818" cy="3652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fld id="{9222E10D-A2AB-450F-AE94-A51FC559D660}" type="slidenum">
              <a:rPr lang="en-US" altLang="zh-CN" sz="1800" smtClean="0">
                <a:latin typeface="华文新魏" pitchFamily="2" charset="-122"/>
                <a:ea typeface="华文新魏" pitchFamily="2" charset="-122"/>
              </a:rPr>
              <a:pPr algn="l"/>
              <a:t>148</a:t>
            </a:fld>
            <a:endParaRPr lang="en-US" altLang="zh-CN" sz="1800" smtClean="0">
              <a:latin typeface="华文新魏" pitchFamily="2" charset="-122"/>
              <a:ea typeface="华文新魏" pitchFamily="2" charset="-122"/>
            </a:endParaRPr>
          </a:p>
        </p:txBody>
      </p:sp>
      <p:sp>
        <p:nvSpPr>
          <p:cNvPr id="136195" name="Rectangle 2"/>
          <p:cNvSpPr>
            <a:spLocks noChangeArrowheads="1"/>
          </p:cNvSpPr>
          <p:nvPr/>
        </p:nvSpPr>
        <p:spPr bwMode="auto">
          <a:xfrm>
            <a:off x="768251" y="676433"/>
            <a:ext cx="10666611" cy="154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eaLnBrk="1" hangingPunct="1">
              <a:spcBef>
                <a:spcPct val="15000"/>
              </a:spcBef>
              <a:buClr>
                <a:srgbClr val="800080"/>
              </a:buClr>
              <a:buSzPct val="50000"/>
              <a:buFont typeface="Wingdings" pitchFamily="2" charset="2"/>
              <a:buChar char="n"/>
            </a:pPr>
            <a:r>
              <a:rPr kumimoji="1" lang="en-US" altLang="zh-CN" sz="3000" b="1">
                <a:solidFill>
                  <a:srgbClr val="000099"/>
                </a:solidFill>
                <a:latin typeface="Times New Roman" pitchFamily="18" charset="0"/>
                <a:ea typeface="仿宋_GB2312" pitchFamily="49" charset="-122"/>
                <a:sym typeface="Symbol" pitchFamily="18" charset="2"/>
              </a:rPr>
              <a:t>Huffman</a:t>
            </a:r>
            <a:r>
              <a:rPr kumimoji="1" lang="zh-CN" altLang="en-US" sz="3000" b="1">
                <a:solidFill>
                  <a:srgbClr val="000099"/>
                </a:solidFill>
                <a:latin typeface="Times New Roman" pitchFamily="18" charset="0"/>
                <a:ea typeface="仿宋_GB2312" pitchFamily="49" charset="-122"/>
                <a:sym typeface="Symbol" pitchFamily="18" charset="2"/>
              </a:rPr>
              <a:t>编码特点：</a:t>
            </a:r>
            <a:r>
              <a:rPr kumimoji="1" lang="zh-CN" altLang="en-GB" sz="3000" b="1">
                <a:solidFill>
                  <a:srgbClr val="000099"/>
                </a:solidFill>
                <a:latin typeface="Times New Roman" pitchFamily="18" charset="0"/>
                <a:ea typeface="仿宋_GB2312" pitchFamily="49" charset="-122"/>
              </a:rPr>
              <a:t>任一个</a:t>
            </a:r>
            <a:r>
              <a:rPr kumimoji="1" lang="zh-CN" altLang="en-US" sz="3000" b="1">
                <a:solidFill>
                  <a:srgbClr val="000099"/>
                </a:solidFill>
                <a:latin typeface="Times New Roman" pitchFamily="18" charset="0"/>
                <a:ea typeface="仿宋_GB2312" pitchFamily="49" charset="-122"/>
              </a:rPr>
              <a:t>字符的</a:t>
            </a:r>
            <a:r>
              <a:rPr kumimoji="1" lang="zh-CN" altLang="en-GB" sz="3000" b="1">
                <a:solidFill>
                  <a:srgbClr val="000099"/>
                </a:solidFill>
                <a:latin typeface="Times New Roman" pitchFamily="18" charset="0"/>
                <a:ea typeface="仿宋_GB2312" pitchFamily="49" charset="-122"/>
              </a:rPr>
              <a:t>二进制编码不是其他</a:t>
            </a:r>
            <a:r>
              <a:rPr kumimoji="1" lang="zh-CN" altLang="en-US" sz="3000" b="1">
                <a:solidFill>
                  <a:srgbClr val="000099"/>
                </a:solidFill>
                <a:latin typeface="Times New Roman" pitchFamily="18" charset="0"/>
                <a:ea typeface="仿宋_GB2312" pitchFamily="49" charset="-122"/>
              </a:rPr>
              <a:t>字符</a:t>
            </a:r>
            <a:r>
              <a:rPr kumimoji="1" lang="zh-CN" altLang="en-GB" sz="3000" b="1">
                <a:solidFill>
                  <a:srgbClr val="000099"/>
                </a:solidFill>
                <a:latin typeface="Times New Roman" pitchFamily="18" charset="0"/>
                <a:ea typeface="仿宋_GB2312" pitchFamily="49" charset="-122"/>
              </a:rPr>
              <a:t>编码的前缀</a:t>
            </a:r>
            <a:r>
              <a:rPr kumimoji="1" lang="zh-CN" altLang="en-US" sz="3000" b="1">
                <a:solidFill>
                  <a:srgbClr val="000099"/>
                </a:solidFill>
                <a:latin typeface="Times New Roman" pitchFamily="18" charset="0"/>
                <a:ea typeface="仿宋_GB2312" pitchFamily="49" charset="-122"/>
              </a:rPr>
              <a:t>。</a:t>
            </a:r>
            <a:endParaRPr kumimoji="1" lang="en-US" altLang="zh-CN" sz="3000" b="1">
              <a:solidFill>
                <a:srgbClr val="000099"/>
              </a:solidFill>
              <a:latin typeface="Times New Roman" pitchFamily="18" charset="0"/>
              <a:ea typeface="仿宋_GB2312" pitchFamily="49" charset="-122"/>
            </a:endParaRPr>
          </a:p>
          <a:p>
            <a:pPr marL="342900" indent="-342900" eaLnBrk="1" hangingPunct="1">
              <a:spcBef>
                <a:spcPct val="15000"/>
              </a:spcBef>
              <a:buClr>
                <a:srgbClr val="800080"/>
              </a:buClr>
              <a:buSzPct val="50000"/>
              <a:buFont typeface="Wingdings" pitchFamily="2" charset="2"/>
              <a:buChar char="n"/>
            </a:pPr>
            <a:r>
              <a:rPr kumimoji="1" lang="zh-CN" altLang="en-US" sz="3000" b="1">
                <a:solidFill>
                  <a:srgbClr val="000099"/>
                </a:solidFill>
                <a:latin typeface="Times New Roman" pitchFamily="18" charset="0"/>
                <a:ea typeface="仿宋_GB2312" pitchFamily="49" charset="-122"/>
              </a:rPr>
              <a:t>解码时不会混淆。</a:t>
            </a:r>
          </a:p>
        </p:txBody>
      </p:sp>
      <p:pic>
        <p:nvPicPr>
          <p:cNvPr id="136196" name="Picture 1" descr="C:\Users\zhangyh\Documents\Tencent Files\707434898\Image\Group\2YDP7FZY$S(`YJ9BJ4U112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293" y="2924854"/>
            <a:ext cx="5453941" cy="355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490623"/>
      </p:ext>
    </p:extLst>
  </p:cSld>
  <p:clrMapOvr>
    <a:masterClrMapping/>
  </p:clrMapOvr>
  <p:transition spd="slow"/>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求哈夫曼编码</a:t>
            </a:r>
            <a:endParaRPr lang="zh-CN" altLang="en-US" dirty="0"/>
          </a:p>
        </p:txBody>
      </p:sp>
      <p:sp>
        <p:nvSpPr>
          <p:cNvPr id="3" name="灯片编号占位符 2"/>
          <p:cNvSpPr>
            <a:spLocks noGrp="1"/>
          </p:cNvSpPr>
          <p:nvPr>
            <p:ph type="sldNum" sz="quarter" idx="13"/>
          </p:nvPr>
        </p:nvSpPr>
        <p:spPr/>
        <p:txBody>
          <a:bodyPr/>
          <a:lstStyle/>
          <a:p>
            <a:fld id="{4E74B28E-D899-4E33-89B3-E1DBC4EE95B8}" type="slidenum">
              <a:rPr lang="zh-CN" altLang="en-US" smtClean="0"/>
              <a:t>149</a:t>
            </a:fld>
            <a:endParaRPr lang="zh-CN" altLang="en-US"/>
          </a:p>
        </p:txBody>
      </p:sp>
      <p:sp>
        <p:nvSpPr>
          <p:cNvPr id="4" name="Rectangle 1"/>
          <p:cNvSpPr>
            <a:spLocks noChangeArrowheads="1"/>
          </p:cNvSpPr>
          <p:nvPr/>
        </p:nvSpPr>
        <p:spPr bwMode="auto">
          <a:xfrm>
            <a:off x="1126654" y="2061642"/>
            <a:ext cx="9958165" cy="3139321"/>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huffman_encoding(</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leaf, code_result):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for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i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in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range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len</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(leaf)):</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leaf[i]</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 =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b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not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p.parent.left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 =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'0'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 =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'1'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t_code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p.parent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code_result.append(t_code)</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4188165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森林</a:t>
            </a:r>
            <a:r>
              <a:rPr lang="en-US" altLang="zh-CN"/>
              <a:t>(forest)</a:t>
            </a:r>
            <a:r>
              <a:rPr lang="zh-CN" altLang="en-US"/>
              <a:t>：</a:t>
            </a:r>
            <a:r>
              <a:rPr lang="en-US" altLang="zh-CN"/>
              <a:t>m(m≥0)</a:t>
            </a:r>
            <a:r>
              <a:rPr lang="zh-CN" altLang="en-US"/>
              <a:t>个互不相交的树的集合称为森林。删除一棵非空树的根结点，即构成一个森林；反之，若增加一个根结点，让森林中每棵树的根结点都变成它的孩子，则森林就成为一棵树。</a:t>
            </a:r>
          </a:p>
          <a:p>
            <a:endParaRPr lang="zh-CN" altLang="en-US"/>
          </a:p>
        </p:txBody>
      </p:sp>
      <p:sp>
        <p:nvSpPr>
          <p:cNvPr id="3" name="标题 2"/>
          <p:cNvSpPr>
            <a:spLocks noGrp="1"/>
          </p:cNvSpPr>
          <p:nvPr>
            <p:ph type="title"/>
          </p:nvPr>
        </p:nvSpPr>
        <p:spPr/>
        <p:txBody>
          <a:bodyPr>
            <a:normAutofit fontScale="90000"/>
          </a:bodyPr>
          <a:lstStyle/>
          <a:p>
            <a:r>
              <a:rPr lang="zh-CN" altLang="en-US" smtClean="0"/>
              <a:t>森林</a:t>
            </a:r>
            <a:endParaRPr lang="zh-CN" altLang="en-US"/>
          </a:p>
        </p:txBody>
      </p:sp>
    </p:spTree>
    <p:extLst>
      <p:ext uri="{BB962C8B-B14F-4D97-AF65-F5344CB8AC3E}">
        <p14:creationId xmlns:p14="http://schemas.microsoft.com/office/powerpoint/2010/main" val="411068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树的存储</a:t>
            </a:r>
            <a:endParaRPr lang="zh-CN" altLang="en-US"/>
          </a:p>
        </p:txBody>
      </p:sp>
    </p:spTree>
    <p:extLst>
      <p:ext uri="{BB962C8B-B14F-4D97-AF65-F5344CB8AC3E}">
        <p14:creationId xmlns:p14="http://schemas.microsoft.com/office/powerpoint/2010/main" val="32879435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双亲表示法</a:t>
            </a:r>
          </a:p>
        </p:txBody>
      </p:sp>
      <p:pic>
        <p:nvPicPr>
          <p:cNvPr id="4" name="图片 3"/>
          <p:cNvPicPr/>
          <p:nvPr/>
        </p:nvPicPr>
        <p:blipFill>
          <a:blip r:embed="rId2"/>
          <a:stretch>
            <a:fillRect/>
          </a:stretch>
        </p:blipFill>
        <p:spPr>
          <a:xfrm>
            <a:off x="6095206" y="765498"/>
            <a:ext cx="5328592" cy="4336577"/>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823192037"/>
              </p:ext>
            </p:extLst>
          </p:nvPr>
        </p:nvGraphicFramePr>
        <p:xfrm>
          <a:off x="118542" y="5186909"/>
          <a:ext cx="10873204" cy="1272941"/>
        </p:xfrm>
        <a:graphic>
          <a:graphicData uri="http://schemas.openxmlformats.org/drawingml/2006/table">
            <a:tbl>
              <a:tblPr firstRow="1" firstCol="1" bandRow="1">
                <a:tableStyleId>{5C22544A-7EE6-4342-B048-85BDC9FD1C3A}</a:tableStyleId>
              </a:tblPr>
              <a:tblGrid>
                <a:gridCol w="1080120"/>
                <a:gridCol w="699506"/>
                <a:gridCol w="699506"/>
                <a:gridCol w="699506"/>
                <a:gridCol w="699506"/>
                <a:gridCol w="699506"/>
                <a:gridCol w="699506"/>
                <a:gridCol w="699506"/>
                <a:gridCol w="699506"/>
                <a:gridCol w="699506"/>
                <a:gridCol w="699506"/>
                <a:gridCol w="699506"/>
                <a:gridCol w="699506"/>
                <a:gridCol w="699506"/>
                <a:gridCol w="699506"/>
              </a:tblGrid>
              <a:tr h="181436">
                <a:tc>
                  <a:txBody>
                    <a:bodyPr/>
                    <a:lstStyle/>
                    <a:p>
                      <a:pPr indent="267970" algn="ctr">
                        <a:spcBef>
                          <a:spcPts val="600"/>
                        </a:spcBef>
                        <a:spcAft>
                          <a:spcPts val="600"/>
                        </a:spcAft>
                      </a:pPr>
                      <a:r>
                        <a:rPr lang="en-US" sz="2400" kern="100">
                          <a:effectLst/>
                        </a:rPr>
                        <a:t> </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0</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2</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3</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4</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5</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6</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7</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8</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9</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10</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11</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12</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13</a:t>
                      </a:r>
                      <a:endParaRPr lang="zh-CN" sz="2400" kern="100">
                        <a:effectLst/>
                        <a:latin typeface="Times New Roman"/>
                        <a:ea typeface="宋体"/>
                        <a:cs typeface="Times New Roman"/>
                      </a:endParaRPr>
                    </a:p>
                  </a:txBody>
                  <a:tcPr marL="68580" marR="68580" marT="0" marB="0"/>
                </a:tc>
              </a:tr>
              <a:tr h="541421">
                <a:tc>
                  <a:txBody>
                    <a:bodyPr/>
                    <a:lstStyle/>
                    <a:p>
                      <a:pPr algn="ctr">
                        <a:spcAft>
                          <a:spcPts val="0"/>
                        </a:spcAft>
                      </a:pPr>
                      <a:r>
                        <a:rPr lang="en-US" sz="2400" kern="100">
                          <a:effectLst/>
                        </a:rPr>
                        <a:t>data</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A</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B</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C</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D</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E</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F</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G</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H</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I</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J</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K</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L</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M</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N</a:t>
                      </a:r>
                      <a:endParaRPr lang="zh-CN" sz="2400" kern="100">
                        <a:effectLst/>
                        <a:latin typeface="Times New Roman"/>
                        <a:ea typeface="宋体"/>
                        <a:cs typeface="Times New Roman"/>
                      </a:endParaRPr>
                    </a:p>
                  </a:txBody>
                  <a:tcPr marL="68580" marR="68580" marT="0" marB="0"/>
                </a:tc>
              </a:tr>
              <a:tr h="362872">
                <a:tc>
                  <a:txBody>
                    <a:bodyPr/>
                    <a:lstStyle/>
                    <a:p>
                      <a:pPr algn="ctr">
                        <a:spcAft>
                          <a:spcPts val="0"/>
                        </a:spcAft>
                      </a:pPr>
                      <a:r>
                        <a:rPr lang="en-US" sz="2400" kern="100">
                          <a:effectLst/>
                        </a:rPr>
                        <a:t>parent</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0</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0</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0</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0</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1</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2</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3</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3</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3</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4</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6</a:t>
                      </a:r>
                      <a:endParaRPr lang="zh-CN" sz="2400" kern="100">
                        <a:effectLst/>
                        <a:latin typeface="Times New Roman"/>
                        <a:ea typeface="宋体"/>
                        <a:cs typeface="Times New Roman"/>
                      </a:endParaRPr>
                    </a:p>
                  </a:txBody>
                  <a:tcPr marL="68580" marR="68580" marT="0" marB="0"/>
                </a:tc>
                <a:tc>
                  <a:txBody>
                    <a:bodyPr/>
                    <a:lstStyle/>
                    <a:p>
                      <a:pPr algn="ctr">
                        <a:spcAft>
                          <a:spcPts val="0"/>
                        </a:spcAft>
                      </a:pPr>
                      <a:r>
                        <a:rPr lang="en-US" sz="2400" kern="100">
                          <a:effectLst/>
                        </a:rPr>
                        <a:t>6</a:t>
                      </a:r>
                      <a:endParaRPr lang="zh-CN" sz="2400" kern="10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454883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孩子链表表示法</a:t>
            </a:r>
          </a:p>
        </p:txBody>
      </p:sp>
      <p:pic>
        <p:nvPicPr>
          <p:cNvPr id="4" name="图片 3"/>
          <p:cNvPicPr/>
          <p:nvPr/>
        </p:nvPicPr>
        <p:blipFill>
          <a:blip r:embed="rId2"/>
          <a:stretch>
            <a:fillRect/>
          </a:stretch>
        </p:blipFill>
        <p:spPr>
          <a:xfrm>
            <a:off x="995520" y="1197546"/>
            <a:ext cx="5243702" cy="4896544"/>
          </a:xfrm>
          <a:prstGeom prst="rect">
            <a:avLst/>
          </a:prstGeom>
        </p:spPr>
      </p:pic>
      <p:pic>
        <p:nvPicPr>
          <p:cNvPr id="5" name="图片 4"/>
          <p:cNvPicPr/>
          <p:nvPr/>
        </p:nvPicPr>
        <p:blipFill>
          <a:blip r:embed="rId3"/>
          <a:stretch>
            <a:fillRect/>
          </a:stretch>
        </p:blipFill>
        <p:spPr>
          <a:xfrm>
            <a:off x="6095206" y="1369517"/>
            <a:ext cx="5328592" cy="4336577"/>
          </a:xfrm>
          <a:prstGeom prst="rect">
            <a:avLst/>
          </a:prstGeom>
        </p:spPr>
      </p:pic>
    </p:spTree>
    <p:extLst>
      <p:ext uri="{BB962C8B-B14F-4D97-AF65-F5344CB8AC3E}">
        <p14:creationId xmlns:p14="http://schemas.microsoft.com/office/powerpoint/2010/main" val="13937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b="1"/>
              <a:t>左孩子右兄弟链表表示</a:t>
            </a:r>
            <a:r>
              <a:rPr lang="zh-CN" altLang="zh-CN" b="1" smtClean="0"/>
              <a:t>法</a:t>
            </a:r>
            <a:endParaRPr lang="zh-CN" altLang="en-US"/>
          </a:p>
        </p:txBody>
      </p:sp>
      <p:pic>
        <p:nvPicPr>
          <p:cNvPr id="5" name="图片 4"/>
          <p:cNvPicPr>
            <a:picLocks noChangeAspect="1"/>
          </p:cNvPicPr>
          <p:nvPr/>
        </p:nvPicPr>
        <p:blipFill>
          <a:blip r:embed="rId2"/>
          <a:stretch>
            <a:fillRect/>
          </a:stretch>
        </p:blipFill>
        <p:spPr>
          <a:xfrm>
            <a:off x="622598" y="1233894"/>
            <a:ext cx="6048672" cy="4992966"/>
          </a:xfrm>
          <a:prstGeom prst="rect">
            <a:avLst/>
          </a:prstGeom>
        </p:spPr>
      </p:pic>
      <p:pic>
        <p:nvPicPr>
          <p:cNvPr id="6" name="图片 5"/>
          <p:cNvPicPr/>
          <p:nvPr/>
        </p:nvPicPr>
        <p:blipFill>
          <a:blip r:embed="rId3"/>
          <a:stretch>
            <a:fillRect/>
          </a:stretch>
        </p:blipFill>
        <p:spPr>
          <a:xfrm>
            <a:off x="6671270" y="1369517"/>
            <a:ext cx="5328592" cy="4336577"/>
          </a:xfrm>
          <a:prstGeom prst="rect">
            <a:avLst/>
          </a:prstGeom>
        </p:spPr>
      </p:pic>
      <p:pic>
        <p:nvPicPr>
          <p:cNvPr id="7" name="图片 6"/>
          <p:cNvPicPr>
            <a:picLocks noChangeAspect="1"/>
          </p:cNvPicPr>
          <p:nvPr/>
        </p:nvPicPr>
        <p:blipFill>
          <a:blip r:embed="rId4"/>
          <a:stretch>
            <a:fillRect/>
          </a:stretch>
        </p:blipFill>
        <p:spPr>
          <a:xfrm>
            <a:off x="6693870" y="952119"/>
            <a:ext cx="5305991" cy="5907469"/>
          </a:xfrm>
          <a:prstGeom prst="rect">
            <a:avLst/>
          </a:prstGeom>
        </p:spPr>
      </p:pic>
    </p:spTree>
    <p:extLst>
      <p:ext uri="{BB962C8B-B14F-4D97-AF65-F5344CB8AC3E}">
        <p14:creationId xmlns:p14="http://schemas.microsoft.com/office/powerpoint/2010/main" val="4441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树与二叉树的转换</a:t>
            </a:r>
            <a:endParaRPr lang="zh-CN" altLang="en-US"/>
          </a:p>
        </p:txBody>
      </p:sp>
      <p:sp>
        <p:nvSpPr>
          <p:cNvPr id="3" name="文本占位符 1"/>
          <p:cNvSpPr txBox="1">
            <a:spLocks/>
          </p:cNvSpPr>
          <p:nvPr/>
        </p:nvSpPr>
        <p:spPr>
          <a:xfrm>
            <a:off x="1126654" y="4293890"/>
            <a:ext cx="10736814" cy="1417485"/>
          </a:xfrm>
          <a:prstGeom prst="rect">
            <a:avLst/>
          </a:prstGeom>
        </p:spPr>
        <p:txBody>
          <a:bodyPr/>
          <a:lstStyle>
            <a:lvl1pPr marL="439544" indent="-439544" algn="l" defTabSz="586060" rtl="0" eaLnBrk="1" latinLnBrk="0" hangingPunct="1">
              <a:spcBef>
                <a:spcPct val="20000"/>
              </a:spcBef>
              <a:buFont typeface="Arial"/>
              <a:buChar char="•"/>
              <a:defRPr sz="4100" kern="1200">
                <a:solidFill>
                  <a:schemeClr val="tx1"/>
                </a:solidFill>
                <a:latin typeface="+mn-lt"/>
                <a:ea typeface="+mn-ea"/>
                <a:cs typeface="+mn-cs"/>
              </a:defRPr>
            </a:lvl1pPr>
            <a:lvl2pPr marL="952347" indent="-366288" algn="l" defTabSz="586060" rtl="0" eaLnBrk="1" latinLnBrk="0" hangingPunct="1">
              <a:spcBef>
                <a:spcPct val="20000"/>
              </a:spcBef>
              <a:buFont typeface="Arial"/>
              <a:buChar char="–"/>
              <a:defRPr sz="3600" kern="1200">
                <a:solidFill>
                  <a:schemeClr val="tx1"/>
                </a:solidFill>
                <a:latin typeface="+mn-lt"/>
                <a:ea typeface="+mn-ea"/>
                <a:cs typeface="+mn-cs"/>
              </a:defRPr>
            </a:lvl2pPr>
            <a:lvl3pPr marL="1465149" indent="-293031" algn="l" defTabSz="586060" rtl="0" eaLnBrk="1" latinLnBrk="0" hangingPunct="1">
              <a:spcBef>
                <a:spcPct val="20000"/>
              </a:spcBef>
              <a:buFont typeface="Arial"/>
              <a:buChar char="•"/>
              <a:defRPr sz="3100" kern="1200">
                <a:solidFill>
                  <a:schemeClr val="tx1"/>
                </a:solidFill>
                <a:latin typeface="+mn-lt"/>
                <a:ea typeface="+mn-ea"/>
                <a:cs typeface="+mn-cs"/>
              </a:defRPr>
            </a:lvl3pPr>
            <a:lvl4pPr marL="2051210" indent="-293031" algn="l" defTabSz="586060" rtl="0" eaLnBrk="1" latinLnBrk="0" hangingPunct="1">
              <a:spcBef>
                <a:spcPct val="20000"/>
              </a:spcBef>
              <a:buFont typeface="Arial"/>
              <a:buChar char="–"/>
              <a:defRPr sz="2600" kern="1200">
                <a:solidFill>
                  <a:schemeClr val="tx1"/>
                </a:solidFill>
                <a:latin typeface="+mn-lt"/>
                <a:ea typeface="+mn-ea"/>
                <a:cs typeface="+mn-cs"/>
              </a:defRPr>
            </a:lvl4pPr>
            <a:lvl5pPr marL="2637271" indent="-293031" algn="l" defTabSz="586060" rtl="0" eaLnBrk="1" latinLnBrk="0" hangingPunct="1">
              <a:spcBef>
                <a:spcPct val="20000"/>
              </a:spcBef>
              <a:buFont typeface="Arial"/>
              <a:buChar char="»"/>
              <a:defRPr sz="2600" kern="1200">
                <a:solidFill>
                  <a:schemeClr val="tx1"/>
                </a:solidFill>
                <a:latin typeface="+mn-lt"/>
                <a:ea typeface="+mn-ea"/>
                <a:cs typeface="+mn-cs"/>
              </a:defRPr>
            </a:lvl5pPr>
            <a:lvl6pPr marL="3223331" indent="-293031" algn="l" defTabSz="586060" rtl="0" eaLnBrk="1" latinLnBrk="0" hangingPunct="1">
              <a:spcBef>
                <a:spcPct val="20000"/>
              </a:spcBef>
              <a:buFont typeface="Arial"/>
              <a:buChar char="•"/>
              <a:defRPr sz="2600" kern="1200">
                <a:solidFill>
                  <a:schemeClr val="tx1"/>
                </a:solidFill>
                <a:latin typeface="+mn-lt"/>
                <a:ea typeface="+mn-ea"/>
                <a:cs typeface="+mn-cs"/>
              </a:defRPr>
            </a:lvl6pPr>
            <a:lvl7pPr marL="3809390" indent="-293031" algn="l" defTabSz="586060" rtl="0" eaLnBrk="1" latinLnBrk="0" hangingPunct="1">
              <a:spcBef>
                <a:spcPct val="20000"/>
              </a:spcBef>
              <a:buFont typeface="Arial"/>
              <a:buChar char="•"/>
              <a:defRPr sz="2600" kern="1200">
                <a:solidFill>
                  <a:schemeClr val="tx1"/>
                </a:solidFill>
                <a:latin typeface="+mn-lt"/>
                <a:ea typeface="+mn-ea"/>
                <a:cs typeface="+mn-cs"/>
              </a:defRPr>
            </a:lvl7pPr>
            <a:lvl8pPr marL="4395451" indent="-293031" algn="l" defTabSz="586060" rtl="0" eaLnBrk="1" latinLnBrk="0" hangingPunct="1">
              <a:spcBef>
                <a:spcPct val="20000"/>
              </a:spcBef>
              <a:buFont typeface="Arial"/>
              <a:buChar char="•"/>
              <a:defRPr sz="2600" kern="1200">
                <a:solidFill>
                  <a:schemeClr val="tx1"/>
                </a:solidFill>
                <a:latin typeface="+mn-lt"/>
                <a:ea typeface="+mn-ea"/>
                <a:cs typeface="+mn-cs"/>
              </a:defRPr>
            </a:lvl8pPr>
            <a:lvl9pPr marL="4981508" indent="-293031" algn="l" defTabSz="586060" rtl="0" eaLnBrk="1" latinLnBrk="0" hangingPunct="1">
              <a:spcBef>
                <a:spcPct val="20000"/>
              </a:spcBef>
              <a:buFont typeface="Arial"/>
              <a:buChar char="•"/>
              <a:defRPr sz="2600" kern="1200">
                <a:solidFill>
                  <a:schemeClr val="tx1"/>
                </a:solidFill>
                <a:latin typeface="+mn-lt"/>
                <a:ea typeface="+mn-ea"/>
                <a:cs typeface="+mn-cs"/>
              </a:defRPr>
            </a:lvl9pPr>
          </a:lstStyle>
          <a:p>
            <a:pPr marL="0" indent="0">
              <a:buNone/>
            </a:pPr>
            <a:r>
              <a:rPr lang="zh-CN" altLang="en-US" sz="3200" b="1" smtClean="0"/>
              <a:t>利用</a:t>
            </a:r>
            <a:r>
              <a:rPr lang="zh-CN" altLang="zh-CN" sz="3200" b="1" smtClean="0">
                <a:solidFill>
                  <a:srgbClr val="FF0000"/>
                </a:solidFill>
              </a:rPr>
              <a:t>孩子兄弟链表</a:t>
            </a:r>
            <a:r>
              <a:rPr lang="zh-CN" altLang="en-US" sz="3200" b="1" smtClean="0"/>
              <a:t>存储结构作为中间媒介将树</a:t>
            </a:r>
            <a:r>
              <a:rPr lang="en-US" altLang="zh-CN" sz="3200" b="1" smtClean="0"/>
              <a:t>T</a:t>
            </a:r>
            <a:r>
              <a:rPr lang="zh-CN" altLang="en-US" sz="3200" b="1" smtClean="0"/>
              <a:t>与二叉树</a:t>
            </a:r>
            <a:r>
              <a:rPr lang="en-US" altLang="zh-CN" sz="3200" b="1" smtClean="0"/>
              <a:t>BT</a:t>
            </a:r>
            <a:r>
              <a:rPr lang="zh-CN" altLang="en-US" sz="3200" b="1" smtClean="0"/>
              <a:t>进行相互转换。</a:t>
            </a:r>
            <a:endParaRPr lang="zh-CN" altLang="en-US" sz="3200" b="1"/>
          </a:p>
        </p:txBody>
      </p:sp>
    </p:spTree>
    <p:extLst>
      <p:ext uri="{BB962C8B-B14F-4D97-AF65-F5344CB8AC3E}">
        <p14:creationId xmlns:p14="http://schemas.microsoft.com/office/powerpoint/2010/main" val="2127869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478802" y="1506722"/>
            <a:ext cx="3620072" cy="2887790"/>
          </a:xfrm>
          <a:prstGeom prst="rect">
            <a:avLst/>
          </a:prstGeom>
        </p:spPr>
      </p:pic>
      <p:sp>
        <p:nvSpPr>
          <p:cNvPr id="3" name="标题 2"/>
          <p:cNvSpPr>
            <a:spLocks noGrp="1"/>
          </p:cNvSpPr>
          <p:nvPr>
            <p:ph type="title"/>
          </p:nvPr>
        </p:nvSpPr>
        <p:spPr/>
        <p:txBody>
          <a:bodyPr>
            <a:normAutofit fontScale="90000"/>
          </a:bodyPr>
          <a:lstStyle/>
          <a:p>
            <a:r>
              <a:rPr lang="zh-CN" altLang="en-US"/>
              <a:t>树转换为二叉树</a:t>
            </a:r>
          </a:p>
        </p:txBody>
      </p:sp>
      <p:pic>
        <p:nvPicPr>
          <p:cNvPr id="4" name="图片 3"/>
          <p:cNvPicPr/>
          <p:nvPr/>
        </p:nvPicPr>
        <p:blipFill>
          <a:blip r:embed="rId3"/>
          <a:stretch>
            <a:fillRect/>
          </a:stretch>
        </p:blipFill>
        <p:spPr>
          <a:xfrm>
            <a:off x="519454" y="1502174"/>
            <a:ext cx="3538768" cy="2880320"/>
          </a:xfrm>
          <a:prstGeom prst="rect">
            <a:avLst/>
          </a:prstGeom>
        </p:spPr>
      </p:pic>
      <p:pic>
        <p:nvPicPr>
          <p:cNvPr id="5" name="图片 4"/>
          <p:cNvPicPr/>
          <p:nvPr/>
        </p:nvPicPr>
        <p:blipFill>
          <a:blip r:embed="rId4"/>
          <a:stretch>
            <a:fillRect/>
          </a:stretch>
        </p:blipFill>
        <p:spPr>
          <a:xfrm>
            <a:off x="4431512" y="1295666"/>
            <a:ext cx="3600400" cy="3086828"/>
          </a:xfrm>
          <a:prstGeom prst="rect">
            <a:avLst/>
          </a:prstGeom>
        </p:spPr>
      </p:pic>
      <p:pic>
        <p:nvPicPr>
          <p:cNvPr id="6" name="图片 5"/>
          <p:cNvPicPr>
            <a:picLocks noChangeAspect="1"/>
          </p:cNvPicPr>
          <p:nvPr/>
        </p:nvPicPr>
        <p:blipFill>
          <a:blip r:embed="rId5"/>
          <a:stretch>
            <a:fillRect/>
          </a:stretch>
        </p:blipFill>
        <p:spPr>
          <a:xfrm>
            <a:off x="8255446" y="830028"/>
            <a:ext cx="3291616" cy="4315674"/>
          </a:xfrm>
          <a:prstGeom prst="rect">
            <a:avLst/>
          </a:prstGeom>
        </p:spPr>
      </p:pic>
      <p:sp>
        <p:nvSpPr>
          <p:cNvPr id="7" name="矩形 6"/>
          <p:cNvSpPr/>
          <p:nvPr/>
        </p:nvSpPr>
        <p:spPr>
          <a:xfrm>
            <a:off x="241806" y="4932446"/>
            <a:ext cx="3642344" cy="400110"/>
          </a:xfrm>
          <a:prstGeom prst="rect">
            <a:avLst/>
          </a:prstGeom>
        </p:spPr>
        <p:txBody>
          <a:bodyPr wrap="none">
            <a:spAutoFit/>
          </a:bodyPr>
          <a:lstStyle/>
          <a:p>
            <a:r>
              <a:rPr lang="zh-CN" altLang="zh-CN" sz="2000"/>
              <a:t>（</a:t>
            </a:r>
            <a:r>
              <a:rPr lang="en-US" altLang="zh-CN" sz="2000"/>
              <a:t>a</a:t>
            </a:r>
            <a:r>
              <a:rPr lang="zh-CN" altLang="zh-CN" sz="2000" smtClean="0"/>
              <a:t>）所有</a:t>
            </a:r>
            <a:r>
              <a:rPr lang="zh-CN" altLang="zh-CN" sz="2000"/>
              <a:t>兄弟结点之间加连线</a:t>
            </a:r>
            <a:endParaRPr lang="zh-CN" altLang="en-US" sz="2000"/>
          </a:p>
        </p:txBody>
      </p:sp>
      <p:sp>
        <p:nvSpPr>
          <p:cNvPr id="8" name="矩形 7"/>
          <p:cNvSpPr/>
          <p:nvPr/>
        </p:nvSpPr>
        <p:spPr>
          <a:xfrm>
            <a:off x="4431512" y="4932446"/>
            <a:ext cx="4032448" cy="1015663"/>
          </a:xfrm>
          <a:prstGeom prst="rect">
            <a:avLst/>
          </a:prstGeom>
        </p:spPr>
        <p:txBody>
          <a:bodyPr wrap="square">
            <a:spAutoFit/>
          </a:bodyPr>
          <a:lstStyle/>
          <a:p>
            <a:r>
              <a:rPr lang="zh-CN" altLang="zh-CN" sz="2000"/>
              <a:t>（</a:t>
            </a:r>
            <a:r>
              <a:rPr lang="en-US" altLang="zh-CN" sz="2000"/>
              <a:t>b</a:t>
            </a:r>
            <a:r>
              <a:rPr lang="zh-CN" altLang="zh-CN" sz="2000" smtClean="0"/>
              <a:t>）保留</a:t>
            </a:r>
            <a:r>
              <a:rPr lang="zh-CN" altLang="zh-CN" sz="2000"/>
              <a:t>每个结点与其最左孩子间的连线，删除与其它孩子结点间的连线</a:t>
            </a:r>
            <a:endParaRPr lang="zh-CN" altLang="en-US" sz="2000"/>
          </a:p>
        </p:txBody>
      </p:sp>
      <p:sp>
        <p:nvSpPr>
          <p:cNvPr id="9" name="矩形 8"/>
          <p:cNvSpPr/>
          <p:nvPr/>
        </p:nvSpPr>
        <p:spPr>
          <a:xfrm>
            <a:off x="8608079" y="5152122"/>
            <a:ext cx="2938983" cy="707886"/>
          </a:xfrm>
          <a:prstGeom prst="rect">
            <a:avLst/>
          </a:prstGeom>
        </p:spPr>
        <p:txBody>
          <a:bodyPr wrap="square">
            <a:spAutoFit/>
          </a:bodyPr>
          <a:lstStyle/>
          <a:p>
            <a:r>
              <a:rPr lang="zh-CN" altLang="zh-CN" sz="2000"/>
              <a:t>（</a:t>
            </a:r>
            <a:r>
              <a:rPr lang="en-US" altLang="zh-CN" sz="2000"/>
              <a:t>c</a:t>
            </a:r>
            <a:r>
              <a:rPr lang="zh-CN" altLang="zh-CN" sz="2000" smtClean="0"/>
              <a:t>）所有</a:t>
            </a:r>
            <a:r>
              <a:rPr lang="zh-CN" altLang="zh-CN" sz="2000"/>
              <a:t>水平的兄弟及连线顺时针旋转</a:t>
            </a:r>
            <a:r>
              <a:rPr lang="en-US" altLang="zh-CN" sz="2000"/>
              <a:t>45</a:t>
            </a:r>
            <a:r>
              <a:rPr lang="zh-CN" altLang="zh-CN" sz="2000"/>
              <a:t>度</a:t>
            </a:r>
            <a:endParaRPr lang="zh-CN" altLang="en-US" sz="2000"/>
          </a:p>
        </p:txBody>
      </p:sp>
    </p:spTree>
    <p:extLst>
      <p:ext uri="{BB962C8B-B14F-4D97-AF65-F5344CB8AC3E}">
        <p14:creationId xmlns:p14="http://schemas.microsoft.com/office/powerpoint/2010/main" val="3152352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二叉树转换为树</a:t>
            </a:r>
          </a:p>
        </p:txBody>
      </p:sp>
      <p:pic>
        <p:nvPicPr>
          <p:cNvPr id="4" name="图片 3"/>
          <p:cNvPicPr>
            <a:picLocks noChangeAspect="1"/>
          </p:cNvPicPr>
          <p:nvPr/>
        </p:nvPicPr>
        <p:blipFill>
          <a:blip r:embed="rId2"/>
          <a:stretch>
            <a:fillRect/>
          </a:stretch>
        </p:blipFill>
        <p:spPr>
          <a:xfrm>
            <a:off x="478582" y="1413570"/>
            <a:ext cx="3576428" cy="2671191"/>
          </a:xfrm>
          <a:prstGeom prst="rect">
            <a:avLst/>
          </a:prstGeom>
        </p:spPr>
      </p:pic>
      <p:pic>
        <p:nvPicPr>
          <p:cNvPr id="5" name="图片 4"/>
          <p:cNvPicPr>
            <a:picLocks noChangeAspect="1"/>
          </p:cNvPicPr>
          <p:nvPr/>
        </p:nvPicPr>
        <p:blipFill>
          <a:blip r:embed="rId3"/>
          <a:stretch>
            <a:fillRect/>
          </a:stretch>
        </p:blipFill>
        <p:spPr>
          <a:xfrm>
            <a:off x="4623428" y="1341562"/>
            <a:ext cx="3284985" cy="2734976"/>
          </a:xfrm>
          <a:prstGeom prst="rect">
            <a:avLst/>
          </a:prstGeom>
        </p:spPr>
      </p:pic>
      <p:pic>
        <p:nvPicPr>
          <p:cNvPr id="6" name="图片 5"/>
          <p:cNvPicPr>
            <a:picLocks noChangeAspect="1"/>
          </p:cNvPicPr>
          <p:nvPr/>
        </p:nvPicPr>
        <p:blipFill>
          <a:blip r:embed="rId4"/>
          <a:stretch>
            <a:fillRect/>
          </a:stretch>
        </p:blipFill>
        <p:spPr>
          <a:xfrm>
            <a:off x="8479079" y="1413570"/>
            <a:ext cx="3503295" cy="2794635"/>
          </a:xfrm>
          <a:prstGeom prst="rect">
            <a:avLst/>
          </a:prstGeom>
        </p:spPr>
      </p:pic>
      <p:sp>
        <p:nvSpPr>
          <p:cNvPr id="7" name="矩形 6"/>
          <p:cNvSpPr/>
          <p:nvPr/>
        </p:nvSpPr>
        <p:spPr>
          <a:xfrm>
            <a:off x="694606" y="4365898"/>
            <a:ext cx="3645550" cy="400110"/>
          </a:xfrm>
          <a:prstGeom prst="rect">
            <a:avLst/>
          </a:prstGeom>
        </p:spPr>
        <p:txBody>
          <a:bodyPr wrap="none">
            <a:spAutoFit/>
          </a:bodyPr>
          <a:lstStyle/>
          <a:p>
            <a:r>
              <a:rPr lang="en-US" altLang="zh-CN" sz="2000" smtClean="0"/>
              <a:t>a</a:t>
            </a:r>
            <a:r>
              <a:rPr lang="zh-CN" altLang="zh-CN" sz="2000" smtClean="0"/>
              <a:t>）所有右单支逆时针旋转</a:t>
            </a:r>
            <a:r>
              <a:rPr lang="en-US" altLang="zh-CN" sz="2000" smtClean="0"/>
              <a:t>45</a:t>
            </a:r>
            <a:r>
              <a:rPr lang="zh-CN" altLang="zh-CN" sz="2000" smtClean="0"/>
              <a:t>度</a:t>
            </a:r>
            <a:endParaRPr lang="zh-CN" altLang="zh-CN" sz="2000"/>
          </a:p>
        </p:txBody>
      </p:sp>
      <p:sp>
        <p:nvSpPr>
          <p:cNvPr id="8" name="矩形 7"/>
          <p:cNvSpPr/>
          <p:nvPr/>
        </p:nvSpPr>
        <p:spPr>
          <a:xfrm>
            <a:off x="4540969" y="4121380"/>
            <a:ext cx="2922389" cy="1015663"/>
          </a:xfrm>
          <a:prstGeom prst="rect">
            <a:avLst/>
          </a:prstGeom>
        </p:spPr>
        <p:txBody>
          <a:bodyPr wrap="square">
            <a:spAutoFit/>
          </a:bodyPr>
          <a:lstStyle/>
          <a:p>
            <a:r>
              <a:rPr lang="en-US" altLang="zh-CN" sz="2000" smtClean="0"/>
              <a:t>b</a:t>
            </a:r>
            <a:r>
              <a:rPr lang="zh-CN" altLang="zh-CN" sz="2000" smtClean="0"/>
              <a:t>）添加各结点与跟它的最左孩子水平相连的各个结点之间的连线</a:t>
            </a:r>
            <a:endParaRPr lang="zh-CN" altLang="zh-CN" sz="2000"/>
          </a:p>
        </p:txBody>
      </p:sp>
      <p:sp>
        <p:nvSpPr>
          <p:cNvPr id="9" name="矩形 8"/>
          <p:cNvSpPr/>
          <p:nvPr/>
        </p:nvSpPr>
        <p:spPr>
          <a:xfrm>
            <a:off x="9047534" y="4229101"/>
            <a:ext cx="2601994" cy="400110"/>
          </a:xfrm>
          <a:prstGeom prst="rect">
            <a:avLst/>
          </a:prstGeom>
        </p:spPr>
        <p:txBody>
          <a:bodyPr wrap="none">
            <a:spAutoFit/>
          </a:bodyPr>
          <a:lstStyle/>
          <a:p>
            <a:r>
              <a:rPr lang="en-US" altLang="zh-CN" sz="2000"/>
              <a:t>c</a:t>
            </a:r>
            <a:r>
              <a:rPr lang="zh-CN" altLang="zh-CN" sz="2000" smtClean="0"/>
              <a:t>）删除</a:t>
            </a:r>
            <a:r>
              <a:rPr lang="zh-CN" altLang="zh-CN" sz="2000"/>
              <a:t>水平的各连线</a:t>
            </a:r>
          </a:p>
        </p:txBody>
      </p:sp>
    </p:spTree>
    <p:extLst>
      <p:ext uri="{BB962C8B-B14F-4D97-AF65-F5344CB8AC3E}">
        <p14:creationId xmlns:p14="http://schemas.microsoft.com/office/powerpoint/2010/main" val="12984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树的遍历</a:t>
            </a:r>
            <a:endParaRPr lang="zh-CN" altLang="en-US"/>
          </a:p>
        </p:txBody>
      </p:sp>
    </p:spTree>
    <p:extLst>
      <p:ext uri="{BB962C8B-B14F-4D97-AF65-F5344CB8AC3E}">
        <p14:creationId xmlns:p14="http://schemas.microsoft.com/office/powerpoint/2010/main" val="3208266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4905417" cy="2757639"/>
          </a:xfrm>
        </p:spPr>
        <p:txBody>
          <a:bodyPr>
            <a:normAutofit fontScale="92500" lnSpcReduction="20000"/>
          </a:bodyPr>
          <a:lstStyle/>
          <a:p>
            <a:r>
              <a:rPr lang="zh-CN" altLang="en-US" smtClean="0"/>
              <a:t>如</a:t>
            </a:r>
            <a:r>
              <a:rPr lang="zh-CN" altLang="en-US"/>
              <a:t>果树为空，则空操作，否则：</a:t>
            </a:r>
          </a:p>
          <a:p>
            <a:r>
              <a:rPr lang="en-US" altLang="zh-CN"/>
              <a:t>1</a:t>
            </a:r>
            <a:r>
              <a:rPr lang="zh-CN" altLang="en-US"/>
              <a:t>）首先访问根结点；</a:t>
            </a:r>
          </a:p>
          <a:p>
            <a:r>
              <a:rPr lang="en-US" altLang="zh-CN"/>
              <a:t>2</a:t>
            </a:r>
            <a:r>
              <a:rPr lang="zh-CN" altLang="en-US"/>
              <a:t>）按照从左到右的次序依次先序遍历根的各棵子树。</a:t>
            </a:r>
          </a:p>
          <a:p>
            <a:endParaRPr lang="zh-CN" altLang="en-US"/>
          </a:p>
        </p:txBody>
      </p:sp>
      <p:sp>
        <p:nvSpPr>
          <p:cNvPr id="3" name="标题 2"/>
          <p:cNvSpPr>
            <a:spLocks noGrp="1"/>
          </p:cNvSpPr>
          <p:nvPr>
            <p:ph type="title"/>
          </p:nvPr>
        </p:nvSpPr>
        <p:spPr/>
        <p:txBody>
          <a:bodyPr>
            <a:normAutofit fontScale="90000"/>
          </a:bodyPr>
          <a:lstStyle/>
          <a:p>
            <a:r>
              <a:rPr lang="en-US" altLang="zh-CN"/>
              <a:t>1</a:t>
            </a:r>
            <a:r>
              <a:rPr lang="zh-CN" altLang="en-US"/>
              <a:t>、先序遍历</a:t>
            </a:r>
            <a:r>
              <a:rPr lang="en-US" altLang="zh-CN"/>
              <a:t>(preorder traversal</a:t>
            </a:r>
            <a:r>
              <a:rPr lang="en-US" altLang="zh-CN" smtClean="0"/>
              <a:t>)</a:t>
            </a:r>
            <a:endParaRPr lang="zh-CN" altLang="en-US"/>
          </a:p>
        </p:txBody>
      </p:sp>
      <p:pic>
        <p:nvPicPr>
          <p:cNvPr id="4" name="图片 3"/>
          <p:cNvPicPr/>
          <p:nvPr/>
        </p:nvPicPr>
        <p:blipFill>
          <a:blip r:embed="rId2"/>
          <a:stretch>
            <a:fillRect/>
          </a:stretch>
        </p:blipFill>
        <p:spPr>
          <a:xfrm>
            <a:off x="6861821" y="1125538"/>
            <a:ext cx="5328592" cy="4336577"/>
          </a:xfrm>
          <a:prstGeom prst="rect">
            <a:avLst/>
          </a:prstGeom>
        </p:spPr>
      </p:pic>
      <p:pic>
        <p:nvPicPr>
          <p:cNvPr id="6" name="图片 5"/>
          <p:cNvPicPr>
            <a:picLocks noChangeAspect="1"/>
          </p:cNvPicPr>
          <p:nvPr/>
        </p:nvPicPr>
        <p:blipFill>
          <a:blip r:embed="rId3"/>
          <a:stretch>
            <a:fillRect/>
          </a:stretch>
        </p:blipFill>
        <p:spPr>
          <a:xfrm>
            <a:off x="6861821" y="816651"/>
            <a:ext cx="5305991" cy="5907469"/>
          </a:xfrm>
          <a:prstGeom prst="rect">
            <a:avLst/>
          </a:prstGeom>
        </p:spPr>
      </p:pic>
      <p:sp>
        <p:nvSpPr>
          <p:cNvPr id="7" name="矩形 6"/>
          <p:cNvSpPr/>
          <p:nvPr/>
        </p:nvSpPr>
        <p:spPr>
          <a:xfrm>
            <a:off x="1342678" y="3905852"/>
            <a:ext cx="2483885" cy="461665"/>
          </a:xfrm>
          <a:prstGeom prst="rect">
            <a:avLst/>
          </a:prstGeom>
        </p:spPr>
        <p:txBody>
          <a:bodyPr wrap="none">
            <a:spAutoFit/>
          </a:bodyPr>
          <a:lstStyle/>
          <a:p>
            <a:r>
              <a:rPr lang="en-US" altLang="zh-CN" sz="2400">
                <a:solidFill>
                  <a:srgbClr val="FF0000"/>
                </a:solidFill>
              </a:rPr>
              <a:t>ABFGMNCHDIJKEL</a:t>
            </a:r>
            <a:endParaRPr lang="zh-CN" altLang="en-US">
              <a:solidFill>
                <a:srgbClr val="FF0000"/>
              </a:solidFill>
            </a:endParaRPr>
          </a:p>
        </p:txBody>
      </p:sp>
      <p:sp>
        <p:nvSpPr>
          <p:cNvPr id="8" name="矩形 7"/>
          <p:cNvSpPr/>
          <p:nvPr/>
        </p:nvSpPr>
        <p:spPr>
          <a:xfrm>
            <a:off x="838622" y="4725938"/>
            <a:ext cx="6092825" cy="830997"/>
          </a:xfrm>
          <a:prstGeom prst="rect">
            <a:avLst/>
          </a:prstGeom>
        </p:spPr>
        <p:txBody>
          <a:bodyPr>
            <a:spAutoFit/>
          </a:bodyPr>
          <a:lstStyle/>
          <a:p>
            <a:r>
              <a:rPr lang="zh-CN" altLang="en-US" sz="2400" smtClean="0"/>
              <a:t>假设</a:t>
            </a:r>
            <a:r>
              <a:rPr lang="en-US" altLang="zh-CN" sz="2400" smtClean="0"/>
              <a:t>T</a:t>
            </a:r>
            <a:r>
              <a:rPr lang="zh-CN" altLang="en-US" sz="2400" smtClean="0"/>
              <a:t>对应</a:t>
            </a:r>
            <a:r>
              <a:rPr lang="zh-CN" altLang="en-US" sz="2400"/>
              <a:t>二叉树</a:t>
            </a:r>
            <a:r>
              <a:rPr lang="en-US" altLang="zh-CN" sz="2400" smtClean="0"/>
              <a:t>BT</a:t>
            </a:r>
            <a:r>
              <a:rPr lang="zh-CN" altLang="en-US" sz="2400" smtClean="0"/>
              <a:t>，</a:t>
            </a:r>
            <a:r>
              <a:rPr lang="en-US" altLang="zh-CN" sz="2400" smtClean="0"/>
              <a:t>T1</a:t>
            </a:r>
            <a:r>
              <a:rPr lang="zh-CN" altLang="en-US" sz="2400"/>
              <a:t>的先序遍历序列与</a:t>
            </a:r>
            <a:r>
              <a:rPr lang="en-US" altLang="zh-CN" sz="2400"/>
              <a:t>BT1</a:t>
            </a:r>
            <a:r>
              <a:rPr lang="zh-CN" altLang="en-US" sz="2400"/>
              <a:t>的先序遍历</a:t>
            </a:r>
            <a:r>
              <a:rPr lang="zh-CN" altLang="en-US" sz="2400" smtClean="0"/>
              <a:t>序列一致。</a:t>
            </a:r>
            <a:endParaRPr lang="zh-CN" altLang="en-US" sz="2400"/>
          </a:p>
        </p:txBody>
      </p:sp>
    </p:spTree>
    <p:extLst>
      <p:ext uri="{BB962C8B-B14F-4D97-AF65-F5344CB8AC3E}">
        <p14:creationId xmlns:p14="http://schemas.microsoft.com/office/powerpoint/2010/main" val="1179619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stretch>
            <a:fillRect/>
          </a:stretch>
        </p:blipFill>
        <p:spPr>
          <a:xfrm>
            <a:off x="6861821" y="1125538"/>
            <a:ext cx="5328592" cy="4336577"/>
          </a:xfrm>
          <a:prstGeom prst="rect">
            <a:avLst/>
          </a:prstGeom>
        </p:spPr>
      </p:pic>
      <p:sp>
        <p:nvSpPr>
          <p:cNvPr id="2" name="文本占位符 1"/>
          <p:cNvSpPr>
            <a:spLocks noGrp="1"/>
          </p:cNvSpPr>
          <p:nvPr>
            <p:ph type="body" sz="quarter" idx="10"/>
          </p:nvPr>
        </p:nvSpPr>
        <p:spPr>
          <a:xfrm>
            <a:off x="973765" y="1148213"/>
            <a:ext cx="5553489" cy="3073669"/>
          </a:xfrm>
        </p:spPr>
        <p:txBody>
          <a:bodyPr>
            <a:normAutofit/>
          </a:bodyPr>
          <a:lstStyle/>
          <a:p>
            <a:r>
              <a:rPr lang="zh-CN" altLang="en-US"/>
              <a:t>如果树为空，则空操作，否则：</a:t>
            </a:r>
          </a:p>
          <a:p>
            <a:r>
              <a:rPr lang="en-US" altLang="zh-CN"/>
              <a:t>1</a:t>
            </a:r>
            <a:r>
              <a:rPr lang="zh-CN" altLang="en-US"/>
              <a:t>）按照从左到右的次序依次后序遍历根的各棵子树。</a:t>
            </a:r>
          </a:p>
          <a:p>
            <a:r>
              <a:rPr lang="en-US" altLang="zh-CN"/>
              <a:t>2</a:t>
            </a:r>
            <a:r>
              <a:rPr lang="zh-CN" altLang="en-US"/>
              <a:t>）访问根结点</a:t>
            </a:r>
            <a:r>
              <a:rPr lang="zh-CN" altLang="en-US" smtClean="0"/>
              <a:t>；</a:t>
            </a:r>
            <a:endParaRPr lang="zh-CN" altLang="en-US"/>
          </a:p>
        </p:txBody>
      </p:sp>
      <p:pic>
        <p:nvPicPr>
          <p:cNvPr id="4" name="图片 3"/>
          <p:cNvPicPr>
            <a:picLocks noChangeAspect="1"/>
          </p:cNvPicPr>
          <p:nvPr/>
        </p:nvPicPr>
        <p:blipFill>
          <a:blip r:embed="rId3"/>
          <a:stretch>
            <a:fillRect/>
          </a:stretch>
        </p:blipFill>
        <p:spPr>
          <a:xfrm>
            <a:off x="6716157" y="952118"/>
            <a:ext cx="5305991" cy="5907469"/>
          </a:xfrm>
          <a:prstGeom prst="rect">
            <a:avLst/>
          </a:prstGeom>
        </p:spPr>
      </p:pic>
      <p:sp>
        <p:nvSpPr>
          <p:cNvPr id="6" name="矩形 5"/>
          <p:cNvSpPr/>
          <p:nvPr/>
        </p:nvSpPr>
        <p:spPr>
          <a:xfrm>
            <a:off x="1558702" y="4301004"/>
            <a:ext cx="2791020" cy="461665"/>
          </a:xfrm>
          <a:prstGeom prst="rect">
            <a:avLst/>
          </a:prstGeom>
        </p:spPr>
        <p:txBody>
          <a:bodyPr wrap="none">
            <a:spAutoFit/>
          </a:bodyPr>
          <a:lstStyle/>
          <a:p>
            <a:r>
              <a:rPr lang="en-US" altLang="zh-CN" sz="2400">
                <a:solidFill>
                  <a:srgbClr val="FF0000"/>
                </a:solidFill>
              </a:rPr>
              <a:t>FMNGBHCIJKDLEA</a:t>
            </a:r>
            <a:r>
              <a:rPr lang="zh-CN" altLang="en-US" sz="2400">
                <a:solidFill>
                  <a:srgbClr val="FF0000"/>
                </a:solidFill>
              </a:rPr>
              <a:t>。</a:t>
            </a:r>
          </a:p>
        </p:txBody>
      </p:sp>
      <p:sp>
        <p:nvSpPr>
          <p:cNvPr id="8" name="矩形 7"/>
          <p:cNvSpPr/>
          <p:nvPr/>
        </p:nvSpPr>
        <p:spPr>
          <a:xfrm>
            <a:off x="910630" y="4941962"/>
            <a:ext cx="6092825" cy="830997"/>
          </a:xfrm>
          <a:prstGeom prst="rect">
            <a:avLst/>
          </a:prstGeom>
        </p:spPr>
        <p:txBody>
          <a:bodyPr>
            <a:spAutoFit/>
          </a:bodyPr>
          <a:lstStyle/>
          <a:p>
            <a:r>
              <a:rPr lang="zh-CN" altLang="en-US" sz="2400" smtClean="0"/>
              <a:t>假设</a:t>
            </a:r>
            <a:r>
              <a:rPr lang="en-US" altLang="zh-CN" sz="2400" smtClean="0"/>
              <a:t>T</a:t>
            </a:r>
            <a:r>
              <a:rPr lang="zh-CN" altLang="en-US" sz="2400" smtClean="0"/>
              <a:t>对应</a:t>
            </a:r>
            <a:r>
              <a:rPr lang="zh-CN" altLang="en-US" sz="2400"/>
              <a:t>二叉树</a:t>
            </a:r>
            <a:r>
              <a:rPr lang="en-US" altLang="zh-CN" sz="2400" smtClean="0"/>
              <a:t>BT</a:t>
            </a:r>
            <a:r>
              <a:rPr lang="zh-CN" altLang="en-US" sz="2400" smtClean="0"/>
              <a:t>，</a:t>
            </a:r>
            <a:r>
              <a:rPr lang="en-US" altLang="zh-CN" sz="2400" smtClean="0"/>
              <a:t>T1</a:t>
            </a:r>
            <a:r>
              <a:rPr lang="zh-CN" altLang="en-US" sz="2400" smtClean="0"/>
              <a:t>的</a:t>
            </a:r>
            <a:r>
              <a:rPr lang="zh-CN" altLang="en-US" sz="2400" smtClean="0">
                <a:solidFill>
                  <a:srgbClr val="FF0000"/>
                </a:solidFill>
              </a:rPr>
              <a:t>后</a:t>
            </a:r>
            <a:r>
              <a:rPr lang="zh-CN" altLang="en-US" sz="2400" smtClean="0"/>
              <a:t>序</a:t>
            </a:r>
            <a:r>
              <a:rPr lang="zh-CN" altLang="en-US" sz="2400"/>
              <a:t>遍历序列与</a:t>
            </a:r>
            <a:r>
              <a:rPr lang="en-US" altLang="zh-CN" sz="2400"/>
              <a:t>BT1</a:t>
            </a:r>
            <a:r>
              <a:rPr lang="zh-CN" altLang="en-US" sz="2400" smtClean="0"/>
              <a:t>的</a:t>
            </a:r>
            <a:r>
              <a:rPr lang="zh-CN" altLang="en-US" sz="2400" smtClean="0">
                <a:solidFill>
                  <a:srgbClr val="FF0000"/>
                </a:solidFill>
              </a:rPr>
              <a:t>中</a:t>
            </a:r>
            <a:r>
              <a:rPr lang="zh-CN" altLang="en-US" sz="2400" smtClean="0"/>
              <a:t>序</a:t>
            </a:r>
            <a:r>
              <a:rPr lang="zh-CN" altLang="en-US" sz="2400"/>
              <a:t>遍历</a:t>
            </a:r>
            <a:r>
              <a:rPr lang="zh-CN" altLang="en-US" sz="2400" smtClean="0"/>
              <a:t>序列一致。</a:t>
            </a:r>
            <a:endParaRPr lang="zh-CN" altLang="en-US" sz="2400"/>
          </a:p>
        </p:txBody>
      </p:sp>
      <p:sp>
        <p:nvSpPr>
          <p:cNvPr id="9" name="标题 2"/>
          <p:cNvSpPr>
            <a:spLocks noGrp="1"/>
          </p:cNvSpPr>
          <p:nvPr>
            <p:ph type="title"/>
          </p:nvPr>
        </p:nvSpPr>
        <p:spPr/>
        <p:txBody>
          <a:bodyPr>
            <a:normAutofit fontScale="90000"/>
          </a:bodyPr>
          <a:lstStyle/>
          <a:p>
            <a:r>
              <a:rPr lang="en-US" altLang="zh-CN" smtClean="0"/>
              <a:t>2</a:t>
            </a:r>
            <a:r>
              <a:rPr lang="zh-CN" altLang="en-US" smtClean="0"/>
              <a:t>、</a:t>
            </a:r>
            <a:r>
              <a:rPr lang="zh-CN" altLang="zh-CN" smtClean="0"/>
              <a:t>后序</a:t>
            </a:r>
            <a:r>
              <a:rPr lang="zh-CN" altLang="zh-CN"/>
              <a:t>遍历（</a:t>
            </a:r>
            <a:r>
              <a:rPr lang="en-US" altLang="zh-CN"/>
              <a:t>postorder traversal</a:t>
            </a:r>
            <a:r>
              <a:rPr lang="zh-CN" altLang="zh-CN" smtClean="0"/>
              <a:t>）</a:t>
            </a:r>
            <a:endParaRPr lang="zh-CN" altLang="en-US"/>
          </a:p>
        </p:txBody>
      </p:sp>
    </p:spTree>
    <p:extLst>
      <p:ext uri="{BB962C8B-B14F-4D97-AF65-F5344CB8AC3E}">
        <p14:creationId xmlns:p14="http://schemas.microsoft.com/office/powerpoint/2010/main" val="379965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85000" lnSpcReduction="20000"/>
          </a:bodyPr>
          <a:lstStyle/>
          <a:p>
            <a:r>
              <a:rPr lang="zh-CN" altLang="en-US" smtClean="0"/>
              <a:t>对</a:t>
            </a:r>
            <a:r>
              <a:rPr lang="zh-CN" altLang="en-US"/>
              <a:t>树的操作主要有：</a:t>
            </a:r>
          </a:p>
          <a:p>
            <a:pPr marL="586059" lvl="1" indent="0">
              <a:buNone/>
            </a:pPr>
            <a:r>
              <a:rPr lang="en-US" altLang="zh-CN"/>
              <a:t>1</a:t>
            </a:r>
            <a:r>
              <a:rPr lang="zh-CN" altLang="en-US"/>
              <a:t>）构造空树</a:t>
            </a:r>
          </a:p>
          <a:p>
            <a:pPr marL="586059" lvl="1" indent="0">
              <a:buNone/>
            </a:pPr>
            <a:r>
              <a:rPr lang="en-US" altLang="zh-CN"/>
              <a:t>2</a:t>
            </a:r>
            <a:r>
              <a:rPr lang="zh-CN" altLang="en-US"/>
              <a:t>）判别树是否为空</a:t>
            </a:r>
          </a:p>
          <a:p>
            <a:pPr marL="586059" lvl="1" indent="0">
              <a:buNone/>
            </a:pPr>
            <a:r>
              <a:rPr lang="en-US" altLang="zh-CN"/>
              <a:t>3</a:t>
            </a:r>
            <a:r>
              <a:rPr lang="zh-CN" altLang="en-US"/>
              <a:t>）求树中的结点数</a:t>
            </a:r>
          </a:p>
          <a:p>
            <a:pPr marL="586059" lvl="1" indent="0">
              <a:buNone/>
            </a:pPr>
            <a:r>
              <a:rPr lang="en-US" altLang="zh-CN"/>
              <a:t>4</a:t>
            </a:r>
            <a:r>
              <a:rPr lang="zh-CN" altLang="en-US"/>
              <a:t>）清空树</a:t>
            </a:r>
          </a:p>
          <a:p>
            <a:pPr marL="586059" lvl="1" indent="0">
              <a:buNone/>
            </a:pPr>
            <a:r>
              <a:rPr lang="en-US" altLang="zh-CN"/>
              <a:t>5</a:t>
            </a:r>
            <a:r>
              <a:rPr lang="zh-CN" altLang="en-US"/>
              <a:t>）取得树中结点的第</a:t>
            </a:r>
            <a:r>
              <a:rPr lang="en-US" altLang="zh-CN"/>
              <a:t>i</a:t>
            </a:r>
            <a:r>
              <a:rPr lang="zh-CN" altLang="en-US"/>
              <a:t>棵子树</a:t>
            </a:r>
          </a:p>
          <a:p>
            <a:pPr marL="586059" lvl="1" indent="0">
              <a:buNone/>
            </a:pPr>
            <a:r>
              <a:rPr lang="en-US" altLang="zh-CN"/>
              <a:t>7</a:t>
            </a:r>
            <a:r>
              <a:rPr lang="zh-CN" altLang="en-US"/>
              <a:t>）插入子树</a:t>
            </a:r>
          </a:p>
          <a:p>
            <a:pPr marL="586059" lvl="1" indent="0">
              <a:buNone/>
            </a:pPr>
            <a:r>
              <a:rPr lang="en-US" altLang="zh-CN"/>
              <a:t>8</a:t>
            </a:r>
            <a:r>
              <a:rPr lang="zh-CN" altLang="en-US"/>
              <a:t>）对树进行先序遍历</a:t>
            </a:r>
          </a:p>
          <a:p>
            <a:pPr marL="586059" lvl="1" indent="0">
              <a:buNone/>
            </a:pPr>
            <a:r>
              <a:rPr lang="en-US" altLang="zh-CN"/>
              <a:t>9</a:t>
            </a:r>
            <a:r>
              <a:rPr lang="zh-CN" altLang="en-US"/>
              <a:t>）对树进行后序遍历</a:t>
            </a:r>
          </a:p>
          <a:p>
            <a:pPr marL="586059" lvl="1" indent="0">
              <a:buNone/>
            </a:pPr>
            <a:r>
              <a:rPr lang="en-US" altLang="zh-CN"/>
              <a:t>10</a:t>
            </a:r>
            <a:r>
              <a:rPr lang="zh-CN" altLang="en-US"/>
              <a:t>）求树的</a:t>
            </a:r>
            <a:r>
              <a:rPr lang="zh-CN" altLang="en-US" smtClean="0"/>
              <a:t>高度</a:t>
            </a:r>
            <a:endParaRPr lang="zh-CN" altLang="en-US"/>
          </a:p>
        </p:txBody>
      </p:sp>
      <p:sp>
        <p:nvSpPr>
          <p:cNvPr id="3" name="标题 2"/>
          <p:cNvSpPr>
            <a:spLocks noGrp="1"/>
          </p:cNvSpPr>
          <p:nvPr>
            <p:ph type="title"/>
          </p:nvPr>
        </p:nvSpPr>
        <p:spPr/>
        <p:txBody>
          <a:bodyPr>
            <a:normAutofit fontScale="90000"/>
          </a:bodyPr>
          <a:lstStyle/>
          <a:p>
            <a:r>
              <a:rPr lang="zh-CN" altLang="en-US"/>
              <a:t>树的</a:t>
            </a:r>
            <a:r>
              <a:rPr lang="zh-CN" altLang="en-US" smtClean="0"/>
              <a:t>抽象数据类型</a:t>
            </a:r>
            <a:endParaRPr lang="zh-CN" altLang="en-US"/>
          </a:p>
        </p:txBody>
      </p:sp>
    </p:spTree>
    <p:extLst>
      <p:ext uri="{BB962C8B-B14F-4D97-AF65-F5344CB8AC3E}">
        <p14:creationId xmlns:p14="http://schemas.microsoft.com/office/powerpoint/2010/main" val="2117899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5625497" cy="2497605"/>
          </a:xfrm>
        </p:spPr>
        <p:txBody>
          <a:bodyPr/>
          <a:lstStyle/>
          <a:p>
            <a:r>
              <a:rPr lang="zh-CN" altLang="en-US" smtClean="0"/>
              <a:t>从</a:t>
            </a:r>
            <a:r>
              <a:rPr lang="zh-CN" altLang="en-US"/>
              <a:t>根结点开始，按照从上到下，从左到右的次序访问树中每个结点。树的层次遍历也称为树的广度优先遍历</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zh-CN" altLang="en-US"/>
              <a:t>层次遍历</a:t>
            </a:r>
            <a:r>
              <a:rPr lang="en-US" altLang="zh-CN"/>
              <a:t>(level order traversal</a:t>
            </a:r>
            <a:r>
              <a:rPr lang="en-US" altLang="zh-CN" smtClean="0"/>
              <a:t>)</a:t>
            </a:r>
            <a:endParaRPr lang="zh-CN" altLang="en-US"/>
          </a:p>
        </p:txBody>
      </p:sp>
      <p:pic>
        <p:nvPicPr>
          <p:cNvPr id="4" name="图片 3"/>
          <p:cNvPicPr/>
          <p:nvPr/>
        </p:nvPicPr>
        <p:blipFill>
          <a:blip r:embed="rId2"/>
          <a:stretch>
            <a:fillRect/>
          </a:stretch>
        </p:blipFill>
        <p:spPr>
          <a:xfrm>
            <a:off x="6874280" y="1269554"/>
            <a:ext cx="5328592" cy="4336577"/>
          </a:xfrm>
          <a:prstGeom prst="rect">
            <a:avLst/>
          </a:prstGeom>
        </p:spPr>
      </p:pic>
      <p:sp>
        <p:nvSpPr>
          <p:cNvPr id="5" name="矩形 4"/>
          <p:cNvSpPr/>
          <p:nvPr/>
        </p:nvSpPr>
        <p:spPr>
          <a:xfrm>
            <a:off x="1846734" y="3639787"/>
            <a:ext cx="2483885" cy="461665"/>
          </a:xfrm>
          <a:prstGeom prst="rect">
            <a:avLst/>
          </a:prstGeom>
        </p:spPr>
        <p:txBody>
          <a:bodyPr wrap="none">
            <a:spAutoFit/>
          </a:bodyPr>
          <a:lstStyle/>
          <a:p>
            <a:r>
              <a:rPr lang="en-US" altLang="zh-CN" sz="2400">
                <a:solidFill>
                  <a:srgbClr val="FF0000"/>
                </a:solidFill>
              </a:rPr>
              <a:t>ABCDEFGHIJKLMN</a:t>
            </a:r>
            <a:endParaRPr lang="zh-CN" altLang="en-US" sz="2400">
              <a:solidFill>
                <a:srgbClr val="FF0000"/>
              </a:solidFill>
            </a:endParaRPr>
          </a:p>
        </p:txBody>
      </p:sp>
    </p:spTree>
    <p:extLst>
      <p:ext uri="{BB962C8B-B14F-4D97-AF65-F5344CB8AC3E}">
        <p14:creationId xmlns:p14="http://schemas.microsoft.com/office/powerpoint/2010/main" val="354221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树的孩子兄弟链表类</a:t>
            </a:r>
            <a:endParaRPr lang="zh-CN" altLang="en-US"/>
          </a:p>
        </p:txBody>
      </p:sp>
    </p:spTree>
    <p:extLst>
      <p:ext uri="{BB962C8B-B14F-4D97-AF65-F5344CB8AC3E}">
        <p14:creationId xmlns:p14="http://schemas.microsoft.com/office/powerpoint/2010/main" val="229559226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树结点类型定义</a:t>
            </a:r>
            <a:endParaRPr lang="zh-CN" altLang="en-US"/>
          </a:p>
        </p:txBody>
      </p:sp>
      <p:sp>
        <p:nvSpPr>
          <p:cNvPr id="5" name="Rectangle 1"/>
          <p:cNvSpPr>
            <a:spLocks noChangeArrowheads="1"/>
          </p:cNvSpPr>
          <p:nvPr/>
        </p:nvSpPr>
        <p:spPr bwMode="auto">
          <a:xfrm>
            <a:off x="1130899" y="2033371"/>
            <a:ext cx="11089232"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TreeNode:</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data, firstChild=</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nextSibling=</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 = data</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.pFirstChild = firstChild</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.pNextSibling = nextSibling</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290073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树的孩子兄弟链表类</a:t>
            </a:r>
          </a:p>
        </p:txBody>
      </p:sp>
      <p:sp>
        <p:nvSpPr>
          <p:cNvPr id="5" name="Rectangle 2"/>
          <p:cNvSpPr>
            <a:spLocks noChangeArrowheads="1"/>
          </p:cNvSpPr>
          <p:nvPr/>
        </p:nvSpPr>
        <p:spPr bwMode="auto">
          <a:xfrm>
            <a:off x="1414686" y="2131565"/>
            <a:ext cx="8734029" cy="15081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Tree:</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50233133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973765" y="1148213"/>
            <a:ext cx="7281681" cy="4868199"/>
          </a:xfrm>
        </p:spPr>
        <p:txBody>
          <a:bodyPr/>
          <a:lstStyle/>
          <a:p>
            <a:r>
              <a:rPr lang="zh-CN" altLang="en-US"/>
              <a:t>树的</a:t>
            </a:r>
            <a:r>
              <a:rPr lang="zh-CN" altLang="en-US" smtClean="0"/>
              <a:t>创建可转换</a:t>
            </a:r>
            <a:r>
              <a:rPr lang="zh-CN" altLang="en-US"/>
              <a:t>为其对应二叉树的创建</a:t>
            </a:r>
            <a:r>
              <a:rPr lang="zh-CN" altLang="en-US" smtClean="0"/>
              <a:t>。</a:t>
            </a:r>
            <a:endParaRPr lang="en-US" altLang="zh-CN" smtClean="0"/>
          </a:p>
          <a:p>
            <a:r>
              <a:rPr lang="zh-CN" altLang="en-US" smtClean="0"/>
              <a:t>如通过</a:t>
            </a:r>
            <a:r>
              <a:rPr lang="zh-CN" altLang="en-US"/>
              <a:t>带“</a:t>
            </a:r>
            <a:r>
              <a:rPr lang="en-US" altLang="zh-CN"/>
              <a:t>#”</a:t>
            </a:r>
            <a:r>
              <a:rPr lang="zh-CN" altLang="en-US"/>
              <a:t>的先序序列创建对应</a:t>
            </a:r>
            <a:r>
              <a:rPr lang="zh-CN" altLang="en-US" smtClean="0"/>
              <a:t>二叉树，</a:t>
            </a:r>
            <a:r>
              <a:rPr lang="zh-CN" altLang="en-US"/>
              <a:t>即通过输入</a:t>
            </a:r>
            <a:r>
              <a:rPr lang="en-US" altLang="zh-CN"/>
              <a:t>"A B F # G M # N # #  # C H # # D I # J # K # # E L # # # #"</a:t>
            </a:r>
            <a:r>
              <a:rPr lang="zh-CN" altLang="en-US"/>
              <a:t>输入</a:t>
            </a:r>
            <a:r>
              <a:rPr lang="en-US" altLang="zh-CN" smtClean="0"/>
              <a:t>T</a:t>
            </a:r>
            <a:r>
              <a:rPr lang="zh-CN" altLang="en-US" smtClean="0"/>
              <a:t>的</a:t>
            </a:r>
            <a:r>
              <a:rPr lang="zh-CN" altLang="en-US"/>
              <a:t>先序序列（</a:t>
            </a:r>
            <a:r>
              <a:rPr lang="en-US" altLang="zh-CN" smtClean="0"/>
              <a:t>BT</a:t>
            </a:r>
            <a:r>
              <a:rPr lang="zh-CN" altLang="en-US" smtClean="0"/>
              <a:t>的</a:t>
            </a:r>
            <a:r>
              <a:rPr lang="zh-CN" altLang="en-US"/>
              <a:t>先序）创建</a:t>
            </a:r>
            <a:r>
              <a:rPr lang="en-US" altLang="zh-CN" smtClean="0"/>
              <a:t>T</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zh-CN" altLang="en-US"/>
              <a:t>树的创建方法</a:t>
            </a:r>
          </a:p>
        </p:txBody>
      </p:sp>
      <p:pic>
        <p:nvPicPr>
          <p:cNvPr id="6" name="图片 5"/>
          <p:cNvPicPr>
            <a:picLocks noChangeAspect="1"/>
          </p:cNvPicPr>
          <p:nvPr/>
        </p:nvPicPr>
        <p:blipFill>
          <a:blip r:embed="rId2"/>
          <a:stretch>
            <a:fillRect/>
          </a:stretch>
        </p:blipFill>
        <p:spPr>
          <a:xfrm>
            <a:off x="8255446" y="830028"/>
            <a:ext cx="3291616" cy="4315674"/>
          </a:xfrm>
          <a:prstGeom prst="rect">
            <a:avLst/>
          </a:prstGeom>
        </p:spPr>
      </p:pic>
    </p:spTree>
    <p:extLst>
      <p:ext uri="{BB962C8B-B14F-4D97-AF65-F5344CB8AC3E}">
        <p14:creationId xmlns:p14="http://schemas.microsoft.com/office/powerpoint/2010/main" val="3625474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创建算法</a:t>
            </a:r>
            <a:endParaRPr lang="zh-CN" altLang="en-US"/>
          </a:p>
        </p:txBody>
      </p:sp>
      <p:sp>
        <p:nvSpPr>
          <p:cNvPr id="4" name="Rectangle 1"/>
          <p:cNvSpPr>
            <a:spLocks noChangeArrowheads="1"/>
          </p:cNvSpPr>
          <p:nvPr/>
        </p:nvSpPr>
        <p:spPr bwMode="auto">
          <a:xfrm>
            <a:off x="1245326" y="1485578"/>
            <a:ext cx="9454109"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callCreate(</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,lst):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.create(lst)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,lst):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data = lst[</a:t>
            </a:r>
            <a:r>
              <a:rPr kumimoji="0" lang="zh-CN" altLang="zh-CN" sz="20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lst.pop(</a:t>
            </a:r>
            <a:r>
              <a:rPr kumimoji="0" lang="zh-CN" altLang="zh-CN" sz="20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 == </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subroot =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        else</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subroot = TreeNode(data)</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subroot.pFirstChild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.create(lst)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subroot.pNextSibling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.create(lst)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subroot</a:t>
            </a: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920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5409473" cy="4868199"/>
          </a:xfrm>
        </p:spPr>
        <p:txBody>
          <a:bodyPr/>
          <a:lstStyle/>
          <a:p>
            <a:r>
              <a:rPr lang="zh-CN" altLang="zh-CN"/>
              <a:t>对</a:t>
            </a:r>
            <a:r>
              <a:rPr lang="en-US" altLang="zh-CN"/>
              <a:t>subroot</a:t>
            </a:r>
            <a:r>
              <a:rPr lang="zh-CN" altLang="zh-CN"/>
              <a:t>为根的树进行高度</a:t>
            </a:r>
            <a:r>
              <a:rPr lang="zh-CN" altLang="zh-CN" smtClean="0"/>
              <a:t>计数递归</a:t>
            </a:r>
            <a:r>
              <a:rPr lang="zh-CN" altLang="zh-CN"/>
              <a:t>定义为</a:t>
            </a:r>
            <a:r>
              <a:rPr lang="zh-CN" altLang="zh-CN" smtClean="0"/>
              <a:t>：</a:t>
            </a:r>
            <a:endParaRPr lang="en-US" altLang="zh-CN" smtClean="0"/>
          </a:p>
          <a:p>
            <a:r>
              <a:rPr lang="zh-CN" altLang="zh-CN" smtClean="0"/>
              <a:t>如果</a:t>
            </a:r>
            <a:r>
              <a:rPr lang="en-US" altLang="zh-CN"/>
              <a:t>subroot</a:t>
            </a:r>
            <a:r>
              <a:rPr lang="zh-CN" altLang="zh-CN"/>
              <a:t>为</a:t>
            </a:r>
            <a:r>
              <a:rPr lang="en-US" altLang="zh-CN"/>
              <a:t>None</a:t>
            </a:r>
            <a:r>
              <a:rPr lang="zh-CN" altLang="zh-CN"/>
              <a:t>，高度为</a:t>
            </a:r>
            <a:r>
              <a:rPr lang="en-US" altLang="zh-CN" smtClean="0"/>
              <a:t>0</a:t>
            </a:r>
          </a:p>
          <a:p>
            <a:r>
              <a:rPr lang="zh-CN" altLang="zh-CN" smtClean="0"/>
              <a:t>否则</a:t>
            </a:r>
            <a:r>
              <a:rPr lang="zh-CN" altLang="zh-CN"/>
              <a:t>为</a:t>
            </a:r>
            <a:r>
              <a:rPr lang="en-US" altLang="zh-CN"/>
              <a:t>subroot</a:t>
            </a:r>
            <a:r>
              <a:rPr lang="zh-CN" altLang="zh-CN"/>
              <a:t>第一棵子树的高度加</a:t>
            </a:r>
            <a:r>
              <a:rPr lang="en-US" altLang="zh-CN"/>
              <a:t>1</a:t>
            </a:r>
            <a:r>
              <a:rPr lang="zh-CN" altLang="zh-CN"/>
              <a:t>和兄弟子树的高度的大者。</a:t>
            </a:r>
          </a:p>
          <a:p>
            <a:endParaRPr lang="zh-CN" altLang="en-US"/>
          </a:p>
        </p:txBody>
      </p:sp>
      <p:sp>
        <p:nvSpPr>
          <p:cNvPr id="3" name="标题 2"/>
          <p:cNvSpPr>
            <a:spLocks noGrp="1"/>
          </p:cNvSpPr>
          <p:nvPr>
            <p:ph type="title"/>
          </p:nvPr>
        </p:nvSpPr>
        <p:spPr/>
        <p:txBody>
          <a:bodyPr>
            <a:normAutofit fontScale="90000"/>
          </a:bodyPr>
          <a:lstStyle/>
          <a:p>
            <a:r>
              <a:rPr lang="zh-CN" altLang="en-US"/>
              <a:t>树的高度计数</a:t>
            </a:r>
          </a:p>
        </p:txBody>
      </p:sp>
      <p:pic>
        <p:nvPicPr>
          <p:cNvPr id="5" name="图片 4"/>
          <p:cNvPicPr>
            <a:picLocks noChangeAspect="1"/>
          </p:cNvPicPr>
          <p:nvPr/>
        </p:nvPicPr>
        <p:blipFill>
          <a:blip r:embed="rId2"/>
          <a:stretch>
            <a:fillRect/>
          </a:stretch>
        </p:blipFill>
        <p:spPr>
          <a:xfrm>
            <a:off x="7391350" y="1197546"/>
            <a:ext cx="3291616" cy="4315674"/>
          </a:xfrm>
          <a:prstGeom prst="rect">
            <a:avLst/>
          </a:prstGeom>
        </p:spPr>
      </p:pic>
    </p:spTree>
    <p:extLst>
      <p:ext uri="{BB962C8B-B14F-4D97-AF65-F5344CB8AC3E}">
        <p14:creationId xmlns:p14="http://schemas.microsoft.com/office/powerpoint/2010/main" val="4031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树的高度计数</a:t>
            </a:r>
          </a:p>
        </p:txBody>
      </p:sp>
      <p:sp>
        <p:nvSpPr>
          <p:cNvPr id="4" name="Rectangle 1"/>
          <p:cNvSpPr>
            <a:spLocks noChangeArrowheads="1"/>
          </p:cNvSpPr>
          <p:nvPr/>
        </p:nvSpPr>
        <p:spPr bwMode="auto">
          <a:xfrm>
            <a:off x="1342678" y="1948984"/>
            <a:ext cx="8712968"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height(</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subroot):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subroot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None</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b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h1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.height(subroot.pFirstChild)</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h2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.height(subroot.pNextSibling)</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400" b="0" i="0" u="none" strike="noStrike" cap="none" normalizeH="0" baseline="0" smtClean="0">
                <a:ln>
                  <a:noFill/>
                </a:ln>
                <a:solidFill>
                  <a:srgbClr val="000080"/>
                </a:solidFill>
                <a:effectLst/>
                <a:latin typeface="Consolas" pitchFamily="49" charset="0"/>
                <a:ea typeface="宋体" pitchFamily="2" charset="-122"/>
                <a:cs typeface="宋体" pitchFamily="2" charset="-122"/>
              </a:rPr>
              <a:t>max</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(h1+</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,h2)</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0008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遍历</a:t>
            </a:r>
            <a:endParaRPr lang="en-US" altLang="zh-CN" smtClean="0"/>
          </a:p>
          <a:p>
            <a:r>
              <a:rPr lang="zh-CN" altLang="en-US" smtClean="0"/>
              <a:t>结点数</a:t>
            </a:r>
            <a:endParaRPr lang="en-US" altLang="zh-CN" smtClean="0"/>
          </a:p>
          <a:p>
            <a:r>
              <a:rPr lang="zh-CN" altLang="en-US" smtClean="0"/>
              <a:t>输出所有叶子（非叶子）</a:t>
            </a:r>
            <a:endParaRPr lang="en-US" altLang="zh-CN" smtClean="0"/>
          </a:p>
          <a:p>
            <a:r>
              <a:rPr lang="zh-CN" altLang="en-US" smtClean="0"/>
              <a:t>查找值为</a:t>
            </a:r>
            <a:r>
              <a:rPr lang="en-US" altLang="zh-CN" smtClean="0"/>
              <a:t>x</a:t>
            </a:r>
            <a:r>
              <a:rPr lang="zh-CN" altLang="en-US" smtClean="0"/>
              <a:t>的结点的第</a:t>
            </a:r>
            <a:r>
              <a:rPr lang="en-US" altLang="zh-CN" smtClean="0"/>
              <a:t>i</a:t>
            </a:r>
            <a:r>
              <a:rPr lang="zh-CN" altLang="en-US" smtClean="0"/>
              <a:t>个孩子</a:t>
            </a:r>
            <a:endParaRPr lang="zh-CN" altLang="en-US"/>
          </a:p>
        </p:txBody>
      </p:sp>
      <p:sp>
        <p:nvSpPr>
          <p:cNvPr id="3" name="标题 2"/>
          <p:cNvSpPr>
            <a:spLocks noGrp="1"/>
          </p:cNvSpPr>
          <p:nvPr>
            <p:ph type="title"/>
          </p:nvPr>
        </p:nvSpPr>
        <p:spPr/>
        <p:txBody>
          <a:bodyPr>
            <a:normAutofit fontScale="90000"/>
          </a:bodyPr>
          <a:lstStyle/>
          <a:p>
            <a:r>
              <a:rPr lang="zh-CN" altLang="en-US" smtClean="0"/>
              <a:t>其它算法</a:t>
            </a:r>
            <a:endParaRPr lang="zh-CN" altLang="en-US"/>
          </a:p>
        </p:txBody>
      </p:sp>
    </p:spTree>
    <p:extLst>
      <p:ext uri="{BB962C8B-B14F-4D97-AF65-F5344CB8AC3E}">
        <p14:creationId xmlns:p14="http://schemas.microsoft.com/office/powerpoint/2010/main" val="380346310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smtClean="0"/>
              <a:t>叉查找树及查找</a:t>
            </a:r>
            <a:endParaRPr lang="zh-CN" altLang="en-US"/>
          </a:p>
        </p:txBody>
      </p:sp>
    </p:spTree>
    <p:extLst>
      <p:ext uri="{BB962C8B-B14F-4D97-AF65-F5344CB8AC3E}">
        <p14:creationId xmlns:p14="http://schemas.microsoft.com/office/powerpoint/2010/main" val="55840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p:txBody>
          <a:bodyPr>
            <a:normAutofit/>
          </a:bodyPr>
          <a:lstStyle/>
          <a:p>
            <a:r>
              <a:rPr lang="en-US" altLang="zh-CN" smtClean="0"/>
              <a:t>1</a:t>
            </a:r>
            <a:r>
              <a:rPr lang="zh-CN" altLang="en-US" smtClean="0"/>
              <a:t>、</a:t>
            </a:r>
            <a:r>
              <a:rPr lang="zh-CN" altLang="zh-CN"/>
              <a:t>假设树中有</a:t>
            </a:r>
            <a:r>
              <a:rPr lang="en-US" altLang="zh-CN"/>
              <a:t>n</a:t>
            </a:r>
            <a:r>
              <a:rPr lang="zh-CN" altLang="zh-CN"/>
              <a:t>个结点，</a:t>
            </a:r>
            <a:r>
              <a:rPr lang="en-US" altLang="zh-CN"/>
              <a:t>b</a:t>
            </a:r>
            <a:r>
              <a:rPr lang="zh-CN" altLang="zh-CN"/>
              <a:t>根树枝，则</a:t>
            </a:r>
            <a:r>
              <a:rPr lang="en-US" altLang="zh-CN"/>
              <a:t>n=b+1</a:t>
            </a:r>
            <a:r>
              <a:rPr lang="zh-CN" altLang="zh-CN" smtClean="0"/>
              <a:t>，</a:t>
            </a:r>
            <a:r>
              <a:rPr lang="zh-CN" altLang="en-US" smtClean="0"/>
              <a:t>即结点数与树枝数</a:t>
            </a:r>
            <a:r>
              <a:rPr lang="zh-CN" altLang="en-US" dirty="0" smtClean="0"/>
              <a:t>的关系：</a:t>
            </a:r>
            <a:endParaRPr lang="en-US" altLang="zh-CN" dirty="0" smtClean="0"/>
          </a:p>
          <a:p>
            <a:endParaRPr lang="en-US" altLang="zh-CN" dirty="0" smtClean="0"/>
          </a:p>
        </p:txBody>
      </p:sp>
      <p:sp>
        <p:nvSpPr>
          <p:cNvPr id="2" name="标题 1"/>
          <p:cNvSpPr>
            <a:spLocks noGrp="1"/>
          </p:cNvSpPr>
          <p:nvPr>
            <p:ph type="title"/>
          </p:nvPr>
        </p:nvSpPr>
        <p:spPr/>
        <p:txBody>
          <a:bodyPr>
            <a:normAutofit fontScale="90000"/>
          </a:bodyPr>
          <a:lstStyle/>
          <a:p>
            <a:r>
              <a:rPr lang="zh-CN" altLang="en-US" dirty="0" smtClean="0"/>
              <a:t>树的性质</a:t>
            </a:r>
            <a:endParaRPr lang="zh-CN" altLang="en-US" dirty="0"/>
          </a:p>
        </p:txBody>
      </p:sp>
      <p:sp>
        <p:nvSpPr>
          <p:cNvPr id="4" name="灯片编号占位符 3"/>
          <p:cNvSpPr>
            <a:spLocks noGrp="1"/>
          </p:cNvSpPr>
          <p:nvPr>
            <p:ph type="sldNum" sz="quarter" idx="13"/>
          </p:nvPr>
        </p:nvSpPr>
        <p:spPr/>
        <p:txBody>
          <a:bodyPr/>
          <a:lstStyle/>
          <a:p>
            <a:fld id="{4E74B28E-D899-4E33-89B3-E1DBC4EE95B8}" type="slidenum">
              <a:rPr lang="zh-CN" altLang="en-US" smtClean="0"/>
              <a:t>17</a:t>
            </a:fld>
            <a:endParaRPr lang="zh-CN" altLang="en-US"/>
          </a:p>
        </p:txBody>
      </p:sp>
      <p:sp>
        <p:nvSpPr>
          <p:cNvPr id="5" name="矩形 4"/>
          <p:cNvSpPr/>
          <p:nvPr/>
        </p:nvSpPr>
        <p:spPr>
          <a:xfrm>
            <a:off x="2494806" y="2637706"/>
            <a:ext cx="3047603" cy="584910"/>
          </a:xfrm>
          <a:prstGeom prst="rect">
            <a:avLst/>
          </a:prstGeom>
        </p:spPr>
        <p:txBody>
          <a:bodyPr>
            <a:spAutoFit/>
          </a:bodyPr>
          <a:lstStyle/>
          <a:p>
            <a:r>
              <a:rPr lang="en-US" altLang="zh-CN" sz="3200" dirty="0" smtClean="0">
                <a:solidFill>
                  <a:prstClr val="black"/>
                </a:solidFill>
                <a:latin typeface="等线 Light"/>
                <a:ea typeface="等线 Light"/>
                <a:cs typeface="+mj-cs"/>
              </a:rPr>
              <a:t>n=b+1</a:t>
            </a:r>
            <a:endParaRPr lang="zh-CN" altLang="en-US" sz="3200" dirty="0"/>
          </a:p>
        </p:txBody>
      </p:sp>
      <p:pic>
        <p:nvPicPr>
          <p:cNvPr id="6" name="图片 5"/>
          <p:cNvPicPr/>
          <p:nvPr/>
        </p:nvPicPr>
        <p:blipFill>
          <a:blip r:embed="rId2"/>
          <a:stretch>
            <a:fillRect/>
          </a:stretch>
        </p:blipFill>
        <p:spPr>
          <a:xfrm>
            <a:off x="6239222" y="2277666"/>
            <a:ext cx="5328592" cy="4336577"/>
          </a:xfrm>
          <a:prstGeom prst="rect">
            <a:avLst/>
          </a:prstGeom>
        </p:spPr>
      </p:pic>
    </p:spTree>
    <p:extLst>
      <p:ext uri="{BB962C8B-B14F-4D97-AF65-F5344CB8AC3E}">
        <p14:creationId xmlns:p14="http://schemas.microsoft.com/office/powerpoint/2010/main" val="2070467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二叉查找树（</a:t>
            </a:r>
            <a:r>
              <a:rPr lang="en-US" altLang="zh-CN"/>
              <a:t>Binary Search Tree</a:t>
            </a:r>
            <a:r>
              <a:rPr lang="zh-CN" altLang="en-US"/>
              <a:t>，</a:t>
            </a:r>
            <a:r>
              <a:rPr lang="en-US" altLang="zh-CN"/>
              <a:t>BST</a:t>
            </a:r>
            <a:r>
              <a:rPr lang="zh-CN" altLang="en-US"/>
              <a:t>）又被称为二叉排序树，它或者是空树，或者是满足以下性质的二叉树。</a:t>
            </a:r>
          </a:p>
          <a:p>
            <a:r>
              <a:rPr lang="zh-CN" altLang="en-US"/>
              <a:t>① 若根结点的左子树非空，则左子树中所有结点的值都小于根结点的值。</a:t>
            </a:r>
          </a:p>
          <a:p>
            <a:r>
              <a:rPr lang="zh-CN" altLang="en-US"/>
              <a:t>② 若根结点的右子树非空，则右子树中所有结点的值都大于根结点的值。</a:t>
            </a:r>
          </a:p>
          <a:p>
            <a:r>
              <a:rPr lang="zh-CN" altLang="en-US"/>
              <a:t>③ 根结点的左、右子树均是一棵二叉查找树。</a:t>
            </a:r>
          </a:p>
          <a:p>
            <a:endParaRPr lang="zh-CN" altLang="en-US"/>
          </a:p>
        </p:txBody>
      </p:sp>
      <p:sp>
        <p:nvSpPr>
          <p:cNvPr id="3" name="标题 2"/>
          <p:cNvSpPr>
            <a:spLocks noGrp="1"/>
          </p:cNvSpPr>
          <p:nvPr>
            <p:ph type="title"/>
          </p:nvPr>
        </p:nvSpPr>
        <p:spPr/>
        <p:txBody>
          <a:bodyPr>
            <a:normAutofit fontScale="90000"/>
          </a:bodyPr>
          <a:lstStyle/>
          <a:p>
            <a:r>
              <a:rPr lang="zh-CN" altLang="en-US"/>
              <a:t>二叉查找树的概念和性质</a:t>
            </a:r>
          </a:p>
        </p:txBody>
      </p:sp>
    </p:spTree>
    <p:extLst>
      <p:ext uri="{BB962C8B-B14F-4D97-AF65-F5344CB8AC3E}">
        <p14:creationId xmlns:p14="http://schemas.microsoft.com/office/powerpoint/2010/main" val="47206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二叉查找</a:t>
            </a:r>
            <a:r>
              <a:rPr lang="zh-CN" altLang="en-US" smtClean="0"/>
              <a:t>树</a:t>
            </a:r>
            <a:endParaRPr lang="zh-CN" altLang="en-US"/>
          </a:p>
        </p:txBody>
      </p:sp>
      <p:pic>
        <p:nvPicPr>
          <p:cNvPr id="4" name="图片 3"/>
          <p:cNvPicPr>
            <a:picLocks noChangeAspect="1"/>
          </p:cNvPicPr>
          <p:nvPr/>
        </p:nvPicPr>
        <p:blipFill>
          <a:blip r:embed="rId2"/>
          <a:stretch>
            <a:fillRect/>
          </a:stretch>
        </p:blipFill>
        <p:spPr>
          <a:xfrm>
            <a:off x="1126654" y="1557586"/>
            <a:ext cx="3324225" cy="3733800"/>
          </a:xfrm>
          <a:prstGeom prst="rect">
            <a:avLst/>
          </a:prstGeom>
        </p:spPr>
      </p:pic>
      <p:pic>
        <p:nvPicPr>
          <p:cNvPr id="5" name="图片 4"/>
          <p:cNvPicPr>
            <a:picLocks noChangeAspect="1"/>
          </p:cNvPicPr>
          <p:nvPr/>
        </p:nvPicPr>
        <p:blipFill>
          <a:blip r:embed="rId3"/>
          <a:stretch>
            <a:fillRect/>
          </a:stretch>
        </p:blipFill>
        <p:spPr>
          <a:xfrm>
            <a:off x="5735166" y="1197546"/>
            <a:ext cx="3581400" cy="4648200"/>
          </a:xfrm>
          <a:prstGeom prst="rect">
            <a:avLst/>
          </a:prstGeom>
        </p:spPr>
      </p:pic>
      <p:sp>
        <p:nvSpPr>
          <p:cNvPr id="6" name="矩形 5"/>
          <p:cNvSpPr/>
          <p:nvPr/>
        </p:nvSpPr>
        <p:spPr>
          <a:xfrm>
            <a:off x="1765088" y="5434620"/>
            <a:ext cx="2047355" cy="446276"/>
          </a:xfrm>
          <a:prstGeom prst="rect">
            <a:avLst/>
          </a:prstGeom>
        </p:spPr>
        <p:txBody>
          <a:bodyPr wrap="none">
            <a:spAutoFit/>
          </a:bodyPr>
          <a:lstStyle/>
          <a:p>
            <a:r>
              <a:rPr lang="en-US" altLang="zh-CN" smtClean="0"/>
              <a:t>(a) </a:t>
            </a:r>
            <a:r>
              <a:rPr lang="zh-CN" altLang="zh-CN" smtClean="0"/>
              <a:t>二叉查找树</a:t>
            </a:r>
            <a:endParaRPr lang="zh-CN" altLang="en-US"/>
          </a:p>
        </p:txBody>
      </p:sp>
      <p:sp>
        <p:nvSpPr>
          <p:cNvPr id="7" name="矩形 6"/>
          <p:cNvSpPr/>
          <p:nvPr/>
        </p:nvSpPr>
        <p:spPr>
          <a:xfrm>
            <a:off x="7246901" y="5845746"/>
            <a:ext cx="2356735" cy="446276"/>
          </a:xfrm>
          <a:prstGeom prst="rect">
            <a:avLst/>
          </a:prstGeom>
        </p:spPr>
        <p:txBody>
          <a:bodyPr wrap="none">
            <a:spAutoFit/>
          </a:bodyPr>
          <a:lstStyle/>
          <a:p>
            <a:r>
              <a:rPr lang="en-US" altLang="zh-CN"/>
              <a:t>(b) </a:t>
            </a:r>
            <a:r>
              <a:rPr lang="zh-CN" altLang="zh-CN"/>
              <a:t>非二叉查找树</a:t>
            </a:r>
            <a:endParaRPr lang="zh-CN" altLang="en-US"/>
          </a:p>
        </p:txBody>
      </p:sp>
    </p:spTree>
    <p:extLst>
      <p:ext uri="{BB962C8B-B14F-4D97-AF65-F5344CB8AC3E}">
        <p14:creationId xmlns:p14="http://schemas.microsoft.com/office/powerpoint/2010/main" val="1949966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a:t>（</a:t>
            </a:r>
            <a:r>
              <a:rPr lang="en-US" altLang="zh-CN"/>
              <a:t>1</a:t>
            </a:r>
            <a:r>
              <a:rPr lang="zh-CN" altLang="en-US"/>
              <a:t>）二叉查找树的主要作用是用于查找，即把用于查找的查找表中的所有记录按照“左小右大根在中间”的要求存储在二叉查找树上，每个记录都有一个关键字；</a:t>
            </a:r>
          </a:p>
          <a:p>
            <a:r>
              <a:rPr lang="zh-CN" altLang="en-US"/>
              <a:t>（</a:t>
            </a:r>
            <a:r>
              <a:rPr lang="en-US" altLang="zh-CN"/>
              <a:t>2</a:t>
            </a:r>
            <a:r>
              <a:rPr lang="zh-CN" altLang="en-US"/>
              <a:t>）二叉查找树中没有两个结点的关键字是相同的；</a:t>
            </a:r>
          </a:p>
          <a:p>
            <a:r>
              <a:rPr lang="zh-CN" altLang="en-US"/>
              <a:t>（</a:t>
            </a:r>
            <a:r>
              <a:rPr lang="en-US" altLang="zh-CN"/>
              <a:t>3</a:t>
            </a:r>
            <a:r>
              <a:rPr lang="zh-CN" altLang="en-US"/>
              <a:t>）二叉查找树是二叉树的一个特例，在实现时可将它定义为二叉树的继承类；</a:t>
            </a:r>
          </a:p>
          <a:p>
            <a:r>
              <a:rPr lang="zh-CN" altLang="en-US"/>
              <a:t>（</a:t>
            </a:r>
            <a:r>
              <a:rPr lang="en-US" altLang="zh-CN"/>
              <a:t>4</a:t>
            </a:r>
            <a:r>
              <a:rPr lang="zh-CN" altLang="en-US"/>
              <a:t>）对二叉查找树进行中序遍历可以得到递增有序序列</a:t>
            </a:r>
            <a:r>
              <a:rPr lang="zh-CN" altLang="en-US" smtClean="0"/>
              <a:t>，</a:t>
            </a:r>
            <a:r>
              <a:rPr lang="zh-CN" altLang="zh-CN"/>
              <a:t>因此可以把二叉查找树作为有序表的一种实现方法，并常被称为二叉排序树。</a:t>
            </a:r>
          </a:p>
          <a:p>
            <a:endParaRPr lang="zh-CN" altLang="en-US"/>
          </a:p>
        </p:txBody>
      </p:sp>
      <p:sp>
        <p:nvSpPr>
          <p:cNvPr id="3" name="标题 2"/>
          <p:cNvSpPr>
            <a:spLocks noGrp="1"/>
          </p:cNvSpPr>
          <p:nvPr>
            <p:ph type="title"/>
          </p:nvPr>
        </p:nvSpPr>
        <p:spPr/>
        <p:txBody>
          <a:bodyPr>
            <a:normAutofit fontScale="90000"/>
          </a:bodyPr>
          <a:lstStyle/>
          <a:p>
            <a:r>
              <a:rPr lang="zh-CN" altLang="zh-CN" b="1"/>
              <a:t>二叉查找树的</a:t>
            </a:r>
            <a:r>
              <a:rPr lang="zh-CN" altLang="zh-CN" b="1" smtClean="0"/>
              <a:t>性质</a:t>
            </a:r>
            <a:endParaRPr lang="zh-CN" altLang="en-US"/>
          </a:p>
        </p:txBody>
      </p:sp>
    </p:spTree>
    <p:extLst>
      <p:ext uri="{BB962C8B-B14F-4D97-AF65-F5344CB8AC3E}">
        <p14:creationId xmlns:p14="http://schemas.microsoft.com/office/powerpoint/2010/main" val="1415377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二叉查找树类</a:t>
            </a:r>
            <a:r>
              <a:rPr lang="zh-CN" altLang="en-US" smtClean="0"/>
              <a:t>定义</a:t>
            </a:r>
            <a:r>
              <a:rPr lang="zh-CN" altLang="zh-CN"/>
              <a:t>框架</a:t>
            </a:r>
            <a:endParaRPr lang="zh-CN" altLang="en-US"/>
          </a:p>
        </p:txBody>
      </p:sp>
      <p:sp>
        <p:nvSpPr>
          <p:cNvPr id="4" name="矩形 3"/>
          <p:cNvSpPr/>
          <p:nvPr/>
        </p:nvSpPr>
        <p:spPr>
          <a:xfrm>
            <a:off x="1270670" y="1341562"/>
            <a:ext cx="6092825" cy="2677656"/>
          </a:xfrm>
          <a:prstGeom prst="rect">
            <a:avLst/>
          </a:prstGeom>
        </p:spPr>
        <p:txBody>
          <a:bodyPr>
            <a:spAutoFit/>
          </a:bodyPr>
          <a:lstStyle/>
          <a:p>
            <a:r>
              <a:rPr lang="en-US" altLang="zh-CN" sz="2800" b="1"/>
              <a:t>class </a:t>
            </a:r>
            <a:r>
              <a:rPr lang="en-US" altLang="zh-CN" sz="2800"/>
              <a:t>BSTree(</a:t>
            </a:r>
            <a:r>
              <a:rPr lang="en-US" altLang="zh-CN" sz="2800">
                <a:solidFill>
                  <a:srgbClr val="FF0000"/>
                </a:solidFill>
              </a:rPr>
              <a:t>BinaryTree</a:t>
            </a:r>
            <a:r>
              <a:rPr lang="en-US" altLang="zh-CN" sz="2800"/>
              <a:t>):</a:t>
            </a:r>
            <a:br>
              <a:rPr lang="en-US" altLang="zh-CN" sz="2800"/>
            </a:br>
            <a:r>
              <a:rPr lang="en-US" altLang="zh-CN" sz="2800"/>
              <a:t>    </a:t>
            </a:r>
            <a:r>
              <a:rPr lang="en-US" altLang="zh-CN" sz="2800" b="1"/>
              <a:t>def </a:t>
            </a:r>
            <a:r>
              <a:rPr lang="en-US" altLang="zh-CN" sz="2800"/>
              <a:t>__init__(self):        </a:t>
            </a:r>
            <a:br>
              <a:rPr lang="en-US" altLang="zh-CN" sz="2800"/>
            </a:br>
            <a:r>
              <a:rPr lang="en-US" altLang="zh-CN" sz="2800"/>
              <a:t>    </a:t>
            </a:r>
            <a:r>
              <a:rPr lang="en-US" altLang="zh-CN" sz="2800" b="1"/>
              <a:t>def </a:t>
            </a:r>
            <a:r>
              <a:rPr lang="en-US" altLang="zh-CN" sz="2800"/>
              <a:t>search(self, target):</a:t>
            </a:r>
            <a:br>
              <a:rPr lang="en-US" altLang="zh-CN" sz="2800"/>
            </a:br>
            <a:r>
              <a:rPr lang="en-US" altLang="zh-CN" sz="2800"/>
              <a:t>    </a:t>
            </a:r>
            <a:r>
              <a:rPr lang="en-US" altLang="zh-CN" sz="2800" b="1"/>
              <a:t>def </a:t>
            </a:r>
            <a:r>
              <a:rPr lang="en-US" altLang="zh-CN" sz="2800"/>
              <a:t>insert(self, new_data):</a:t>
            </a:r>
            <a:br>
              <a:rPr lang="en-US" altLang="zh-CN" sz="2800"/>
            </a:br>
            <a:r>
              <a:rPr lang="en-US" altLang="zh-CN" sz="2800"/>
              <a:t>    </a:t>
            </a:r>
            <a:r>
              <a:rPr lang="en-US" altLang="zh-CN" sz="2800" b="1"/>
              <a:t>def </a:t>
            </a:r>
            <a:r>
              <a:rPr lang="en-US" altLang="zh-CN" sz="2800"/>
              <a:t>remove(self, target):</a:t>
            </a:r>
            <a:br>
              <a:rPr lang="en-US" altLang="zh-CN" sz="2800"/>
            </a:br>
            <a:endParaRPr lang="zh-CN" altLang="en-US" sz="2800"/>
          </a:p>
        </p:txBody>
      </p:sp>
    </p:spTree>
    <p:extLst>
      <p:ext uri="{BB962C8B-B14F-4D97-AF65-F5344CB8AC3E}">
        <p14:creationId xmlns:p14="http://schemas.microsoft.com/office/powerpoint/2010/main" val="4125707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smtClean="0"/>
              <a:t>采用</a:t>
            </a:r>
            <a:r>
              <a:rPr lang="zh-CN" altLang="en-US"/>
              <a:t>二叉链表存储结构</a:t>
            </a:r>
            <a:r>
              <a:rPr lang="zh-CN" altLang="en-US" smtClean="0"/>
              <a:t>；</a:t>
            </a:r>
            <a:endParaRPr lang="en-US" altLang="zh-CN" smtClean="0"/>
          </a:p>
          <a:p>
            <a:r>
              <a:rPr lang="zh-CN" altLang="en-US" smtClean="0"/>
              <a:t>所有</a:t>
            </a:r>
            <a:r>
              <a:rPr lang="zh-CN" altLang="en-US"/>
              <a:t>由父类继承的方法包括构造方法，析构函数，清空二叉树，判别二叉树是否为空，求二叉树的结点数，求二叉树的深度、遍历及图形化输出等操作</a:t>
            </a:r>
            <a:r>
              <a:rPr lang="zh-CN" altLang="en-US" smtClean="0"/>
              <a:t>。</a:t>
            </a:r>
            <a:endParaRPr lang="en-US" altLang="zh-CN" smtClean="0"/>
          </a:p>
          <a:p>
            <a:r>
              <a:rPr lang="zh-CN" altLang="en-US" smtClean="0"/>
              <a:t>二</a:t>
            </a:r>
            <a:r>
              <a:rPr lang="zh-CN" altLang="en-US"/>
              <a:t>叉查找树的特殊的方法有：二叉查找树下的查找、结点的插入和删除。</a:t>
            </a:r>
          </a:p>
          <a:p>
            <a:r>
              <a:rPr lang="en-US" altLang="zh-CN" smtClean="0"/>
              <a:t>Record</a:t>
            </a:r>
            <a:r>
              <a:rPr lang="zh-CN" altLang="en-US"/>
              <a:t>类</a:t>
            </a:r>
            <a:r>
              <a:rPr lang="zh-CN" altLang="en-US" smtClean="0"/>
              <a:t>与有序表查找时定义的</a:t>
            </a:r>
            <a:r>
              <a:rPr lang="en-US" altLang="zh-CN"/>
              <a:t>Record</a:t>
            </a:r>
            <a:r>
              <a:rPr lang="zh-CN" altLang="en-US" smtClean="0"/>
              <a:t>类相同</a:t>
            </a:r>
            <a:r>
              <a:rPr lang="zh-CN" altLang="en-US"/>
              <a:t>，每个记录有一个关键字属性项。记录之间可以通过比较运算符相互比较大小和是否相等。</a:t>
            </a:r>
          </a:p>
          <a:p>
            <a:endParaRPr lang="zh-CN" altLang="en-US"/>
          </a:p>
        </p:txBody>
      </p:sp>
      <p:sp>
        <p:nvSpPr>
          <p:cNvPr id="3" name="标题 2"/>
          <p:cNvSpPr>
            <a:spLocks noGrp="1"/>
          </p:cNvSpPr>
          <p:nvPr>
            <p:ph type="title"/>
          </p:nvPr>
        </p:nvSpPr>
        <p:spPr/>
        <p:txBody>
          <a:bodyPr>
            <a:normAutofit fontScale="90000"/>
          </a:bodyPr>
          <a:lstStyle/>
          <a:p>
            <a:r>
              <a:rPr lang="zh-CN" altLang="en-US" smtClean="0"/>
              <a:t>二叉链表实现</a:t>
            </a:r>
            <a:endParaRPr lang="zh-CN" altLang="en-US"/>
          </a:p>
        </p:txBody>
      </p:sp>
    </p:spTree>
    <p:extLst>
      <p:ext uri="{BB962C8B-B14F-4D97-AF65-F5344CB8AC3E}">
        <p14:creationId xmlns:p14="http://schemas.microsoft.com/office/powerpoint/2010/main" val="2363670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705617" cy="4868199"/>
          </a:xfrm>
        </p:spPr>
        <p:txBody>
          <a:bodyPr>
            <a:normAutofit/>
          </a:bodyPr>
          <a:lstStyle/>
          <a:p>
            <a:r>
              <a:rPr lang="en-US" altLang="zh-CN"/>
              <a:t>1</a:t>
            </a:r>
            <a:r>
              <a:rPr lang="zh-CN" altLang="zh-CN"/>
              <a:t>）若二叉查找树为空，则查找失败；</a:t>
            </a:r>
          </a:p>
          <a:p>
            <a:r>
              <a:rPr lang="en-US" altLang="zh-CN"/>
              <a:t>2</a:t>
            </a:r>
            <a:r>
              <a:rPr lang="zh-CN" altLang="zh-CN"/>
              <a:t>）否则比较给定值和根结点关键字值的大小。若相等，则查找成功。 </a:t>
            </a:r>
          </a:p>
          <a:p>
            <a:r>
              <a:rPr lang="en-US" altLang="zh-CN"/>
              <a:t>3</a:t>
            </a:r>
            <a:r>
              <a:rPr lang="zh-CN" altLang="zh-CN"/>
              <a:t>）若给定值小于根结点的值，则在根结点的左子树中继续查找。</a:t>
            </a:r>
          </a:p>
          <a:p>
            <a:r>
              <a:rPr lang="en-US" altLang="zh-CN"/>
              <a:t>4</a:t>
            </a:r>
            <a:r>
              <a:rPr lang="zh-CN" altLang="zh-CN"/>
              <a:t>）若给定值大于根结点的值，则在根结点的右子树中继续查找。</a:t>
            </a:r>
          </a:p>
          <a:p>
            <a:endParaRPr lang="zh-CN" altLang="en-US"/>
          </a:p>
        </p:txBody>
      </p:sp>
      <p:sp>
        <p:nvSpPr>
          <p:cNvPr id="3" name="标题 2"/>
          <p:cNvSpPr>
            <a:spLocks noGrp="1"/>
          </p:cNvSpPr>
          <p:nvPr>
            <p:ph type="title"/>
          </p:nvPr>
        </p:nvSpPr>
        <p:spPr/>
        <p:txBody>
          <a:bodyPr>
            <a:normAutofit fontScale="90000"/>
          </a:bodyPr>
          <a:lstStyle/>
          <a:p>
            <a:r>
              <a:rPr lang="zh-CN" altLang="zh-CN" b="1"/>
              <a:t>查找</a:t>
            </a:r>
            <a:r>
              <a:rPr lang="zh-CN" altLang="zh-CN" b="1" smtClean="0"/>
              <a:t>算法</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TextBox 5"/>
          <p:cNvSpPr txBox="1"/>
          <p:nvPr/>
        </p:nvSpPr>
        <p:spPr>
          <a:xfrm>
            <a:off x="8693924" y="5654928"/>
            <a:ext cx="1072730" cy="446276"/>
          </a:xfrm>
          <a:prstGeom prst="rect">
            <a:avLst/>
          </a:prstGeom>
          <a:noFill/>
        </p:spPr>
        <p:txBody>
          <a:bodyPr wrap="none" rtlCol="0">
            <a:spAutoFit/>
          </a:bodyPr>
          <a:lstStyle/>
          <a:p>
            <a:r>
              <a:rPr lang="zh-CN" altLang="en-US" smtClean="0"/>
              <a:t>查找</a:t>
            </a:r>
            <a:r>
              <a:rPr lang="en-US" altLang="zh-CN" smtClean="0"/>
              <a:t>25</a:t>
            </a:r>
            <a:endParaRPr lang="zh-CN" altLang="en-US"/>
          </a:p>
        </p:txBody>
      </p:sp>
      <p:sp>
        <p:nvSpPr>
          <p:cNvPr id="9" name="TextBox 8"/>
          <p:cNvSpPr txBox="1"/>
          <p:nvPr/>
        </p:nvSpPr>
        <p:spPr>
          <a:xfrm>
            <a:off x="8693924" y="5669371"/>
            <a:ext cx="1072730" cy="446276"/>
          </a:xfrm>
          <a:prstGeom prst="rect">
            <a:avLst/>
          </a:prstGeom>
          <a:solidFill>
            <a:schemeClr val="bg1"/>
          </a:solidFill>
        </p:spPr>
        <p:txBody>
          <a:bodyPr wrap="none" rtlCol="0">
            <a:spAutoFit/>
          </a:bodyPr>
          <a:lstStyle/>
          <a:p>
            <a:r>
              <a:rPr lang="zh-CN" altLang="en-US" smtClean="0"/>
              <a:t>查找</a:t>
            </a:r>
            <a:r>
              <a:rPr lang="en-US" altLang="zh-CN" smtClean="0"/>
              <a:t>28</a:t>
            </a:r>
            <a:endParaRPr lang="zh-CN" altLang="en-US"/>
          </a:p>
        </p:txBody>
      </p:sp>
      <p:pic>
        <p:nvPicPr>
          <p:cNvPr id="10" name="图片 9"/>
          <p:cNvPicPr>
            <a:picLocks noChangeAspect="1"/>
          </p:cNvPicPr>
          <p:nvPr/>
        </p:nvPicPr>
        <p:blipFill>
          <a:blip r:embed="rId2"/>
          <a:stretch>
            <a:fillRect/>
          </a:stretch>
        </p:blipFill>
        <p:spPr>
          <a:xfrm>
            <a:off x="8471470" y="1176912"/>
            <a:ext cx="3324225" cy="3733800"/>
          </a:xfrm>
          <a:prstGeom prst="rect">
            <a:avLst/>
          </a:prstGeom>
        </p:spPr>
      </p:pic>
      <p:pic>
        <p:nvPicPr>
          <p:cNvPr id="337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895" y="1200000"/>
            <a:ext cx="33528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1470" y="1219086"/>
            <a:ext cx="33528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662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b="1"/>
              <a:t>查找算法</a:t>
            </a:r>
            <a:endParaRPr lang="zh-CN" altLang="en-US"/>
          </a:p>
        </p:txBody>
      </p:sp>
      <p:sp>
        <p:nvSpPr>
          <p:cNvPr id="4" name="Rectangle 1"/>
          <p:cNvSpPr>
            <a:spLocks noChangeArrowheads="1"/>
          </p:cNvSpPr>
          <p:nvPr/>
        </p:nvSpPr>
        <p:spPr bwMode="auto">
          <a:xfrm>
            <a:off x="1138983" y="1701602"/>
            <a:ext cx="9958165"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target):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.recursive_search_bst(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target)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recursive_search_bst(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root, target):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not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None</a:t>
            </a:r>
            <a:b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    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root.data.key == target: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root.data.key &lt; target: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.recursive_search_bst(root.right, target)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.recursive_search_bst(root.left, target)</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86024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a:t>二叉查找树的形状</a:t>
            </a:r>
            <a:endParaRPr lang="zh-CN" altLang="en-US"/>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366" y="1121307"/>
            <a:ext cx="33528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90" y="1413570"/>
            <a:ext cx="3352800"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矩形 3"/>
              <p:cNvSpPr/>
              <p:nvPr/>
            </p:nvSpPr>
            <p:spPr>
              <a:xfrm>
                <a:off x="8327454" y="5194942"/>
                <a:ext cx="3312368" cy="997389"/>
              </a:xfrm>
              <a:prstGeom prst="rect">
                <a:avLst/>
              </a:prstGeom>
            </p:spPr>
            <p:txBody>
              <a:bodyPr wrap="square">
                <a:spAutoFit/>
              </a:bodyPr>
              <a:lstStyle/>
              <a:p>
                <a:r>
                  <a:rPr lang="en-US" altLang="zh-CN" b="1" smtClean="0"/>
                  <a:t>ASL</a:t>
                </a:r>
                <a14:m>
                  <m:oMath xmlns:m="http://schemas.openxmlformats.org/officeDocument/2006/math">
                    <m:r>
                      <a:rPr lang="en-US" altLang="zh-CN" b="1" i="1">
                        <a:latin typeface="Cambria Math"/>
                      </a:rPr>
                      <m:t>=</m:t>
                    </m:r>
                    <m:nary>
                      <m:naryPr>
                        <m:chr m:val="∑"/>
                        <m:limLoc m:val="undOvr"/>
                        <m:ctrlPr>
                          <a:rPr lang="zh-CN" altLang="zh-CN" b="1" i="1">
                            <a:latin typeface="Cambria Math"/>
                          </a:rPr>
                        </m:ctrlPr>
                      </m:naryPr>
                      <m:sub>
                        <m:r>
                          <a:rPr lang="en-US" altLang="zh-CN" b="1" i="1">
                            <a:latin typeface="Cambria Math"/>
                          </a:rPr>
                          <m:t>𝒊</m:t>
                        </m:r>
                        <m:r>
                          <a:rPr lang="en-US" altLang="zh-CN" b="1" i="1">
                            <a:latin typeface="Cambria Math"/>
                          </a:rPr>
                          <m:t>=</m:t>
                        </m:r>
                        <m:r>
                          <a:rPr lang="en-US" altLang="zh-CN" b="1" i="1">
                            <a:latin typeface="Cambria Math"/>
                          </a:rPr>
                          <m:t>𝟏</m:t>
                        </m:r>
                      </m:sub>
                      <m:sup>
                        <m:r>
                          <a:rPr lang="en-US" altLang="zh-CN" b="1" i="1">
                            <a:latin typeface="Cambria Math"/>
                          </a:rPr>
                          <m:t>𝒏</m:t>
                        </m:r>
                      </m:sup>
                      <m:e>
                        <m:r>
                          <a:rPr lang="en-US" altLang="zh-CN" b="1" i="1">
                            <a:latin typeface="Cambria Math"/>
                          </a:rPr>
                          <m:t> </m:t>
                        </m:r>
                        <m:sSub>
                          <m:sSubPr>
                            <m:ctrlPr>
                              <a:rPr lang="zh-CN" altLang="zh-CN" b="1" i="1">
                                <a:latin typeface="Cambria Math"/>
                              </a:rPr>
                            </m:ctrlPr>
                          </m:sSubPr>
                          <m:e>
                            <m:r>
                              <a:rPr lang="en-US" altLang="zh-CN" b="1" i="1">
                                <a:latin typeface="Cambria Math"/>
                              </a:rPr>
                              <m:t>𝒑</m:t>
                            </m:r>
                          </m:e>
                          <m:sub>
                            <m:r>
                              <a:rPr lang="en-US" altLang="zh-CN" b="1" i="1">
                                <a:latin typeface="Cambria Math"/>
                              </a:rPr>
                              <m:t>𝒊</m:t>
                            </m:r>
                            <m:r>
                              <a:rPr lang="en-US" altLang="zh-CN" b="1" i="1">
                                <a:latin typeface="Cambria Math"/>
                              </a:rPr>
                              <m:t>∗</m:t>
                            </m:r>
                          </m:sub>
                        </m:sSub>
                        <m:sSub>
                          <m:sSubPr>
                            <m:ctrlPr>
                              <a:rPr lang="zh-CN" altLang="zh-CN" b="1" i="1">
                                <a:latin typeface="Cambria Math"/>
                              </a:rPr>
                            </m:ctrlPr>
                          </m:sSubPr>
                          <m:e>
                            <m:r>
                              <a:rPr lang="en-US" altLang="zh-CN" b="1" i="1">
                                <a:latin typeface="Cambria Math"/>
                              </a:rPr>
                              <m:t>𝒄</m:t>
                            </m:r>
                          </m:e>
                          <m:sub>
                            <m:r>
                              <a:rPr lang="en-US" altLang="zh-CN" b="1" i="1">
                                <a:latin typeface="Cambria Math"/>
                              </a:rPr>
                              <m:t>𝒊</m:t>
                            </m:r>
                          </m:sub>
                        </m:sSub>
                      </m:e>
                    </m:nary>
                    <m:r>
                      <a:rPr lang="en-US" altLang="zh-CN" b="1" i="1">
                        <a:latin typeface="Cambria Math"/>
                      </a:rPr>
                      <m:t>=</m:t>
                    </m:r>
                    <m:f>
                      <m:fPr>
                        <m:ctrlPr>
                          <a:rPr lang="zh-CN" altLang="zh-CN" b="1" i="1">
                            <a:latin typeface="Cambria Math"/>
                          </a:rPr>
                        </m:ctrlPr>
                      </m:fPr>
                      <m:num>
                        <m:r>
                          <a:rPr lang="en-US" altLang="zh-CN" b="1" i="1">
                            <a:latin typeface="Cambria Math"/>
                          </a:rPr>
                          <m:t>𝟏</m:t>
                        </m:r>
                        <m:r>
                          <a:rPr lang="en-US" altLang="zh-CN" b="1" i="1">
                            <a:latin typeface="Cambria Math"/>
                          </a:rPr>
                          <m:t>+</m:t>
                        </m:r>
                        <m:r>
                          <a:rPr lang="en-US" altLang="zh-CN" b="1" i="1">
                            <a:latin typeface="Cambria Math"/>
                          </a:rPr>
                          <m:t>𝟑</m:t>
                        </m:r>
                        <m:r>
                          <a:rPr lang="zh-CN" altLang="en-US" b="1" i="1" smtClean="0">
                            <a:latin typeface="Cambria Math"/>
                          </a:rPr>
                          <m:t>∗</m:t>
                        </m:r>
                        <m:r>
                          <a:rPr lang="en-US" altLang="zh-CN" b="1" i="1" smtClean="0">
                            <a:latin typeface="Cambria Math"/>
                          </a:rPr>
                          <m:t>𝟐</m:t>
                        </m:r>
                        <m:r>
                          <a:rPr lang="en-US" altLang="zh-CN" b="1" i="1">
                            <a:latin typeface="Cambria Math"/>
                          </a:rPr>
                          <m:t>+</m:t>
                        </m:r>
                        <m:r>
                          <a:rPr lang="en-US" altLang="zh-CN" b="1" i="1">
                            <a:latin typeface="Cambria Math"/>
                          </a:rPr>
                          <m:t>𝟓</m:t>
                        </m:r>
                        <m:r>
                          <a:rPr lang="zh-CN" altLang="en-US" b="1" i="1">
                            <a:latin typeface="Cambria Math"/>
                          </a:rPr>
                          <m:t>∗</m:t>
                        </m:r>
                        <m:r>
                          <a:rPr lang="en-US" altLang="zh-CN" b="1" i="1">
                            <a:latin typeface="Cambria Math"/>
                          </a:rPr>
                          <m:t>𝟑</m:t>
                        </m:r>
                        <m:r>
                          <a:rPr lang="en-US" altLang="zh-CN" b="1" i="1">
                            <a:latin typeface="Cambria Math"/>
                          </a:rPr>
                          <m:t>+</m:t>
                        </m:r>
                        <m:r>
                          <a:rPr lang="en-US" altLang="zh-CN" b="1" i="1">
                            <a:latin typeface="Cambria Math"/>
                          </a:rPr>
                          <m:t>𝟕</m:t>
                        </m:r>
                      </m:num>
                      <m:den>
                        <m:r>
                          <a:rPr lang="en-US" altLang="zh-CN" b="1" i="1">
                            <a:latin typeface="Cambria Math"/>
                          </a:rPr>
                          <m:t>𝟕</m:t>
                        </m:r>
                      </m:den>
                    </m:f>
                  </m:oMath>
                </a14:m>
                <a:r>
                  <a:rPr lang="en-US" altLang="zh-CN" b="1"/>
                  <a:t>=</a:t>
                </a:r>
                <a14:m>
                  <m:oMath xmlns:m="http://schemas.openxmlformats.org/officeDocument/2006/math">
                    <m:f>
                      <m:fPr>
                        <m:ctrlPr>
                          <a:rPr lang="zh-CN" altLang="zh-CN" b="1" i="1">
                            <a:latin typeface="Cambria Math"/>
                          </a:rPr>
                        </m:ctrlPr>
                      </m:fPr>
                      <m:num>
                        <m:r>
                          <a:rPr lang="en-US" altLang="zh-CN" b="1" i="1">
                            <a:latin typeface="Cambria Math"/>
                          </a:rPr>
                          <m:t>𝟐</m:t>
                        </m:r>
                        <m:r>
                          <a:rPr lang="en-US" altLang="zh-CN" b="1" i="1" smtClean="0">
                            <a:latin typeface="Cambria Math"/>
                          </a:rPr>
                          <m:t>𝟗</m:t>
                        </m:r>
                      </m:num>
                      <m:den>
                        <m:r>
                          <a:rPr lang="en-US" altLang="zh-CN" b="1" i="1">
                            <a:latin typeface="Cambria Math"/>
                          </a:rPr>
                          <m:t>𝟕</m:t>
                        </m:r>
                      </m:den>
                    </m:f>
                  </m:oMath>
                </a14:m>
                <a:endParaRPr lang="zh-CN" altLang="zh-CN"/>
              </a:p>
            </p:txBody>
          </p:sp>
        </mc:Choice>
        <mc:Fallback xmlns="">
          <p:sp>
            <p:nvSpPr>
              <p:cNvPr id="4" name="矩形 3"/>
              <p:cNvSpPr>
                <a:spLocks noRot="1" noChangeAspect="1" noMove="1" noResize="1" noEditPoints="1" noAdjustHandles="1" noChangeArrowheads="1" noChangeShapeType="1" noTextEdit="1"/>
              </p:cNvSpPr>
              <p:nvPr/>
            </p:nvSpPr>
            <p:spPr>
              <a:xfrm>
                <a:off x="8327454" y="5194942"/>
                <a:ext cx="3312368" cy="997389"/>
              </a:xfrm>
              <a:prstGeom prst="rect">
                <a:avLst/>
              </a:prstGeom>
              <a:blipFill rotWithShape="1">
                <a:blip r:embed="rId4"/>
                <a:stretch>
                  <a:fillRect l="-2578" t="-56707" b="-317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198662" y="4723444"/>
                <a:ext cx="3312368" cy="997389"/>
              </a:xfrm>
              <a:prstGeom prst="rect">
                <a:avLst/>
              </a:prstGeom>
            </p:spPr>
            <p:txBody>
              <a:bodyPr wrap="square">
                <a:spAutoFit/>
              </a:bodyPr>
              <a:lstStyle/>
              <a:p>
                <a:r>
                  <a:rPr lang="en-US" altLang="zh-CN" b="1" smtClean="0"/>
                  <a:t>ASL</a:t>
                </a:r>
                <a14:m>
                  <m:oMath xmlns:m="http://schemas.openxmlformats.org/officeDocument/2006/math">
                    <m:r>
                      <a:rPr lang="en-US" altLang="zh-CN" b="1" i="1">
                        <a:latin typeface="Cambria Math"/>
                      </a:rPr>
                      <m:t>=</m:t>
                    </m:r>
                    <m:nary>
                      <m:naryPr>
                        <m:chr m:val="∑"/>
                        <m:limLoc m:val="undOvr"/>
                        <m:ctrlPr>
                          <a:rPr lang="zh-CN" altLang="zh-CN" b="1" i="1">
                            <a:latin typeface="Cambria Math"/>
                          </a:rPr>
                        </m:ctrlPr>
                      </m:naryPr>
                      <m:sub>
                        <m:r>
                          <a:rPr lang="en-US" altLang="zh-CN" b="1" i="1">
                            <a:latin typeface="Cambria Math"/>
                          </a:rPr>
                          <m:t>𝒊</m:t>
                        </m:r>
                        <m:r>
                          <a:rPr lang="en-US" altLang="zh-CN" b="1" i="1">
                            <a:latin typeface="Cambria Math"/>
                          </a:rPr>
                          <m:t>=</m:t>
                        </m:r>
                        <m:r>
                          <a:rPr lang="en-US" altLang="zh-CN" b="1" i="1">
                            <a:latin typeface="Cambria Math"/>
                          </a:rPr>
                          <m:t>𝟏</m:t>
                        </m:r>
                      </m:sub>
                      <m:sup>
                        <m:r>
                          <a:rPr lang="en-US" altLang="zh-CN" b="1" i="1">
                            <a:latin typeface="Cambria Math"/>
                          </a:rPr>
                          <m:t>𝒏</m:t>
                        </m:r>
                      </m:sup>
                      <m:e>
                        <m:r>
                          <a:rPr lang="en-US" altLang="zh-CN" b="1" i="1">
                            <a:latin typeface="Cambria Math"/>
                          </a:rPr>
                          <m:t> </m:t>
                        </m:r>
                        <m:sSub>
                          <m:sSubPr>
                            <m:ctrlPr>
                              <a:rPr lang="zh-CN" altLang="zh-CN" b="1" i="1">
                                <a:latin typeface="Cambria Math"/>
                              </a:rPr>
                            </m:ctrlPr>
                          </m:sSubPr>
                          <m:e>
                            <m:r>
                              <a:rPr lang="en-US" altLang="zh-CN" b="1" i="1">
                                <a:latin typeface="Cambria Math"/>
                              </a:rPr>
                              <m:t>𝒑</m:t>
                            </m:r>
                          </m:e>
                          <m:sub>
                            <m:r>
                              <a:rPr lang="en-US" altLang="zh-CN" b="1" i="1">
                                <a:latin typeface="Cambria Math"/>
                              </a:rPr>
                              <m:t>𝒊</m:t>
                            </m:r>
                            <m:r>
                              <a:rPr lang="en-US" altLang="zh-CN" b="1" i="1">
                                <a:latin typeface="Cambria Math"/>
                              </a:rPr>
                              <m:t>∗</m:t>
                            </m:r>
                          </m:sub>
                        </m:sSub>
                        <m:sSub>
                          <m:sSubPr>
                            <m:ctrlPr>
                              <a:rPr lang="zh-CN" altLang="zh-CN" b="1" i="1">
                                <a:latin typeface="Cambria Math"/>
                              </a:rPr>
                            </m:ctrlPr>
                          </m:sSubPr>
                          <m:e>
                            <m:r>
                              <a:rPr lang="en-US" altLang="zh-CN" b="1" i="1">
                                <a:latin typeface="Cambria Math"/>
                              </a:rPr>
                              <m:t>𝒄</m:t>
                            </m:r>
                          </m:e>
                          <m:sub>
                            <m:r>
                              <a:rPr lang="en-US" altLang="zh-CN" b="1" i="1">
                                <a:latin typeface="Cambria Math"/>
                              </a:rPr>
                              <m:t>𝒊</m:t>
                            </m:r>
                          </m:sub>
                        </m:sSub>
                      </m:e>
                    </m:nary>
                    <m:r>
                      <a:rPr lang="en-US" altLang="zh-CN" b="1" i="1">
                        <a:latin typeface="Cambria Math"/>
                      </a:rPr>
                      <m:t>=</m:t>
                    </m:r>
                    <m:f>
                      <m:fPr>
                        <m:ctrlPr>
                          <a:rPr lang="zh-CN" altLang="zh-CN" b="1" i="1">
                            <a:latin typeface="Cambria Math"/>
                          </a:rPr>
                        </m:ctrlPr>
                      </m:fPr>
                      <m:num>
                        <m:r>
                          <a:rPr lang="en-US" altLang="zh-CN" b="1" i="1">
                            <a:latin typeface="Cambria Math"/>
                          </a:rPr>
                          <m:t>𝟏</m:t>
                        </m:r>
                        <m:r>
                          <a:rPr lang="en-US" altLang="zh-CN" b="1" i="1">
                            <a:latin typeface="Cambria Math"/>
                          </a:rPr>
                          <m:t>+</m:t>
                        </m:r>
                        <m:r>
                          <a:rPr lang="en-US" altLang="zh-CN" b="1" i="1">
                            <a:latin typeface="Cambria Math"/>
                          </a:rPr>
                          <m:t>𝟑</m:t>
                        </m:r>
                        <m:r>
                          <a:rPr lang="zh-CN" altLang="en-US" b="1" i="1" smtClean="0">
                            <a:latin typeface="Cambria Math"/>
                          </a:rPr>
                          <m:t>∗</m:t>
                        </m:r>
                        <m:r>
                          <a:rPr lang="en-US" altLang="zh-CN" b="1" i="1" smtClean="0">
                            <a:latin typeface="Cambria Math"/>
                          </a:rPr>
                          <m:t>𝟐</m:t>
                        </m:r>
                        <m:r>
                          <a:rPr lang="en-US" altLang="zh-CN" b="1" i="1">
                            <a:latin typeface="Cambria Math"/>
                          </a:rPr>
                          <m:t>+</m:t>
                        </m:r>
                        <m:r>
                          <a:rPr lang="en-US" altLang="zh-CN" b="1" i="1">
                            <a:latin typeface="Cambria Math"/>
                          </a:rPr>
                          <m:t>𝟓</m:t>
                        </m:r>
                        <m:r>
                          <a:rPr lang="zh-CN" altLang="en-US" b="1" i="1">
                            <a:latin typeface="Cambria Math"/>
                          </a:rPr>
                          <m:t>∗</m:t>
                        </m:r>
                        <m:r>
                          <a:rPr lang="en-US" altLang="zh-CN" b="1" i="1" smtClean="0">
                            <a:latin typeface="Cambria Math"/>
                          </a:rPr>
                          <m:t>𝟒</m:t>
                        </m:r>
                      </m:num>
                      <m:den>
                        <m:r>
                          <a:rPr lang="en-US" altLang="zh-CN" b="1" i="1">
                            <a:latin typeface="Cambria Math"/>
                          </a:rPr>
                          <m:t>𝟕</m:t>
                        </m:r>
                      </m:den>
                    </m:f>
                  </m:oMath>
                </a14:m>
                <a:r>
                  <a:rPr lang="en-US" altLang="zh-CN" b="1"/>
                  <a:t>=</a:t>
                </a:r>
                <a14:m>
                  <m:oMath xmlns:m="http://schemas.openxmlformats.org/officeDocument/2006/math">
                    <m:f>
                      <m:fPr>
                        <m:ctrlPr>
                          <a:rPr lang="zh-CN" altLang="zh-CN" b="1" i="1">
                            <a:latin typeface="Cambria Math"/>
                          </a:rPr>
                        </m:ctrlPr>
                      </m:fPr>
                      <m:num>
                        <m:r>
                          <a:rPr lang="en-US" altLang="zh-CN" b="1" i="1">
                            <a:latin typeface="Cambria Math"/>
                          </a:rPr>
                          <m:t>𝟐</m:t>
                        </m:r>
                        <m:r>
                          <a:rPr lang="en-US" altLang="zh-CN" b="1" i="1" smtClean="0">
                            <a:latin typeface="Cambria Math"/>
                          </a:rPr>
                          <m:t>𝟕</m:t>
                        </m:r>
                      </m:num>
                      <m:den>
                        <m:r>
                          <a:rPr lang="en-US" altLang="zh-CN" b="1" i="1">
                            <a:latin typeface="Cambria Math"/>
                          </a:rPr>
                          <m:t>𝟕</m:t>
                        </m:r>
                      </m:den>
                    </m:f>
                  </m:oMath>
                </a14:m>
                <a:endParaRPr lang="zh-CN" altLang="zh-CN"/>
              </a:p>
            </p:txBody>
          </p:sp>
        </mc:Choice>
        <mc:Fallback xmlns="">
          <p:sp>
            <p:nvSpPr>
              <p:cNvPr id="10" name="矩形 9"/>
              <p:cNvSpPr>
                <a:spLocks noRot="1" noChangeAspect="1" noMove="1" noResize="1" noEditPoints="1" noAdjustHandles="1" noChangeArrowheads="1" noChangeShapeType="1" noTextEdit="1"/>
              </p:cNvSpPr>
              <p:nvPr/>
            </p:nvSpPr>
            <p:spPr>
              <a:xfrm>
                <a:off x="1198662" y="4723444"/>
                <a:ext cx="3312368" cy="997389"/>
              </a:xfrm>
              <a:prstGeom prst="rect">
                <a:avLst/>
              </a:prstGeom>
              <a:blipFill rotWithShape="1">
                <a:blip r:embed="rId5"/>
                <a:stretch>
                  <a:fillRect l="-2762" t="-57055" b="-325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3418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zh-CN"/>
              <a:t>二叉查找树的形状</a:t>
            </a:r>
            <a:endParaRPr lang="zh-CN" alt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725" y="981522"/>
            <a:ext cx="1876425"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318" y="765498"/>
            <a:ext cx="4806319" cy="574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矩形 5"/>
              <p:cNvSpPr/>
              <p:nvPr/>
            </p:nvSpPr>
            <p:spPr>
              <a:xfrm>
                <a:off x="6887294" y="3882452"/>
                <a:ext cx="2304256" cy="1853008"/>
              </a:xfrm>
              <a:prstGeom prst="rect">
                <a:avLst/>
              </a:prstGeom>
            </p:spPr>
            <p:txBody>
              <a:bodyPr wrap="square">
                <a:spAutoFit/>
              </a:bodyPr>
              <a:lstStyle/>
              <a:p>
                <a14:m>
                  <m:oMath xmlns:m="http://schemas.openxmlformats.org/officeDocument/2006/math">
                    <m:r>
                      <a:rPr lang="en-US" altLang="zh-CN" b="1" i="1">
                        <a:latin typeface="Cambria Math"/>
                      </a:rPr>
                      <m:t>𝑨𝑺𝑳</m:t>
                    </m:r>
                    <m:r>
                      <a:rPr lang="en-US" altLang="zh-CN" b="1" i="1">
                        <a:latin typeface="Cambria Math"/>
                      </a:rPr>
                      <m:t>=</m:t>
                    </m:r>
                    <m:nary>
                      <m:naryPr>
                        <m:chr m:val="∑"/>
                        <m:limLoc m:val="undOvr"/>
                        <m:ctrlPr>
                          <a:rPr lang="zh-CN" altLang="zh-CN" b="1" i="1">
                            <a:latin typeface="Cambria Math"/>
                          </a:rPr>
                        </m:ctrlPr>
                      </m:naryPr>
                      <m:sub>
                        <m:r>
                          <a:rPr lang="en-US" altLang="zh-CN" b="1" i="1">
                            <a:latin typeface="Cambria Math"/>
                          </a:rPr>
                          <m:t>𝒊</m:t>
                        </m:r>
                        <m:r>
                          <a:rPr lang="en-US" altLang="zh-CN" b="1" i="1">
                            <a:latin typeface="Cambria Math"/>
                          </a:rPr>
                          <m:t>=</m:t>
                        </m:r>
                        <m:r>
                          <a:rPr lang="en-US" altLang="zh-CN" b="1" i="1">
                            <a:latin typeface="Cambria Math"/>
                          </a:rPr>
                          <m:t>𝟏</m:t>
                        </m:r>
                      </m:sub>
                      <m:sup>
                        <m:r>
                          <a:rPr lang="en-US" altLang="zh-CN" b="1" i="1">
                            <a:latin typeface="Cambria Math"/>
                          </a:rPr>
                          <m:t>𝒏</m:t>
                        </m:r>
                      </m:sup>
                      <m:e>
                        <m:r>
                          <a:rPr lang="en-US" altLang="zh-CN" b="1" i="1">
                            <a:latin typeface="Cambria Math"/>
                          </a:rPr>
                          <m:t> </m:t>
                        </m:r>
                        <m:sSub>
                          <m:sSubPr>
                            <m:ctrlPr>
                              <a:rPr lang="zh-CN" altLang="zh-CN" b="1" i="1">
                                <a:latin typeface="Cambria Math"/>
                              </a:rPr>
                            </m:ctrlPr>
                          </m:sSubPr>
                          <m:e>
                            <m:r>
                              <a:rPr lang="en-US" altLang="zh-CN" b="1" i="1">
                                <a:latin typeface="Cambria Math"/>
                              </a:rPr>
                              <m:t>𝒑</m:t>
                            </m:r>
                          </m:e>
                          <m:sub>
                            <m:r>
                              <a:rPr lang="en-US" altLang="zh-CN" b="1" i="1">
                                <a:latin typeface="Cambria Math"/>
                              </a:rPr>
                              <m:t>𝒊</m:t>
                            </m:r>
                            <m:r>
                              <a:rPr lang="en-US" altLang="zh-CN" b="1" i="1">
                                <a:latin typeface="Cambria Math"/>
                              </a:rPr>
                              <m:t>∗</m:t>
                            </m:r>
                          </m:sub>
                        </m:sSub>
                        <m:sSub>
                          <m:sSubPr>
                            <m:ctrlPr>
                              <a:rPr lang="zh-CN" altLang="zh-CN" b="1" i="1">
                                <a:latin typeface="Cambria Math"/>
                              </a:rPr>
                            </m:ctrlPr>
                          </m:sSubPr>
                          <m:e>
                            <m:r>
                              <a:rPr lang="en-US" altLang="zh-CN" b="1" i="1">
                                <a:latin typeface="Cambria Math"/>
                              </a:rPr>
                              <m:t>𝒄</m:t>
                            </m:r>
                          </m:e>
                          <m:sub>
                            <m:r>
                              <a:rPr lang="en-US" altLang="zh-CN" b="1" i="1">
                                <a:latin typeface="Cambria Math"/>
                              </a:rPr>
                              <m:t>𝒊</m:t>
                            </m:r>
                          </m:sub>
                        </m:sSub>
                      </m:e>
                    </m:nary>
                    <m:r>
                      <a:rPr lang="en-US" altLang="zh-CN" b="1" i="1">
                        <a:latin typeface="Cambria Math"/>
                      </a:rPr>
                      <m:t>=</m:t>
                    </m:r>
                    <m:f>
                      <m:fPr>
                        <m:ctrlPr>
                          <a:rPr lang="zh-CN" altLang="zh-CN" b="1" i="1">
                            <a:latin typeface="Cambria Math"/>
                          </a:rPr>
                        </m:ctrlPr>
                      </m:fPr>
                      <m:num>
                        <m:r>
                          <a:rPr lang="en-US" altLang="zh-CN" b="1" i="1">
                            <a:latin typeface="Cambria Math"/>
                          </a:rPr>
                          <m:t>𝟏</m:t>
                        </m:r>
                        <m:r>
                          <a:rPr lang="en-US" altLang="zh-CN" b="1" i="1">
                            <a:latin typeface="Cambria Math"/>
                          </a:rPr>
                          <m:t>+</m:t>
                        </m:r>
                        <m:r>
                          <a:rPr lang="en-US" altLang="zh-CN" b="1" i="1">
                            <a:latin typeface="Cambria Math"/>
                          </a:rPr>
                          <m:t>𝟑</m:t>
                        </m:r>
                        <m:r>
                          <a:rPr lang="en-US" altLang="zh-CN" b="1" i="1">
                            <a:latin typeface="Cambria Math"/>
                          </a:rPr>
                          <m:t>+</m:t>
                        </m:r>
                        <m:r>
                          <a:rPr lang="en-US" altLang="zh-CN" b="1" i="1">
                            <a:latin typeface="Cambria Math"/>
                          </a:rPr>
                          <m:t>𝟓</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𝟗</m:t>
                        </m:r>
                        <m:r>
                          <a:rPr lang="en-US" altLang="zh-CN" b="1" i="1">
                            <a:latin typeface="Cambria Math"/>
                          </a:rPr>
                          <m:t>+</m:t>
                        </m:r>
                        <m:r>
                          <a:rPr lang="en-US" altLang="zh-CN" b="1" i="1">
                            <a:latin typeface="Cambria Math"/>
                          </a:rPr>
                          <m:t>𝟏𝟏</m:t>
                        </m:r>
                        <m:r>
                          <a:rPr lang="en-US" altLang="zh-CN" b="1" i="1">
                            <a:latin typeface="Cambria Math"/>
                          </a:rPr>
                          <m:t>+</m:t>
                        </m:r>
                        <m:r>
                          <a:rPr lang="en-US" altLang="zh-CN" b="1" i="1">
                            <a:latin typeface="Cambria Math"/>
                          </a:rPr>
                          <m:t>𝟏𝟑</m:t>
                        </m:r>
                      </m:num>
                      <m:den>
                        <m:r>
                          <a:rPr lang="en-US" altLang="zh-CN" b="1" i="1">
                            <a:latin typeface="Cambria Math"/>
                          </a:rPr>
                          <m:t>𝟕</m:t>
                        </m:r>
                      </m:den>
                    </m:f>
                  </m:oMath>
                </a14:m>
                <a:r>
                  <a:rPr lang="en-US" altLang="zh-CN" b="1"/>
                  <a:t>=</a:t>
                </a:r>
                <a14:m>
                  <m:oMath xmlns:m="http://schemas.openxmlformats.org/officeDocument/2006/math">
                    <m:f>
                      <m:fPr>
                        <m:ctrlPr>
                          <a:rPr lang="zh-CN" altLang="zh-CN" b="1" i="1">
                            <a:latin typeface="Cambria Math"/>
                          </a:rPr>
                        </m:ctrlPr>
                      </m:fPr>
                      <m:num>
                        <m:r>
                          <a:rPr lang="en-US" altLang="zh-CN" b="1" i="1">
                            <a:latin typeface="Cambria Math"/>
                          </a:rPr>
                          <m:t>𝟒𝟗</m:t>
                        </m:r>
                      </m:num>
                      <m:den>
                        <m:r>
                          <a:rPr lang="en-US" altLang="zh-CN" b="1" i="1">
                            <a:latin typeface="Cambria Math"/>
                          </a:rPr>
                          <m:t>𝟕</m:t>
                        </m:r>
                      </m:den>
                    </m:f>
                    <m:r>
                      <a:rPr lang="en-US" altLang="zh-CN" b="1" i="1">
                        <a:latin typeface="Cambria Math"/>
                      </a:rPr>
                      <m:t>=</m:t>
                    </m:r>
                    <m:r>
                      <a:rPr lang="en-US" altLang="zh-CN" b="1" i="1">
                        <a:latin typeface="Cambria Math"/>
                      </a:rPr>
                      <m:t>𝟕</m:t>
                    </m:r>
                  </m:oMath>
                </a14:m>
                <a:endParaRPr lang="zh-CN" altLang="zh-CN"/>
              </a:p>
            </p:txBody>
          </p:sp>
        </mc:Choice>
        <mc:Fallback xmlns="">
          <p:sp>
            <p:nvSpPr>
              <p:cNvPr id="6" name="矩形 5"/>
              <p:cNvSpPr>
                <a:spLocks noRot="1" noChangeAspect="1" noMove="1" noResize="1" noEditPoints="1" noAdjustHandles="1" noChangeArrowheads="1" noChangeShapeType="1" noTextEdit="1"/>
              </p:cNvSpPr>
              <p:nvPr/>
            </p:nvSpPr>
            <p:spPr>
              <a:xfrm>
                <a:off x="6887294" y="3882452"/>
                <a:ext cx="2304256" cy="1853008"/>
              </a:xfrm>
              <a:prstGeom prst="rect">
                <a:avLst/>
              </a:prstGeom>
              <a:blipFill rotWithShape="1">
                <a:blip r:embed="rId4"/>
                <a:stretch>
                  <a:fillRect l="-19577" t="-12171" b="-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603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最好情况</a:t>
            </a:r>
            <a:r>
              <a:rPr lang="en-US" altLang="zh-CN" smtClean="0"/>
              <a:t>:</a:t>
            </a:r>
            <a:r>
              <a:rPr lang="zh-CN" altLang="en-US" smtClean="0"/>
              <a:t>二叉查找树</a:t>
            </a:r>
            <a:r>
              <a:rPr lang="en-US" altLang="zh-CN" smtClean="0"/>
              <a:t>BT</a:t>
            </a:r>
            <a:r>
              <a:rPr lang="zh-CN" altLang="en-US" smtClean="0"/>
              <a:t>形状与二分查找</a:t>
            </a:r>
            <a:r>
              <a:rPr lang="en-US" altLang="zh-CN" smtClean="0"/>
              <a:t>2</a:t>
            </a:r>
            <a:r>
              <a:rPr lang="zh-CN" altLang="en-US" smtClean="0"/>
              <a:t>判定树</a:t>
            </a:r>
            <a:r>
              <a:rPr lang="en-US" altLang="zh-CN"/>
              <a:t>BC</a:t>
            </a:r>
            <a:r>
              <a:rPr lang="zh-CN" altLang="en-US" smtClean="0"/>
              <a:t>形状基本一致（</a:t>
            </a:r>
            <a:r>
              <a:rPr lang="en-US" altLang="zh-CN" smtClean="0"/>
              <a:t>BT</a:t>
            </a:r>
            <a:r>
              <a:rPr lang="zh-CN" altLang="en-US" smtClean="0"/>
              <a:t>每个结点在</a:t>
            </a:r>
            <a:r>
              <a:rPr lang="en-US" altLang="zh-CN" smtClean="0"/>
              <a:t>BC</a:t>
            </a:r>
            <a:r>
              <a:rPr lang="zh-CN" altLang="en-US" smtClean="0"/>
              <a:t>中有一个层次相同的对应结点）</a:t>
            </a:r>
            <a:endParaRPr lang="en-US" altLang="zh-CN" smtClean="0"/>
          </a:p>
          <a:p>
            <a:r>
              <a:rPr lang="zh-CN" altLang="en-US"/>
              <a:t>最</a:t>
            </a:r>
            <a:r>
              <a:rPr lang="zh-CN" altLang="en-US" smtClean="0"/>
              <a:t>差情况：一层一个结点</a:t>
            </a:r>
            <a:endParaRPr lang="en-US" altLang="zh-CN" smtClean="0"/>
          </a:p>
          <a:p>
            <a:r>
              <a:rPr lang="zh-CN" altLang="en-US" smtClean="0"/>
              <a:t>结论：</a:t>
            </a:r>
            <a:r>
              <a:rPr lang="en-US" altLang="zh-CN" smtClean="0"/>
              <a:t>O(logn)---&gt;O(n)</a:t>
            </a:r>
            <a:endParaRPr lang="zh-CN" altLang="en-US"/>
          </a:p>
        </p:txBody>
      </p:sp>
      <p:sp>
        <p:nvSpPr>
          <p:cNvPr id="4" name="标题 2"/>
          <p:cNvSpPr>
            <a:spLocks noGrp="1"/>
          </p:cNvSpPr>
          <p:nvPr>
            <p:ph type="title"/>
          </p:nvPr>
        </p:nvSpPr>
        <p:spPr/>
        <p:txBody>
          <a:bodyPr>
            <a:normAutofit fontScale="90000"/>
          </a:bodyPr>
          <a:lstStyle/>
          <a:p>
            <a:r>
              <a:rPr lang="zh-CN" altLang="en-US"/>
              <a:t>二叉查找树下查找的性能分析</a:t>
            </a:r>
          </a:p>
        </p:txBody>
      </p:sp>
    </p:spTree>
    <p:extLst>
      <p:ext uri="{BB962C8B-B14F-4D97-AF65-F5344CB8AC3E}">
        <p14:creationId xmlns:p14="http://schemas.microsoft.com/office/powerpoint/2010/main" val="3706789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type="body" sz="quarter" idx="10"/>
              </p:nvPr>
            </p:nvSpPr>
            <p:spPr/>
            <p:txBody>
              <a:bodyPr>
                <a:normAutofit/>
              </a:bodyPr>
              <a:lstStyle/>
              <a:p>
                <a:r>
                  <a:rPr lang="en-US" altLang="zh-CN" smtClean="0"/>
                  <a:t>2</a:t>
                </a:r>
                <a:r>
                  <a:rPr lang="zh-CN" altLang="en-US" dirty="0" smtClean="0"/>
                  <a:t>、度为</a:t>
                </a:r>
                <a:r>
                  <a:rPr lang="en-US" altLang="zh-CN" dirty="0" smtClean="0"/>
                  <a:t>k</a:t>
                </a:r>
                <a:r>
                  <a:rPr lang="zh-CN" altLang="en-US" dirty="0" smtClean="0"/>
                  <a:t>的</a:t>
                </a:r>
                <a:r>
                  <a:rPr lang="zh-CN" altLang="en-US" smtClean="0"/>
                  <a:t>树第</a:t>
                </a:r>
                <a:r>
                  <a:rPr lang="en-US" altLang="zh-CN"/>
                  <a:t>i</a:t>
                </a:r>
                <a:r>
                  <a:rPr lang="zh-CN" altLang="zh-CN"/>
                  <a:t>（</a:t>
                </a:r>
                <a:r>
                  <a:rPr lang="en-US" altLang="zh-CN"/>
                  <a:t>i</a:t>
                </a:r>
                <a:r>
                  <a:rPr lang="zh-CN" altLang="zh-CN"/>
                  <a:t>≥</a:t>
                </a:r>
                <a:r>
                  <a:rPr lang="en-US" altLang="zh-CN"/>
                  <a:t>0</a:t>
                </a:r>
                <a:r>
                  <a:rPr lang="zh-CN" altLang="zh-CN"/>
                  <a:t>）</a:t>
                </a:r>
                <a:r>
                  <a:rPr lang="zh-CN" altLang="en-US" smtClean="0"/>
                  <a:t>层</a:t>
                </a:r>
                <a:r>
                  <a:rPr lang="zh-CN" altLang="en-US" dirty="0" smtClean="0"/>
                  <a:t>上最多结点数为</a:t>
                </a:r>
                <a14:m>
                  <m:oMath xmlns:m="http://schemas.openxmlformats.org/officeDocument/2006/math">
                    <m:sSup>
                      <m:sSupPr>
                        <m:ctrlPr>
                          <a:rPr lang="zh-CN" altLang="zh-CN" i="1">
                            <a:latin typeface="Cambria Math"/>
                          </a:rPr>
                        </m:ctrlPr>
                      </m:sSupPr>
                      <m:e>
                        <m:r>
                          <a:rPr lang="en-US" altLang="zh-CN" i="1">
                            <a:latin typeface="Cambria Math"/>
                          </a:rPr>
                          <m:t>𝑘</m:t>
                        </m:r>
                      </m:e>
                      <m:sup>
                        <m:r>
                          <a:rPr lang="en-US" altLang="zh-CN" i="1">
                            <a:latin typeface="Cambria Math"/>
                          </a:rPr>
                          <m:t>𝑖</m:t>
                        </m:r>
                      </m:sup>
                    </m:sSup>
                  </m:oMath>
                </a14:m>
                <a:r>
                  <a:rPr lang="zh-CN" altLang="en-US" dirty="0" smtClean="0"/>
                  <a:t>。</a:t>
                </a:r>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type="body" sz="quarter" idx="10"/>
              </p:nvPr>
            </p:nvSpPr>
            <p:spPr>
              <a:blipFill rotWithShape="1">
                <a:blip r:embed="rId2"/>
                <a:stretch>
                  <a:fillRect l="-1022" t="-100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smtClean="0"/>
              <a:t>树的性质</a:t>
            </a:r>
            <a:endParaRPr lang="zh-CN" altLang="en-US" dirty="0"/>
          </a:p>
        </p:txBody>
      </p:sp>
      <p:sp>
        <p:nvSpPr>
          <p:cNvPr id="4" name="灯片编号占位符 3"/>
          <p:cNvSpPr>
            <a:spLocks noGrp="1"/>
          </p:cNvSpPr>
          <p:nvPr>
            <p:ph type="sldNum" sz="quarter" idx="13"/>
          </p:nvPr>
        </p:nvSpPr>
        <p:spPr/>
        <p:txBody>
          <a:bodyPr/>
          <a:lstStyle/>
          <a:p>
            <a:fld id="{4E74B28E-D899-4E33-89B3-E1DBC4EE95B8}" type="slidenum">
              <a:rPr lang="zh-CN" altLang="en-US" smtClean="0"/>
              <a:t>18</a:t>
            </a:fld>
            <a:endParaRPr lang="zh-CN" altLang="en-US"/>
          </a:p>
        </p:txBody>
      </p:sp>
      <p:sp>
        <p:nvSpPr>
          <p:cNvPr id="7" name="矩形 6"/>
          <p:cNvSpPr/>
          <p:nvPr/>
        </p:nvSpPr>
        <p:spPr>
          <a:xfrm>
            <a:off x="1486694" y="1967061"/>
            <a:ext cx="8208912" cy="3970318"/>
          </a:xfrm>
          <a:prstGeom prst="rect">
            <a:avLst/>
          </a:prstGeom>
        </p:spPr>
        <p:txBody>
          <a:bodyPr wrap="square">
            <a:spAutoFit/>
          </a:bodyPr>
          <a:lstStyle/>
          <a:p>
            <a:pPr>
              <a:lnSpc>
                <a:spcPct val="150000"/>
              </a:lnSpc>
            </a:pPr>
            <a:r>
              <a:rPr lang="zh-CN" altLang="zh-CN" sz="2400"/>
              <a:t>证明：采用数学归纳法证明。</a:t>
            </a:r>
          </a:p>
          <a:p>
            <a:pPr>
              <a:lnSpc>
                <a:spcPct val="150000"/>
              </a:lnSpc>
            </a:pPr>
            <a:r>
              <a:rPr lang="zh-CN" altLang="zh-CN" sz="2400"/>
              <a:t>归纳基：当</a:t>
            </a:r>
            <a:r>
              <a:rPr lang="en-US" altLang="zh-CN" sz="2400" i="1"/>
              <a:t>i</a:t>
            </a:r>
            <a:r>
              <a:rPr lang="en-US" altLang="zh-CN" sz="2400"/>
              <a:t>=0</a:t>
            </a:r>
            <a:r>
              <a:rPr lang="zh-CN" altLang="zh-CN" sz="2400"/>
              <a:t>时，第</a:t>
            </a:r>
            <a:r>
              <a:rPr lang="en-US" altLang="zh-CN" sz="2400"/>
              <a:t>0</a:t>
            </a:r>
            <a:r>
              <a:rPr lang="zh-CN" altLang="zh-CN" sz="2400"/>
              <a:t>层上最多只有</a:t>
            </a:r>
            <a:r>
              <a:rPr lang="en-US" altLang="zh-CN" sz="2400"/>
              <a:t>1</a:t>
            </a:r>
            <a:r>
              <a:rPr lang="zh-CN" altLang="zh-CN" sz="2400"/>
              <a:t>个根结点</a:t>
            </a:r>
            <a:r>
              <a:rPr lang="zh-CN" altLang="zh-CN" sz="2400" smtClean="0"/>
              <a:t>。</a:t>
            </a:r>
            <a:r>
              <a:rPr lang="en-US" altLang="zh-CN" sz="2400" smtClean="0"/>
              <a:t>k</a:t>
            </a:r>
            <a:r>
              <a:rPr lang="en-US" altLang="zh-CN" sz="2400" baseline="30000" smtClean="0"/>
              <a:t>i </a:t>
            </a:r>
            <a:r>
              <a:rPr lang="en-US" altLang="zh-CN" sz="2400"/>
              <a:t>= </a:t>
            </a:r>
            <a:r>
              <a:rPr lang="en-US" altLang="zh-CN" sz="2400" smtClean="0"/>
              <a:t>k</a:t>
            </a:r>
            <a:r>
              <a:rPr lang="en-US" altLang="zh-CN" sz="2400" baseline="30000" smtClean="0"/>
              <a:t>0 </a:t>
            </a:r>
            <a:r>
              <a:rPr lang="en-US" altLang="zh-CN" sz="2400"/>
              <a:t>= 1</a:t>
            </a:r>
            <a:r>
              <a:rPr lang="zh-CN" altLang="zh-CN" sz="2400"/>
              <a:t>，结论成立；</a:t>
            </a:r>
          </a:p>
          <a:p>
            <a:pPr>
              <a:lnSpc>
                <a:spcPct val="150000"/>
              </a:lnSpc>
            </a:pPr>
            <a:r>
              <a:rPr lang="zh-CN" altLang="zh-CN" sz="2400"/>
              <a:t>归纳假设：假设对所有的 </a:t>
            </a:r>
            <a:r>
              <a:rPr lang="en-US" altLang="zh-CN" sz="2400" i="1"/>
              <a:t>j</a:t>
            </a:r>
            <a:r>
              <a:rPr lang="zh-CN" altLang="zh-CN" sz="2400" smtClean="0"/>
              <a:t>，</a:t>
            </a:r>
            <a:r>
              <a:rPr lang="en-US" altLang="zh-CN" sz="2400" smtClean="0"/>
              <a:t>0≤ </a:t>
            </a:r>
            <a:r>
              <a:rPr lang="en-US" altLang="zh-CN" sz="2400" i="1"/>
              <a:t>j</a:t>
            </a:r>
            <a:r>
              <a:rPr lang="en-US" altLang="zh-CN" sz="2400"/>
              <a:t> ≤</a:t>
            </a:r>
            <a:r>
              <a:rPr lang="en-US" altLang="zh-CN" sz="2400" smtClean="0"/>
              <a:t> </a:t>
            </a:r>
            <a:r>
              <a:rPr lang="en-US" altLang="zh-CN" sz="2400" i="1"/>
              <a:t>i</a:t>
            </a:r>
            <a:r>
              <a:rPr lang="zh-CN" altLang="zh-CN" sz="2400"/>
              <a:t>，命题成立；</a:t>
            </a:r>
          </a:p>
          <a:p>
            <a:pPr>
              <a:lnSpc>
                <a:spcPct val="150000"/>
              </a:lnSpc>
            </a:pPr>
            <a:r>
              <a:rPr lang="zh-CN" altLang="zh-CN" sz="2400"/>
              <a:t>归纳证明：由归纳假设，</a:t>
            </a:r>
            <a:r>
              <a:rPr lang="en-US" altLang="zh-CN" sz="2400" i="1"/>
              <a:t>i</a:t>
            </a:r>
            <a:r>
              <a:rPr lang="zh-CN" altLang="zh-CN" sz="2400"/>
              <a:t>层上结点数最多</a:t>
            </a:r>
            <a:r>
              <a:rPr lang="zh-CN" altLang="zh-CN" sz="2400" smtClean="0"/>
              <a:t>为</a:t>
            </a:r>
            <a:r>
              <a:rPr lang="en-US" altLang="zh-CN" sz="2400" smtClean="0"/>
              <a:t>k</a:t>
            </a:r>
            <a:r>
              <a:rPr lang="en-US" altLang="zh-CN" sz="2400" i="1" baseline="30000" smtClean="0"/>
              <a:t>i</a:t>
            </a:r>
            <a:r>
              <a:rPr lang="zh-CN" altLang="zh-CN" sz="2400"/>
              <a:t>，由于第</a:t>
            </a:r>
            <a:r>
              <a:rPr lang="en-US" altLang="zh-CN" sz="2400" i="1"/>
              <a:t>i</a:t>
            </a:r>
            <a:r>
              <a:rPr lang="en-US" altLang="zh-CN" sz="2400"/>
              <a:t>+1</a:t>
            </a:r>
            <a:r>
              <a:rPr lang="zh-CN" altLang="zh-CN" sz="2400"/>
              <a:t>层的结点肯定是第</a:t>
            </a:r>
            <a:r>
              <a:rPr lang="en-US" altLang="zh-CN" sz="2400" i="1"/>
              <a:t>i</a:t>
            </a:r>
            <a:r>
              <a:rPr lang="zh-CN" altLang="zh-CN" sz="2400"/>
              <a:t>层结点的孩子，每个结点</a:t>
            </a:r>
            <a:r>
              <a:rPr lang="zh-CN" altLang="zh-CN" sz="2400" smtClean="0"/>
              <a:t>最多</a:t>
            </a:r>
            <a:r>
              <a:rPr lang="en-US" altLang="zh-CN" sz="2400" smtClean="0"/>
              <a:t>k</a:t>
            </a:r>
            <a:r>
              <a:rPr lang="zh-CN" altLang="zh-CN" sz="2400" smtClean="0"/>
              <a:t>个</a:t>
            </a:r>
            <a:r>
              <a:rPr lang="zh-CN" altLang="zh-CN" sz="2400"/>
              <a:t>孩子，则第 </a:t>
            </a:r>
            <a:r>
              <a:rPr lang="en-US" altLang="zh-CN" sz="2400" i="1"/>
              <a:t>i</a:t>
            </a:r>
            <a:r>
              <a:rPr lang="en-US" altLang="zh-CN" sz="2400"/>
              <a:t>+1 </a:t>
            </a:r>
            <a:r>
              <a:rPr lang="zh-CN" altLang="zh-CN" sz="2400"/>
              <a:t>层的结点数最多为 </a:t>
            </a:r>
            <a:r>
              <a:rPr lang="en-US" altLang="zh-CN" sz="2400" smtClean="0"/>
              <a:t>k</a:t>
            </a:r>
            <a:r>
              <a:rPr lang="en-US" altLang="zh-CN" sz="2400" i="1" baseline="30000" smtClean="0"/>
              <a:t>i</a:t>
            </a:r>
            <a:r>
              <a:rPr lang="en-US" altLang="zh-CN" sz="2400">
                <a:sym typeface="Symbol"/>
              </a:rPr>
              <a:t></a:t>
            </a:r>
            <a:r>
              <a:rPr lang="en-US" altLang="zh-CN" sz="2400"/>
              <a:t> </a:t>
            </a:r>
            <a:r>
              <a:rPr lang="en-US" altLang="zh-CN" sz="2400" smtClean="0"/>
              <a:t>k </a:t>
            </a:r>
            <a:r>
              <a:rPr lang="en-US" altLang="zh-CN" sz="2400"/>
              <a:t>= </a:t>
            </a:r>
            <a:r>
              <a:rPr lang="en-US" altLang="zh-CN" sz="2400" smtClean="0"/>
              <a:t>k</a:t>
            </a:r>
            <a:r>
              <a:rPr lang="en-US" altLang="zh-CN" sz="2400" i="1" baseline="30000" smtClean="0"/>
              <a:t>i</a:t>
            </a:r>
            <a:r>
              <a:rPr lang="en-US" altLang="zh-CN" sz="2400" baseline="30000" smtClean="0"/>
              <a:t>+1</a:t>
            </a:r>
            <a:r>
              <a:rPr lang="zh-CN" altLang="zh-CN" sz="2400"/>
              <a:t>，结论成立。</a:t>
            </a:r>
          </a:p>
        </p:txBody>
      </p:sp>
    </p:spTree>
    <p:extLst>
      <p:ext uri="{BB962C8B-B14F-4D97-AF65-F5344CB8AC3E}">
        <p14:creationId xmlns:p14="http://schemas.microsoft.com/office/powerpoint/2010/main" val="7550001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053530"/>
            <a:ext cx="6993649" cy="1489493"/>
          </a:xfrm>
        </p:spPr>
        <p:txBody>
          <a:bodyPr>
            <a:normAutofit/>
          </a:bodyPr>
          <a:lstStyle/>
          <a:p>
            <a:r>
              <a:rPr lang="zh-CN" altLang="en-US" sz="2400" smtClean="0"/>
              <a:t>因为</a:t>
            </a:r>
            <a:r>
              <a:rPr lang="zh-CN" altLang="en-US" sz="2400"/>
              <a:t>二叉查找树</a:t>
            </a:r>
            <a:r>
              <a:rPr lang="zh-CN" altLang="en-US" sz="2400" smtClean="0"/>
              <a:t>中没有</a:t>
            </a:r>
            <a:r>
              <a:rPr lang="zh-CN" altLang="en-US" sz="2400"/>
              <a:t>关键字相同的</a:t>
            </a:r>
            <a:r>
              <a:rPr lang="zh-CN" altLang="en-US" sz="2400" smtClean="0"/>
              <a:t>结点。因此</a:t>
            </a:r>
            <a:r>
              <a:rPr lang="zh-CN" altLang="en-US" sz="2400"/>
              <a:t>在结点插入之前</a:t>
            </a:r>
            <a:r>
              <a:rPr lang="zh-CN" altLang="en-US" sz="2400" smtClean="0"/>
              <a:t>，需先检查待插入</a:t>
            </a:r>
            <a:r>
              <a:rPr lang="zh-CN" altLang="en-US" sz="2400"/>
              <a:t>的元素是否存在</a:t>
            </a:r>
            <a:r>
              <a:rPr lang="zh-CN" altLang="en-US" sz="2400" smtClean="0"/>
              <a:t>。</a:t>
            </a:r>
            <a:endParaRPr lang="en-US" altLang="zh-CN" sz="2400" smtClean="0"/>
          </a:p>
        </p:txBody>
      </p:sp>
      <p:sp>
        <p:nvSpPr>
          <p:cNvPr id="3" name="标题 2"/>
          <p:cNvSpPr>
            <a:spLocks noGrp="1"/>
          </p:cNvSpPr>
          <p:nvPr>
            <p:ph type="title"/>
          </p:nvPr>
        </p:nvSpPr>
        <p:spPr/>
        <p:txBody>
          <a:bodyPr>
            <a:normAutofit fontScale="90000"/>
          </a:bodyPr>
          <a:lstStyle/>
          <a:p>
            <a:r>
              <a:rPr lang="zh-CN" altLang="en-US"/>
              <a:t>插入</a:t>
            </a:r>
            <a:r>
              <a:rPr lang="zh-CN" altLang="en-US" smtClean="0"/>
              <a:t>算法</a:t>
            </a:r>
            <a:endParaRPr lang="zh-CN" altLang="en-US"/>
          </a:p>
        </p:txBody>
      </p:sp>
      <p:pic>
        <p:nvPicPr>
          <p:cNvPr id="4" name="图片 3"/>
          <p:cNvPicPr>
            <a:picLocks noChangeAspect="1"/>
          </p:cNvPicPr>
          <p:nvPr/>
        </p:nvPicPr>
        <p:blipFill>
          <a:blip r:embed="rId3"/>
          <a:stretch>
            <a:fillRect/>
          </a:stretch>
        </p:blipFill>
        <p:spPr>
          <a:xfrm>
            <a:off x="8471470" y="1176912"/>
            <a:ext cx="3324225" cy="3733800"/>
          </a:xfrm>
          <a:prstGeom prst="rect">
            <a:avLst/>
          </a:prstGeom>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1470" y="1247600"/>
            <a:ext cx="33528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182" y="1200099"/>
            <a:ext cx="33528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对象 6"/>
          <p:cNvGraphicFramePr>
            <a:graphicFrameLocks noChangeAspect="1"/>
          </p:cNvGraphicFramePr>
          <p:nvPr>
            <p:extLst>
              <p:ext uri="{D42A27DB-BD31-4B8C-83A1-F6EECF244321}">
                <p14:modId xmlns:p14="http://schemas.microsoft.com/office/powerpoint/2010/main" val="1854809769"/>
              </p:ext>
            </p:extLst>
          </p:nvPr>
        </p:nvGraphicFramePr>
        <p:xfrm>
          <a:off x="9512859" y="5495006"/>
          <a:ext cx="638175" cy="638175"/>
        </p:xfrm>
        <a:graphic>
          <a:graphicData uri="http://schemas.openxmlformats.org/presentationml/2006/ole">
            <mc:AlternateContent xmlns:mc="http://schemas.openxmlformats.org/markup-compatibility/2006">
              <mc:Choice xmlns:v="urn:schemas-microsoft-com:vml" Requires="v">
                <p:oleObj spid="_x0000_s24578" name="Visio" r:id="rId6" imgW="638164" imgH="638126" progId="Visio.Drawing.15">
                  <p:link updateAutomatic="1"/>
                </p:oleObj>
              </mc:Choice>
              <mc:Fallback>
                <p:oleObj name="Visio" r:id="rId6" imgW="638164" imgH="638126" progId="Visio.Drawing.15">
                  <p:link updateAutomatic="1"/>
                  <p:pic>
                    <p:nvPicPr>
                      <p:cNvPr id="0" name=""/>
                      <p:cNvPicPr/>
                      <p:nvPr/>
                    </p:nvPicPr>
                    <p:blipFill>
                      <a:blip r:embed="rId7"/>
                      <a:stretch>
                        <a:fillRect/>
                      </a:stretch>
                    </p:blipFill>
                    <p:spPr>
                      <a:xfrm>
                        <a:off x="9512859" y="5495006"/>
                        <a:ext cx="638175" cy="638175"/>
                      </a:xfrm>
                      <a:prstGeom prst="rect">
                        <a:avLst/>
                      </a:prstGeom>
                    </p:spPr>
                  </p:pic>
                </p:oleObj>
              </mc:Fallback>
            </mc:AlternateContent>
          </a:graphicData>
        </a:graphic>
      </p:graphicFrame>
      <p:sp>
        <p:nvSpPr>
          <p:cNvPr id="8" name="矩形 7"/>
          <p:cNvSpPr/>
          <p:nvPr/>
        </p:nvSpPr>
        <p:spPr>
          <a:xfrm>
            <a:off x="973764" y="3606909"/>
            <a:ext cx="6561601" cy="830997"/>
          </a:xfrm>
          <a:prstGeom prst="rect">
            <a:avLst/>
          </a:prstGeom>
        </p:spPr>
        <p:txBody>
          <a:bodyPr wrap="square">
            <a:spAutoFit/>
          </a:bodyPr>
          <a:lstStyle/>
          <a:p>
            <a:pPr marL="439544" lvl="0" indent="-439544" algn="just" defTabSz="586060">
              <a:spcBef>
                <a:spcPts val="769"/>
              </a:spcBef>
              <a:spcAft>
                <a:spcPts val="769"/>
              </a:spcAft>
              <a:buFont typeface="Arial"/>
              <a:buChar char="•"/>
            </a:pPr>
            <a:r>
              <a:rPr lang="zh-CN" altLang="en-US" sz="2400" b="1" smtClean="0">
                <a:solidFill>
                  <a:prstClr val="black"/>
                </a:solidFill>
                <a:latin typeface="Calibri" panose="020F0502020204030204" pitchFamily="34" charset="0"/>
              </a:rPr>
              <a:t>如果</a:t>
            </a:r>
            <a:r>
              <a:rPr lang="zh-CN" altLang="en-US" sz="2400" b="1">
                <a:solidFill>
                  <a:prstClr val="black"/>
                </a:solidFill>
                <a:latin typeface="Calibri" panose="020F0502020204030204" pitchFamily="34" charset="0"/>
              </a:rPr>
              <a:t>搜索不成功，则将新元素加到搜索操作停止的地方</a:t>
            </a:r>
            <a:r>
              <a:rPr lang="zh-CN" altLang="en-US" sz="2400" b="1" smtClean="0">
                <a:solidFill>
                  <a:prstClr val="black"/>
                </a:solidFill>
                <a:latin typeface="Calibri" panose="020F0502020204030204" pitchFamily="34" charset="0"/>
              </a:rPr>
              <a:t>。</a:t>
            </a:r>
            <a:endParaRPr lang="en-US" altLang="zh-CN" sz="2400" b="1">
              <a:solidFill>
                <a:prstClr val="black"/>
              </a:solidFill>
              <a:latin typeface="Calibri" panose="020F0502020204030204" pitchFamily="34" charset="0"/>
            </a:endParaRPr>
          </a:p>
        </p:txBody>
      </p:sp>
      <p:sp>
        <p:nvSpPr>
          <p:cNvPr id="9" name="矩形 8"/>
          <p:cNvSpPr/>
          <p:nvPr/>
        </p:nvSpPr>
        <p:spPr>
          <a:xfrm>
            <a:off x="973765" y="2349674"/>
            <a:ext cx="6561601" cy="461665"/>
          </a:xfrm>
          <a:prstGeom prst="rect">
            <a:avLst/>
          </a:prstGeom>
        </p:spPr>
        <p:txBody>
          <a:bodyPr wrap="square">
            <a:spAutoFit/>
          </a:bodyPr>
          <a:lstStyle/>
          <a:p>
            <a:pPr marL="439544" lvl="0" indent="-439544" algn="just" defTabSz="586060">
              <a:spcBef>
                <a:spcPts val="769"/>
              </a:spcBef>
              <a:spcAft>
                <a:spcPts val="769"/>
              </a:spcAft>
              <a:buFont typeface="Arial"/>
              <a:buChar char="•"/>
            </a:pPr>
            <a:r>
              <a:rPr lang="zh-CN" altLang="en-US" sz="2400" b="1">
                <a:solidFill>
                  <a:prstClr val="black"/>
                </a:solidFill>
                <a:latin typeface="Calibri" panose="020F0502020204030204" pitchFamily="34" charset="0"/>
              </a:rPr>
              <a:t>如果搜索成功，不再插入；</a:t>
            </a:r>
            <a:endParaRPr lang="en-US" altLang="zh-CN" sz="2400" b="1">
              <a:solidFill>
                <a:prstClr val="black"/>
              </a:solidFill>
              <a:latin typeface="Calibri" panose="020F0502020204030204" pitchFamily="34" charset="0"/>
            </a:endParaRPr>
          </a:p>
        </p:txBody>
      </p:sp>
      <p:sp>
        <p:nvSpPr>
          <p:cNvPr id="10" name="矩形 9"/>
          <p:cNvSpPr/>
          <p:nvPr/>
        </p:nvSpPr>
        <p:spPr>
          <a:xfrm>
            <a:off x="994723" y="2954886"/>
            <a:ext cx="6720109" cy="461665"/>
          </a:xfrm>
          <a:prstGeom prst="rect">
            <a:avLst/>
          </a:prstGeom>
        </p:spPr>
        <p:txBody>
          <a:bodyPr wrap="none">
            <a:spAutoFit/>
          </a:bodyPr>
          <a:lstStyle/>
          <a:p>
            <a:pPr marL="342900" indent="-342900">
              <a:buFont typeface="Arial" panose="020B0604020202020204" pitchFamily="34" charset="0"/>
              <a:buChar char="•"/>
            </a:pPr>
            <a:r>
              <a:rPr lang="zh-CN" altLang="en-US" sz="2400" b="1"/>
              <a:t>假设要求插入关键字为</a:t>
            </a:r>
            <a:r>
              <a:rPr lang="en-US" altLang="zh-CN" sz="2400" b="1"/>
              <a:t>25</a:t>
            </a:r>
            <a:r>
              <a:rPr lang="zh-CN" altLang="en-US" sz="2400" b="1"/>
              <a:t>的记录，不应插入。</a:t>
            </a:r>
          </a:p>
        </p:txBody>
      </p:sp>
      <p:sp>
        <p:nvSpPr>
          <p:cNvPr id="11" name="矩形 10"/>
          <p:cNvSpPr/>
          <p:nvPr/>
        </p:nvSpPr>
        <p:spPr>
          <a:xfrm>
            <a:off x="973765" y="4574002"/>
            <a:ext cx="6561601" cy="1200329"/>
          </a:xfrm>
          <a:prstGeom prst="rect">
            <a:avLst/>
          </a:prstGeom>
        </p:spPr>
        <p:txBody>
          <a:bodyPr wrap="square">
            <a:spAutoFit/>
          </a:bodyPr>
          <a:lstStyle/>
          <a:p>
            <a:pPr marL="439544" lvl="0" indent="-439544" algn="just" defTabSz="586060">
              <a:spcBef>
                <a:spcPts val="769"/>
              </a:spcBef>
              <a:spcAft>
                <a:spcPts val="769"/>
              </a:spcAft>
              <a:buFont typeface="Arial"/>
              <a:buChar char="•"/>
            </a:pPr>
            <a:r>
              <a:rPr lang="zh-CN" altLang="en-US" sz="2400" b="1">
                <a:solidFill>
                  <a:prstClr val="black"/>
                </a:solidFill>
                <a:latin typeface="Calibri" panose="020F0502020204030204" pitchFamily="34" charset="0"/>
              </a:rPr>
              <a:t>插入关键字为</a:t>
            </a:r>
            <a:r>
              <a:rPr lang="en-US" altLang="zh-CN" sz="2400" b="1">
                <a:solidFill>
                  <a:prstClr val="black"/>
                </a:solidFill>
                <a:latin typeface="Calibri" panose="020F0502020204030204" pitchFamily="34" charset="0"/>
              </a:rPr>
              <a:t>28</a:t>
            </a:r>
            <a:r>
              <a:rPr lang="zh-CN" altLang="en-US" sz="2400" b="1">
                <a:solidFill>
                  <a:prstClr val="black"/>
                </a:solidFill>
                <a:latin typeface="Calibri" panose="020F0502020204030204" pitchFamily="34" charset="0"/>
              </a:rPr>
              <a:t>的记录。沿着搜索路径</a:t>
            </a:r>
            <a:r>
              <a:rPr lang="en-US" altLang="zh-CN" sz="2400" b="1">
                <a:solidFill>
                  <a:prstClr val="black"/>
                </a:solidFill>
                <a:latin typeface="Calibri" panose="020F0502020204030204" pitchFamily="34" charset="0"/>
              </a:rPr>
              <a:t>35-&gt;15-&gt;25-&gt;30</a:t>
            </a:r>
            <a:r>
              <a:rPr lang="zh-CN" altLang="en-US" sz="2400" b="1">
                <a:solidFill>
                  <a:prstClr val="black"/>
                </a:solidFill>
                <a:latin typeface="Calibri" panose="020F0502020204030204" pitchFamily="34" charset="0"/>
              </a:rPr>
              <a:t>，再往左查找时，发现走到一棵空二叉树上，查找</a:t>
            </a:r>
            <a:r>
              <a:rPr lang="zh-CN" altLang="en-US" sz="2400" b="1" smtClean="0">
                <a:solidFill>
                  <a:prstClr val="black"/>
                </a:solidFill>
                <a:latin typeface="Calibri" panose="020F0502020204030204" pitchFamily="34" charset="0"/>
              </a:rPr>
              <a:t>失败。</a:t>
            </a:r>
            <a:endParaRPr lang="zh-CN" altLang="en-US" sz="2400" b="1">
              <a:solidFill>
                <a:prstClr val="black"/>
              </a:solidFill>
              <a:latin typeface="Calibri" panose="020F0502020204030204" pitchFamily="34" charset="0"/>
            </a:endParaRPr>
          </a:p>
        </p:txBody>
      </p:sp>
      <p:sp>
        <p:nvSpPr>
          <p:cNvPr id="12" name="矩形 11"/>
          <p:cNvSpPr/>
          <p:nvPr/>
        </p:nvSpPr>
        <p:spPr>
          <a:xfrm>
            <a:off x="973764" y="5806058"/>
            <a:ext cx="6849633" cy="830997"/>
          </a:xfrm>
          <a:prstGeom prst="rect">
            <a:avLst/>
          </a:prstGeom>
        </p:spPr>
        <p:txBody>
          <a:bodyPr wrap="square">
            <a:spAutoFit/>
          </a:bodyPr>
          <a:lstStyle/>
          <a:p>
            <a:pPr marL="342900" indent="-342900">
              <a:buFont typeface="Arial" panose="020B0604020202020204" pitchFamily="34" charset="0"/>
              <a:buChar char="•"/>
            </a:pPr>
            <a:r>
              <a:rPr lang="zh-CN" altLang="en-US" sz="2400" b="1">
                <a:solidFill>
                  <a:prstClr val="black"/>
                </a:solidFill>
                <a:latin typeface="Calibri" panose="020F0502020204030204" pitchFamily="34" charset="0"/>
              </a:rPr>
              <a:t>此时，只要把</a:t>
            </a:r>
            <a:r>
              <a:rPr lang="en-US" altLang="zh-CN" sz="2400" b="1">
                <a:solidFill>
                  <a:prstClr val="black"/>
                </a:solidFill>
                <a:latin typeface="Calibri" panose="020F0502020204030204" pitchFamily="34" charset="0"/>
              </a:rPr>
              <a:t>28</a:t>
            </a:r>
            <a:r>
              <a:rPr lang="zh-CN" altLang="en-US" sz="2400" b="1">
                <a:solidFill>
                  <a:prstClr val="black"/>
                </a:solidFill>
                <a:latin typeface="Calibri" panose="020F0502020204030204" pitchFamily="34" charset="0"/>
              </a:rPr>
              <a:t>插入到这个位置，即</a:t>
            </a:r>
            <a:r>
              <a:rPr lang="en-US" altLang="zh-CN" sz="2400" b="1">
                <a:solidFill>
                  <a:prstClr val="black"/>
                </a:solidFill>
                <a:latin typeface="Calibri" panose="020F0502020204030204" pitchFamily="34" charset="0"/>
              </a:rPr>
              <a:t>30</a:t>
            </a:r>
            <a:r>
              <a:rPr lang="zh-CN" altLang="en-US" sz="2400" b="1">
                <a:solidFill>
                  <a:prstClr val="black"/>
                </a:solidFill>
                <a:latin typeface="Calibri" panose="020F0502020204030204" pitchFamily="34" charset="0"/>
              </a:rPr>
              <a:t>的左边即可。</a:t>
            </a:r>
            <a:endParaRPr lang="zh-CN" altLang="en-US" sz="2400"/>
          </a:p>
        </p:txBody>
      </p:sp>
    </p:spTree>
    <p:extLst>
      <p:ext uri="{BB962C8B-B14F-4D97-AF65-F5344CB8AC3E}">
        <p14:creationId xmlns:p14="http://schemas.microsoft.com/office/powerpoint/2010/main" val="50237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normAutofit fontScale="92500"/>
          </a:bodyPr>
          <a:lstStyle/>
          <a:p>
            <a:r>
              <a:rPr lang="zh-CN" altLang="en-US" smtClean="0"/>
              <a:t>在</a:t>
            </a:r>
            <a:r>
              <a:rPr lang="en-US" altLang="zh-CN" smtClean="0"/>
              <a:t>sub_root</a:t>
            </a:r>
            <a:r>
              <a:rPr lang="zh-CN" altLang="en-US" smtClean="0"/>
              <a:t>为根的二叉树上插入值为</a:t>
            </a:r>
            <a:r>
              <a:rPr lang="en-US" altLang="zh-CN" smtClean="0"/>
              <a:t>new_data</a:t>
            </a:r>
            <a:r>
              <a:rPr lang="zh-CN" altLang="en-US" smtClean="0"/>
              <a:t>的结点，返回生成新二叉查找树的根结点。</a:t>
            </a:r>
            <a:endParaRPr lang="en-US" altLang="zh-CN" smtClean="0"/>
          </a:p>
          <a:p>
            <a:r>
              <a:rPr lang="zh-CN" altLang="en-US" smtClean="0"/>
              <a:t>如果</a:t>
            </a:r>
            <a:r>
              <a:rPr lang="en-US" altLang="zh-CN" smtClean="0"/>
              <a:t>sub_root</a:t>
            </a:r>
            <a:r>
              <a:rPr lang="zh-CN" altLang="en-US" smtClean="0"/>
              <a:t>为空，以</a:t>
            </a:r>
            <a:r>
              <a:rPr lang="en-US" altLang="zh-CN" smtClean="0"/>
              <a:t>new_data</a:t>
            </a:r>
            <a:r>
              <a:rPr lang="zh-CN" altLang="en-US" smtClean="0"/>
              <a:t>创建结点，返回该新结点；</a:t>
            </a:r>
            <a:endParaRPr lang="en-US" altLang="zh-CN" smtClean="0"/>
          </a:p>
          <a:p>
            <a:r>
              <a:rPr lang="zh-CN" altLang="en-US" smtClean="0"/>
              <a:t>如果</a:t>
            </a:r>
            <a:r>
              <a:rPr lang="en-US" altLang="zh-CN" smtClean="0"/>
              <a:t>sub_root</a:t>
            </a:r>
            <a:r>
              <a:rPr lang="zh-CN" altLang="en-US" smtClean="0"/>
              <a:t>的值等于</a:t>
            </a:r>
            <a:r>
              <a:rPr lang="en-US" altLang="zh-CN" smtClean="0"/>
              <a:t>new_data</a:t>
            </a:r>
            <a:r>
              <a:rPr lang="zh-CN" altLang="en-US" smtClean="0"/>
              <a:t>，输出错误提示；</a:t>
            </a:r>
            <a:endParaRPr lang="en-US" altLang="zh-CN" smtClean="0"/>
          </a:p>
          <a:p>
            <a:r>
              <a:rPr lang="zh-CN" altLang="en-US"/>
              <a:t>如果</a:t>
            </a:r>
            <a:r>
              <a:rPr lang="en-US" altLang="zh-CN"/>
              <a:t>sub_root</a:t>
            </a:r>
            <a:r>
              <a:rPr lang="zh-CN" altLang="en-US"/>
              <a:t>的</a:t>
            </a:r>
            <a:r>
              <a:rPr lang="zh-CN" altLang="en-US" smtClean="0"/>
              <a:t>值</a:t>
            </a:r>
            <a:r>
              <a:rPr lang="zh-CN" altLang="en-US"/>
              <a:t>大于</a:t>
            </a:r>
            <a:r>
              <a:rPr lang="en-US" altLang="zh-CN" smtClean="0"/>
              <a:t>new_data</a:t>
            </a:r>
            <a:r>
              <a:rPr lang="zh-CN" altLang="en-US" smtClean="0"/>
              <a:t>，在</a:t>
            </a:r>
            <a:r>
              <a:rPr lang="en-US" altLang="zh-CN" smtClean="0"/>
              <a:t>sub_root</a:t>
            </a:r>
            <a:r>
              <a:rPr lang="zh-CN" altLang="en-US" smtClean="0"/>
              <a:t>的左子树上插入；</a:t>
            </a:r>
            <a:endParaRPr lang="en-US" altLang="zh-CN" smtClean="0"/>
          </a:p>
          <a:p>
            <a:r>
              <a:rPr lang="zh-CN" altLang="en-US"/>
              <a:t>如果</a:t>
            </a:r>
            <a:r>
              <a:rPr lang="en-US" altLang="zh-CN"/>
              <a:t>sub_root</a:t>
            </a:r>
            <a:r>
              <a:rPr lang="zh-CN" altLang="en-US"/>
              <a:t>的</a:t>
            </a:r>
            <a:r>
              <a:rPr lang="zh-CN" altLang="en-US" smtClean="0"/>
              <a:t>值小于</a:t>
            </a:r>
            <a:r>
              <a:rPr lang="en-US" altLang="zh-CN" smtClean="0"/>
              <a:t>new_data</a:t>
            </a:r>
            <a:r>
              <a:rPr lang="zh-CN" altLang="en-US"/>
              <a:t>，在</a:t>
            </a:r>
            <a:r>
              <a:rPr lang="en-US" altLang="zh-CN"/>
              <a:t>sub_root</a:t>
            </a:r>
            <a:r>
              <a:rPr lang="zh-CN" altLang="en-US" smtClean="0"/>
              <a:t>的右子</a:t>
            </a:r>
            <a:r>
              <a:rPr lang="zh-CN" altLang="en-US"/>
              <a:t>树上</a:t>
            </a:r>
            <a:r>
              <a:rPr lang="zh-CN" altLang="en-US" smtClean="0"/>
              <a:t>插入；</a:t>
            </a:r>
            <a:endParaRPr lang="en-US" altLang="zh-CN" smtClean="0"/>
          </a:p>
          <a:p>
            <a:r>
              <a:rPr lang="zh-CN" altLang="en-US" smtClean="0"/>
              <a:t>返回</a:t>
            </a:r>
            <a:r>
              <a:rPr lang="en-US" altLang="zh-CN" smtClean="0"/>
              <a:t>sub_root</a:t>
            </a:r>
            <a:r>
              <a:rPr lang="zh-CN" altLang="en-US" smtClean="0"/>
              <a:t>。</a:t>
            </a:r>
            <a:endParaRPr lang="en-US" altLang="zh-CN"/>
          </a:p>
          <a:p>
            <a:endParaRPr lang="zh-CN" altLang="en-US"/>
          </a:p>
        </p:txBody>
      </p:sp>
      <p:sp>
        <p:nvSpPr>
          <p:cNvPr id="3" name="标题 2"/>
          <p:cNvSpPr>
            <a:spLocks noGrp="1"/>
          </p:cNvSpPr>
          <p:nvPr>
            <p:ph type="title"/>
          </p:nvPr>
        </p:nvSpPr>
        <p:spPr/>
        <p:txBody>
          <a:bodyPr>
            <a:normAutofit fontScale="90000"/>
          </a:bodyPr>
          <a:lstStyle/>
          <a:p>
            <a:r>
              <a:rPr lang="zh-CN" altLang="en-US"/>
              <a:t>插入算法</a:t>
            </a:r>
          </a:p>
        </p:txBody>
      </p:sp>
    </p:spTree>
    <p:extLst>
      <p:ext uri="{BB962C8B-B14F-4D97-AF65-F5344CB8AC3E}">
        <p14:creationId xmlns:p14="http://schemas.microsoft.com/office/powerpoint/2010/main" val="164777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插入算法</a:t>
            </a:r>
          </a:p>
        </p:txBody>
      </p:sp>
      <p:sp>
        <p:nvSpPr>
          <p:cNvPr id="4" name="Rectangle 1"/>
          <p:cNvSpPr>
            <a:spLocks noChangeArrowheads="1"/>
          </p:cNvSpPr>
          <p:nvPr/>
        </p:nvSpPr>
        <p:spPr bwMode="auto">
          <a:xfrm>
            <a:off x="1198662" y="1557586"/>
            <a:ext cx="9429184"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insert(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.search_and_insert(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new_data)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search_and_insert(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 new_data):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None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 = BinaryNode(new_data)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new_data == sub_root.data: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(new_data.key, </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1800" b="1" i="0" u="none" strike="noStrike" cap="none" normalizeH="0" baseline="0" smtClean="0">
                <a:ln>
                  <a:noFill/>
                </a:ln>
                <a:solidFill>
                  <a:srgbClr val="008080"/>
                </a:solidFill>
                <a:effectLst/>
                <a:latin typeface="Arial Unicode MS" pitchFamily="34" charset="-122"/>
                <a:ea typeface="Arial Unicode MS" pitchFamily="34" charset="-122"/>
                <a:cs typeface="Arial Unicode MS" pitchFamily="34" charset="-122"/>
              </a:rPr>
              <a:t>结点重复</a:t>
            </a:r>
            <a:r>
              <a:rPr kumimoji="0" lang="zh-CN" altLang="zh-CN" sz="18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new_data &lt; sub_root.data: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sub_root.left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.search_and_insert(sub_root.left, new_data)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sub_root.right = </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.search_and_insert(sub_root.right, new_data)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30664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1849533"/>
          </a:xfrm>
        </p:spPr>
        <p:txBody>
          <a:bodyPr/>
          <a:lstStyle/>
          <a:p>
            <a:r>
              <a:rPr lang="zh-CN" altLang="en-US"/>
              <a:t>在初始为空的二叉查找树下用依次插入记录的方法完成二叉查找树的</a:t>
            </a:r>
            <a:r>
              <a:rPr lang="zh-CN" altLang="en-US" smtClean="0"/>
              <a:t>创建。</a:t>
            </a:r>
            <a:endParaRPr lang="en-US" altLang="zh-CN" smtClean="0"/>
          </a:p>
          <a:p>
            <a:r>
              <a:rPr lang="en-US" altLang="zh-CN"/>
              <a:t> 55, 78, 65, 18, 87, 09, 81, 16</a:t>
            </a:r>
            <a:endParaRPr lang="zh-CN" altLang="en-US"/>
          </a:p>
        </p:txBody>
      </p:sp>
      <p:sp>
        <p:nvSpPr>
          <p:cNvPr id="3" name="标题 2"/>
          <p:cNvSpPr>
            <a:spLocks noGrp="1"/>
          </p:cNvSpPr>
          <p:nvPr>
            <p:ph type="title"/>
          </p:nvPr>
        </p:nvSpPr>
        <p:spPr/>
        <p:txBody>
          <a:bodyPr>
            <a:normAutofit fontScale="90000"/>
          </a:bodyPr>
          <a:lstStyle/>
          <a:p>
            <a:r>
              <a:rPr lang="zh-CN" altLang="en-US" smtClean="0"/>
              <a:t>利用插入算法创建二叉查找树</a:t>
            </a: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09565414"/>
              </p:ext>
            </p:extLst>
          </p:nvPr>
        </p:nvGraphicFramePr>
        <p:xfrm>
          <a:off x="1126654" y="3429794"/>
          <a:ext cx="638175" cy="638175"/>
        </p:xfrm>
        <a:graphic>
          <a:graphicData uri="http://schemas.openxmlformats.org/presentationml/2006/ole">
            <mc:AlternateContent xmlns:mc="http://schemas.openxmlformats.org/markup-compatibility/2006">
              <mc:Choice xmlns:v="urn:schemas-microsoft-com:vml" Requires="v">
                <p:oleObj spid="_x0000_s25602" name="Visio" r:id="rId3" imgW="638164" imgH="638126" progId="Visio.Drawing.15">
                  <p:link updateAutomatic="1"/>
                </p:oleObj>
              </mc:Choice>
              <mc:Fallback>
                <p:oleObj name="Visio" r:id="rId3" imgW="638164" imgH="638126" progId="Visio.Drawing.15">
                  <p:link updateAutomatic="1"/>
                  <p:pic>
                    <p:nvPicPr>
                      <p:cNvPr id="0" name=""/>
                      <p:cNvPicPr/>
                      <p:nvPr/>
                    </p:nvPicPr>
                    <p:blipFill>
                      <a:blip r:embed="rId4"/>
                      <a:stretch>
                        <a:fillRect/>
                      </a:stretch>
                    </p:blipFill>
                    <p:spPr>
                      <a:xfrm>
                        <a:off x="1126654" y="3429794"/>
                        <a:ext cx="638175" cy="638175"/>
                      </a:xfrm>
                      <a:prstGeom prst="rect">
                        <a:avLst/>
                      </a:prstGeom>
                    </p:spPr>
                  </p:pic>
                </p:oleObj>
              </mc:Fallback>
            </mc:AlternateContent>
          </a:graphicData>
        </a:graphic>
      </p:graphicFrame>
      <p:pic>
        <p:nvPicPr>
          <p:cNvPr id="409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798" y="3497283"/>
            <a:ext cx="14382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7014" y="3480209"/>
            <a:ext cx="143827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5246" y="3497283"/>
            <a:ext cx="214312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5526" y="3429000"/>
            <a:ext cx="277177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576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973765" y="1225891"/>
            <a:ext cx="10736814" cy="4868199"/>
          </a:xfrm>
        </p:spPr>
        <p:txBody>
          <a:bodyPr/>
          <a:lstStyle/>
          <a:p>
            <a:r>
              <a:rPr lang="en-US" altLang="zh-CN"/>
              <a:t> 55, 78, 65, 18, 87</a:t>
            </a:r>
            <a:r>
              <a:rPr lang="en-US" altLang="zh-CN">
                <a:solidFill>
                  <a:srgbClr val="FF0000"/>
                </a:solidFill>
              </a:rPr>
              <a:t>, 09, 81, 16</a:t>
            </a:r>
            <a:endParaRPr lang="zh-CN" altLang="en-US">
              <a:solidFill>
                <a:srgbClr val="FF0000"/>
              </a:solidFill>
            </a:endParaRPr>
          </a:p>
          <a:p>
            <a:endParaRPr lang="zh-CN" altLang="en-US"/>
          </a:p>
        </p:txBody>
      </p:sp>
      <p:sp>
        <p:nvSpPr>
          <p:cNvPr id="9" name="标题 8"/>
          <p:cNvSpPr>
            <a:spLocks noGrp="1"/>
          </p:cNvSpPr>
          <p:nvPr>
            <p:ph type="title"/>
          </p:nvPr>
        </p:nvSpPr>
        <p:spPr/>
        <p:txBody>
          <a:bodyPr>
            <a:normAutofit fontScale="90000"/>
          </a:bodyPr>
          <a:lstStyle/>
          <a:p>
            <a:r>
              <a:rPr lang="zh-CN" altLang="en-US"/>
              <a:t>利用插入算法创建二叉查找树</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50" y="2546975"/>
            <a:ext cx="33528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803" y="2546660"/>
            <a:ext cx="3372972" cy="388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613" y="2546660"/>
            <a:ext cx="335280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3222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a:t>
            </a:r>
            <a:r>
              <a:rPr lang="en-US" altLang="zh-CN"/>
              <a:t>1</a:t>
            </a:r>
            <a:r>
              <a:rPr lang="zh-CN" altLang="zh-CN"/>
              <a:t>）</a:t>
            </a:r>
            <a:r>
              <a:rPr lang="en-US" altLang="zh-CN"/>
              <a:t>remove</a:t>
            </a:r>
            <a:r>
              <a:rPr lang="zh-CN" altLang="zh-CN"/>
              <a:t>方法 </a:t>
            </a:r>
          </a:p>
          <a:p>
            <a:endParaRPr lang="zh-CN" altLang="en-US"/>
          </a:p>
        </p:txBody>
      </p:sp>
      <p:sp>
        <p:nvSpPr>
          <p:cNvPr id="3" name="标题 2"/>
          <p:cNvSpPr>
            <a:spLocks noGrp="1"/>
          </p:cNvSpPr>
          <p:nvPr>
            <p:ph type="title"/>
          </p:nvPr>
        </p:nvSpPr>
        <p:spPr/>
        <p:txBody>
          <a:bodyPr>
            <a:normAutofit fontScale="90000"/>
          </a:bodyPr>
          <a:lstStyle/>
          <a:p>
            <a:r>
              <a:rPr lang="zh-CN" altLang="en-US" smtClean="0"/>
              <a:t>删除算法</a:t>
            </a:r>
            <a:endParaRPr lang="zh-CN" altLang="en-US"/>
          </a:p>
        </p:txBody>
      </p:sp>
      <p:sp>
        <p:nvSpPr>
          <p:cNvPr id="4" name="Rectangle 1"/>
          <p:cNvSpPr>
            <a:spLocks noChangeArrowheads="1"/>
          </p:cNvSpPr>
          <p:nvPr/>
        </p:nvSpPr>
        <p:spPr bwMode="auto">
          <a:xfrm>
            <a:off x="1342678" y="2420314"/>
            <a:ext cx="10225136"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remove(</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target):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.search_and_destroy(</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target)</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62124085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a:t>
            </a:r>
            <a:r>
              <a:rPr lang="en-US" altLang="zh-CN" smtClean="0"/>
              <a:t>2</a:t>
            </a:r>
            <a:r>
              <a:rPr lang="zh-CN" altLang="en-US" smtClean="0"/>
              <a:t>）</a:t>
            </a:r>
            <a:r>
              <a:rPr lang="en-US" altLang="zh-CN" smtClean="0"/>
              <a:t>search_and_destroy</a:t>
            </a:r>
            <a:r>
              <a:rPr lang="zh-CN" altLang="en-US"/>
              <a:t>方法</a:t>
            </a:r>
          </a:p>
        </p:txBody>
      </p:sp>
      <p:sp>
        <p:nvSpPr>
          <p:cNvPr id="3" name="标题 2"/>
          <p:cNvSpPr>
            <a:spLocks noGrp="1"/>
          </p:cNvSpPr>
          <p:nvPr>
            <p:ph type="title"/>
          </p:nvPr>
        </p:nvSpPr>
        <p:spPr/>
        <p:txBody>
          <a:bodyPr>
            <a:normAutofit fontScale="90000"/>
          </a:bodyPr>
          <a:lstStyle/>
          <a:p>
            <a:r>
              <a:rPr lang="zh-CN" altLang="en-US" smtClean="0"/>
              <a:t>删除算法</a:t>
            </a:r>
            <a:endParaRPr lang="zh-CN" altLang="en-US"/>
          </a:p>
        </p:txBody>
      </p:sp>
      <p:sp>
        <p:nvSpPr>
          <p:cNvPr id="4" name="Rectangle 1"/>
          <p:cNvSpPr>
            <a:spLocks noChangeArrowheads="1"/>
          </p:cNvSpPr>
          <p:nvPr/>
        </p:nvSpPr>
        <p:spPr bwMode="auto">
          <a:xfrm>
            <a:off x="2134766" y="1836326"/>
            <a:ext cx="9212778"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search_and_destroy(</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,root,target):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None</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(target, </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000" b="1" i="0" u="none" strike="noStrike" cap="none" normalizeH="0" baseline="0" smtClean="0">
                <a:ln>
                  <a:noFill/>
                </a:ln>
                <a:solidFill>
                  <a:srgbClr val="008080"/>
                </a:solidFill>
                <a:effectLst/>
                <a:latin typeface="Arial Unicode MS" pitchFamily="34" charset="-122"/>
                <a:ea typeface="Arial Unicode MS" pitchFamily="34" charset="-122"/>
                <a:cs typeface="Arial Unicode MS" pitchFamily="34" charset="-122"/>
              </a:rPr>
              <a:t>对应结点不存在，删除失败</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None</a:t>
            </a:r>
            <a:b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    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root.data.key == target: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FF0000"/>
                </a:solidFill>
                <a:effectLst/>
                <a:latin typeface="Consolas" pitchFamily="49" charset="0"/>
                <a:ea typeface="宋体" pitchFamily="2" charset="-122"/>
                <a:cs typeface="宋体" pitchFamily="2" charset="-122"/>
              </a:rPr>
              <a:t>remove_root(root)</a:t>
            </a:r>
            <a:br>
              <a:rPr kumimoji="0" lang="zh-CN" altLang="zh-CN" sz="2000" b="0" i="0" u="none" strike="noStrike" cap="none" normalizeH="0" baseline="0" smtClean="0">
                <a:ln>
                  <a:noFill/>
                </a:ln>
                <a:solidFill>
                  <a:srgbClr val="FF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target &lt; root.data.key:</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root.left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.search_and_destroy(root.left, target)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root.right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.search_and_destroy(root.right, target)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073677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993649" cy="4868199"/>
          </a:xfrm>
        </p:spPr>
        <p:txBody>
          <a:bodyPr>
            <a:normAutofit/>
          </a:bodyPr>
          <a:lstStyle/>
          <a:p>
            <a:r>
              <a:rPr lang="zh-CN" altLang="en-US" smtClean="0"/>
              <a:t>四种情况：</a:t>
            </a:r>
            <a:endParaRPr lang="en-US" altLang="zh-CN" smtClean="0"/>
          </a:p>
          <a:p>
            <a:pPr lvl="1"/>
            <a:r>
              <a:rPr lang="zh-CN" altLang="en-US" smtClean="0"/>
              <a:t>被删结点为叶子</a:t>
            </a:r>
            <a:endParaRPr lang="en-US" altLang="zh-CN" smtClean="0"/>
          </a:p>
          <a:p>
            <a:pPr lvl="1"/>
            <a:r>
              <a:rPr lang="zh-CN" altLang="en-US" smtClean="0"/>
              <a:t>被删结点</a:t>
            </a:r>
            <a:r>
              <a:rPr lang="zh-CN" altLang="en-US" sz="2400" smtClean="0"/>
              <a:t>只有左孩子</a:t>
            </a:r>
            <a:endParaRPr lang="en-US" altLang="zh-CN" sz="2400"/>
          </a:p>
          <a:p>
            <a:pPr lvl="1"/>
            <a:r>
              <a:rPr lang="zh-CN" altLang="en-US" smtClean="0"/>
              <a:t>被删结点只有</a:t>
            </a:r>
            <a:r>
              <a:rPr lang="zh-CN" altLang="en-US"/>
              <a:t>右孩子</a:t>
            </a:r>
            <a:endParaRPr lang="en-US" altLang="zh-CN"/>
          </a:p>
          <a:p>
            <a:pPr lvl="1"/>
            <a:r>
              <a:rPr lang="zh-CN" altLang="en-US" smtClean="0"/>
              <a:t>被删结点有</a:t>
            </a:r>
            <a:r>
              <a:rPr lang="en-US" altLang="zh-CN" smtClean="0"/>
              <a:t>2</a:t>
            </a:r>
            <a:r>
              <a:rPr lang="zh-CN" altLang="en-US" smtClean="0"/>
              <a:t>个孩子</a:t>
            </a:r>
            <a:endParaRPr lang="zh-CN" altLang="en-US"/>
          </a:p>
        </p:txBody>
      </p:sp>
      <p:sp>
        <p:nvSpPr>
          <p:cNvPr id="3" name="标题 2"/>
          <p:cNvSpPr>
            <a:spLocks noGrp="1"/>
          </p:cNvSpPr>
          <p:nvPr>
            <p:ph type="title"/>
          </p:nvPr>
        </p:nvSpPr>
        <p:spPr/>
        <p:txBody>
          <a:bodyPr>
            <a:normAutofit fontScale="90000"/>
          </a:bodyPr>
          <a:lstStyle/>
          <a:p>
            <a:r>
              <a:rPr lang="zh-CN" altLang="en-US" smtClean="0"/>
              <a:t>结点的删除</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60251229"/>
              </p:ext>
            </p:extLst>
          </p:nvPr>
        </p:nvGraphicFramePr>
        <p:xfrm>
          <a:off x="8183438" y="1125538"/>
          <a:ext cx="3312368" cy="4835115"/>
        </p:xfrm>
        <a:graphic>
          <a:graphicData uri="http://schemas.openxmlformats.org/presentationml/2006/ole">
            <mc:AlternateContent xmlns:mc="http://schemas.openxmlformats.org/markup-compatibility/2006">
              <mc:Choice xmlns:v="urn:schemas-microsoft-com:vml" Requires="v">
                <p:oleObj spid="_x0000_s26626" name="Visio" r:id="rId4" imgW="3467056" imgH="5048262" progId="Visio.Drawing.15">
                  <p:embed/>
                </p:oleObj>
              </mc:Choice>
              <mc:Fallback>
                <p:oleObj name="Visio" r:id="rId4" imgW="3467056" imgH="504826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438" y="1125538"/>
                        <a:ext cx="3312368" cy="4835115"/>
                      </a:xfrm>
                      <a:prstGeom prst="rect">
                        <a:avLst/>
                      </a:prstGeom>
                      <a:noFill/>
                    </p:spPr>
                  </p:pic>
                </p:oleObj>
              </mc:Fallback>
            </mc:AlternateContent>
          </a:graphicData>
        </a:graphic>
      </p:graphicFrame>
    </p:spTree>
    <p:extLst>
      <p:ext uri="{BB962C8B-B14F-4D97-AF65-F5344CB8AC3E}">
        <p14:creationId xmlns:p14="http://schemas.microsoft.com/office/powerpoint/2010/main" val="82702851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5121441" cy="4868199"/>
          </a:xfrm>
        </p:spPr>
        <p:txBody>
          <a:bodyPr/>
          <a:lstStyle/>
          <a:p>
            <a:r>
              <a:rPr lang="zh-CN" altLang="zh-CN" smtClean="0"/>
              <a:t>只需</a:t>
            </a:r>
            <a:r>
              <a:rPr lang="zh-CN" altLang="zh-CN"/>
              <a:t>将被删结点的父结点的相应指针域设置为空指针即可</a:t>
            </a:r>
            <a:r>
              <a:rPr lang="zh-CN" altLang="zh-CN" smtClean="0"/>
              <a:t>。</a:t>
            </a:r>
            <a:endParaRPr lang="en-US" altLang="zh-CN" smtClean="0"/>
          </a:p>
          <a:p>
            <a:pPr lvl="1"/>
            <a:r>
              <a:rPr lang="zh-CN" altLang="zh-CN" smtClean="0"/>
              <a:t>删除</a:t>
            </a:r>
            <a:r>
              <a:rPr lang="en-US" altLang="zh-CN"/>
              <a:t>20</a:t>
            </a:r>
            <a:r>
              <a:rPr lang="zh-CN" altLang="zh-CN" smtClean="0"/>
              <a:t>，将</a:t>
            </a:r>
            <a:r>
              <a:rPr lang="en-US" altLang="zh-CN"/>
              <a:t>30</a:t>
            </a:r>
            <a:r>
              <a:rPr lang="zh-CN" altLang="zh-CN"/>
              <a:t>的左孩子设为空</a:t>
            </a:r>
            <a:r>
              <a:rPr lang="zh-CN" altLang="zh-CN" smtClean="0"/>
              <a:t>指针</a:t>
            </a:r>
            <a:endParaRPr lang="en-US" altLang="zh-CN"/>
          </a:p>
          <a:p>
            <a:pPr lvl="1"/>
            <a:r>
              <a:rPr lang="zh-CN" altLang="zh-CN" smtClean="0"/>
              <a:t>删除</a:t>
            </a:r>
            <a:r>
              <a:rPr lang="en-US" altLang="zh-CN"/>
              <a:t>88</a:t>
            </a:r>
            <a:r>
              <a:rPr lang="zh-CN" altLang="zh-CN" smtClean="0"/>
              <a:t>，将</a:t>
            </a:r>
            <a:r>
              <a:rPr lang="en-US" altLang="zh-CN"/>
              <a:t>85</a:t>
            </a:r>
            <a:r>
              <a:rPr lang="zh-CN" altLang="zh-CN"/>
              <a:t>的右孩子设为空</a:t>
            </a:r>
            <a:r>
              <a:rPr lang="zh-CN" altLang="zh-CN" smtClean="0"/>
              <a:t>指针</a:t>
            </a:r>
            <a:endParaRPr lang="zh-CN" altLang="en-US"/>
          </a:p>
        </p:txBody>
      </p:sp>
      <p:sp>
        <p:nvSpPr>
          <p:cNvPr id="3" name="标题 2"/>
          <p:cNvSpPr>
            <a:spLocks noGrp="1"/>
          </p:cNvSpPr>
          <p:nvPr>
            <p:ph type="title"/>
          </p:nvPr>
        </p:nvSpPr>
        <p:spPr/>
        <p:txBody>
          <a:bodyPr>
            <a:normAutofit fontScale="90000"/>
          </a:bodyPr>
          <a:lstStyle/>
          <a:p>
            <a:r>
              <a:rPr lang="en-US" altLang="zh-CN" smtClean="0"/>
              <a:t>1</a:t>
            </a:r>
            <a:r>
              <a:rPr lang="zh-CN" altLang="en-US" smtClean="0"/>
              <a:t>、删除叶子</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86861235"/>
              </p:ext>
            </p:extLst>
          </p:nvPr>
        </p:nvGraphicFramePr>
        <p:xfrm>
          <a:off x="7607374" y="1125538"/>
          <a:ext cx="3311525" cy="4835525"/>
        </p:xfrm>
        <a:graphic>
          <a:graphicData uri="http://schemas.openxmlformats.org/presentationml/2006/ole">
            <mc:AlternateContent xmlns:mc="http://schemas.openxmlformats.org/markup-compatibility/2006">
              <mc:Choice xmlns:v="urn:schemas-microsoft-com:vml" Requires="v">
                <p:oleObj spid="_x0000_s27650" name="Visio" r:id="rId4" imgW="3467056" imgH="5048262" progId="Visio.Drawing.15">
                  <p:embed/>
                </p:oleObj>
              </mc:Choice>
              <mc:Fallback>
                <p:oleObj name="Visio" r:id="rId4" imgW="3467056" imgH="504826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7374" y="1125538"/>
                        <a:ext cx="33115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2142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057545" cy="4868199"/>
          </a:xfrm>
        </p:spPr>
        <p:txBody>
          <a:bodyPr/>
          <a:lstStyle/>
          <a:p>
            <a:r>
              <a:rPr lang="zh-CN" altLang="en-US" smtClean="0"/>
              <a:t>将</a:t>
            </a:r>
            <a:r>
              <a:rPr lang="zh-CN" altLang="en-US"/>
              <a:t>被删结点的父亲的相应指针域指向被删结点</a:t>
            </a:r>
            <a:r>
              <a:rPr lang="zh-CN" altLang="en-US" smtClean="0"/>
              <a:t>的左孩子；</a:t>
            </a:r>
            <a:endParaRPr lang="en-US" altLang="zh-CN" smtClean="0"/>
          </a:p>
          <a:p>
            <a:endParaRPr lang="en-US" altLang="zh-CN"/>
          </a:p>
          <a:p>
            <a:r>
              <a:rPr lang="zh-CN" altLang="en-US"/>
              <a:t>删除</a:t>
            </a:r>
            <a:r>
              <a:rPr lang="en-US" altLang="zh-CN"/>
              <a:t>40</a:t>
            </a:r>
            <a:r>
              <a:rPr lang="zh-CN" altLang="en-US"/>
              <a:t>，将</a:t>
            </a:r>
            <a:r>
              <a:rPr lang="en-US" altLang="zh-CN"/>
              <a:t>30</a:t>
            </a:r>
            <a:r>
              <a:rPr lang="zh-CN" altLang="en-US"/>
              <a:t>的右孩子指向</a:t>
            </a:r>
            <a:r>
              <a:rPr lang="en-US" altLang="zh-CN"/>
              <a:t>35</a:t>
            </a:r>
            <a:r>
              <a:rPr lang="zh-CN" altLang="en-US"/>
              <a:t>。</a:t>
            </a:r>
            <a:endParaRPr lang="en-US" altLang="zh-CN"/>
          </a:p>
          <a:p>
            <a:endParaRPr lang="en-US" altLang="zh-CN" smtClean="0"/>
          </a:p>
        </p:txBody>
      </p:sp>
      <p:sp>
        <p:nvSpPr>
          <p:cNvPr id="3" name="标题 2"/>
          <p:cNvSpPr>
            <a:spLocks noGrp="1"/>
          </p:cNvSpPr>
          <p:nvPr>
            <p:ph type="title"/>
          </p:nvPr>
        </p:nvSpPr>
        <p:spPr/>
        <p:txBody>
          <a:bodyPr>
            <a:normAutofit fontScale="90000"/>
          </a:bodyPr>
          <a:lstStyle/>
          <a:p>
            <a:r>
              <a:rPr lang="en-US" altLang="zh-CN" smtClean="0"/>
              <a:t>2</a:t>
            </a:r>
            <a:r>
              <a:rPr lang="zh-CN" altLang="en-US" smtClean="0"/>
              <a:t>、删除只有左孩子的度</a:t>
            </a:r>
            <a:r>
              <a:rPr lang="zh-CN" altLang="en-US"/>
              <a:t>为</a:t>
            </a:r>
            <a:r>
              <a:rPr lang="en-US" altLang="zh-CN"/>
              <a:t>1</a:t>
            </a:r>
            <a:r>
              <a:rPr lang="zh-CN" altLang="en-US"/>
              <a:t>的</a:t>
            </a:r>
            <a:r>
              <a:rPr lang="zh-CN" altLang="en-US" smtClean="0"/>
              <a:t>结点</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4195102849"/>
              </p:ext>
            </p:extLst>
          </p:nvPr>
        </p:nvGraphicFramePr>
        <p:xfrm>
          <a:off x="8183563" y="1125538"/>
          <a:ext cx="3311525" cy="4835525"/>
        </p:xfrm>
        <a:graphic>
          <a:graphicData uri="http://schemas.openxmlformats.org/presentationml/2006/ole">
            <mc:AlternateContent xmlns:mc="http://schemas.openxmlformats.org/markup-compatibility/2006">
              <mc:Choice xmlns:v="urn:schemas-microsoft-com:vml" Requires="v">
                <p:oleObj spid="_x0000_s28674" name="Visio" r:id="rId4" imgW="3467056" imgH="5048262" progId="Visio.Drawing.15">
                  <p:embed/>
                </p:oleObj>
              </mc:Choice>
              <mc:Fallback>
                <p:oleObj name="Visio" r:id="rId4" imgW="3467056" imgH="504826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63" y="1125538"/>
                        <a:ext cx="33115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05654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p:txBody>
          <a:bodyPr>
            <a:normAutofit/>
          </a:bodyPr>
          <a:lstStyle/>
          <a:p>
            <a:r>
              <a:rPr lang="en-US" altLang="zh-CN" smtClean="0"/>
              <a:t>3</a:t>
            </a:r>
            <a:r>
              <a:rPr lang="zh-CN" altLang="en-US" smtClean="0"/>
              <a:t>、高度为</a:t>
            </a:r>
            <a:r>
              <a:rPr lang="en-US" altLang="zh-CN"/>
              <a:t>h</a:t>
            </a:r>
            <a:r>
              <a:rPr lang="zh-CN" altLang="zh-CN"/>
              <a:t>（</a:t>
            </a:r>
            <a:r>
              <a:rPr lang="en-US" altLang="zh-CN"/>
              <a:t>h</a:t>
            </a:r>
            <a:r>
              <a:rPr lang="zh-CN" altLang="zh-CN"/>
              <a:t>≥</a:t>
            </a:r>
            <a:r>
              <a:rPr lang="en-US" altLang="zh-CN"/>
              <a:t>1</a:t>
            </a:r>
            <a:r>
              <a:rPr lang="zh-CN" altLang="zh-CN"/>
              <a:t>）</a:t>
            </a:r>
            <a:r>
              <a:rPr lang="zh-CN" altLang="en-US" smtClean="0"/>
              <a:t>的</a:t>
            </a:r>
            <a:r>
              <a:rPr lang="en-US" altLang="zh-CN" dirty="0" smtClean="0"/>
              <a:t>k</a:t>
            </a:r>
            <a:r>
              <a:rPr lang="zh-CN" altLang="en-US" dirty="0"/>
              <a:t>叉</a:t>
            </a:r>
            <a:r>
              <a:rPr lang="zh-CN" altLang="en-US" dirty="0" smtClean="0"/>
              <a:t>树最多结点数为</a:t>
            </a:r>
            <a:endParaRPr lang="en-US" altLang="zh-CN" dirty="0" smtClean="0"/>
          </a:p>
          <a:p>
            <a:endParaRPr lang="en-US" altLang="zh-CN" dirty="0" smtClean="0"/>
          </a:p>
        </p:txBody>
      </p:sp>
      <p:sp>
        <p:nvSpPr>
          <p:cNvPr id="2" name="标题 1"/>
          <p:cNvSpPr>
            <a:spLocks noGrp="1"/>
          </p:cNvSpPr>
          <p:nvPr>
            <p:ph type="title"/>
          </p:nvPr>
        </p:nvSpPr>
        <p:spPr/>
        <p:txBody>
          <a:bodyPr>
            <a:normAutofit fontScale="90000"/>
          </a:bodyPr>
          <a:lstStyle/>
          <a:p>
            <a:r>
              <a:rPr lang="zh-CN" altLang="en-US" dirty="0" smtClean="0"/>
              <a:t>树的性质</a:t>
            </a:r>
            <a:endParaRPr lang="zh-CN" altLang="en-US" dirty="0"/>
          </a:p>
        </p:txBody>
      </p:sp>
      <p:sp>
        <p:nvSpPr>
          <p:cNvPr id="4" name="灯片编号占位符 3"/>
          <p:cNvSpPr>
            <a:spLocks noGrp="1"/>
          </p:cNvSpPr>
          <p:nvPr>
            <p:ph type="sldNum" sz="quarter" idx="13"/>
          </p:nvPr>
        </p:nvSpPr>
        <p:spPr/>
        <p:txBody>
          <a:bodyPr/>
          <a:lstStyle/>
          <a:p>
            <a:fld id="{4E74B28E-D899-4E33-89B3-E1DBC4EE95B8}"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1270670" y="2493690"/>
                <a:ext cx="8424936" cy="2392835"/>
              </a:xfrm>
              <a:prstGeom prst="rect">
                <a:avLst/>
              </a:prstGeom>
            </p:spPr>
            <p:txBody>
              <a:bodyPr wrap="square">
                <a:spAutoFit/>
              </a:bodyPr>
              <a:lstStyle/>
              <a:p>
                <a:r>
                  <a:rPr lang="zh-CN" altLang="en-US" sz="3200" smtClean="0">
                    <a:latin typeface="Calibri" panose="020F0502020204030204" pitchFamily="34" charset="0"/>
                  </a:rPr>
                  <a:t>证明：</a:t>
                </a:r>
                <a:endParaRPr lang="en-US" altLang="zh-CN" sz="3200" smtClean="0">
                  <a:latin typeface="Calibri" panose="020F0502020204030204" pitchFamily="34" charset="0"/>
                </a:endParaRPr>
              </a:p>
              <a:p>
                <a:r>
                  <a:rPr lang="zh-CN" altLang="zh-CN" sz="3200" smtClean="0">
                    <a:latin typeface="Calibri" panose="020F0502020204030204" pitchFamily="34" charset="0"/>
                  </a:rPr>
                  <a:t>高度</a:t>
                </a:r>
                <a:r>
                  <a:rPr lang="zh-CN" altLang="zh-CN" sz="3200">
                    <a:latin typeface="Calibri" panose="020F0502020204030204" pitchFamily="34" charset="0"/>
                  </a:rPr>
                  <a:t>为 </a:t>
                </a:r>
                <a:r>
                  <a:rPr lang="en-US" altLang="zh-CN" sz="3200" i="1">
                    <a:latin typeface="Calibri" panose="020F0502020204030204" pitchFamily="34" charset="0"/>
                  </a:rPr>
                  <a:t>h </a:t>
                </a:r>
                <a:r>
                  <a:rPr lang="zh-CN" altLang="zh-CN" sz="3200" smtClean="0">
                    <a:latin typeface="Calibri" panose="020F0502020204030204" pitchFamily="34" charset="0"/>
                  </a:rPr>
                  <a:t>的</a:t>
                </a:r>
                <a:r>
                  <a:rPr lang="en-US" altLang="zh-CN" sz="3200" smtClean="0">
                    <a:latin typeface="Calibri" panose="020F0502020204030204" pitchFamily="34" charset="0"/>
                  </a:rPr>
                  <a:t>k</a:t>
                </a:r>
                <a:r>
                  <a:rPr lang="zh-CN" altLang="zh-CN" sz="3200" smtClean="0">
                    <a:latin typeface="Calibri" panose="020F0502020204030204" pitchFamily="34" charset="0"/>
                  </a:rPr>
                  <a:t>叉</a:t>
                </a:r>
                <a:r>
                  <a:rPr lang="zh-CN" altLang="zh-CN" sz="3200">
                    <a:latin typeface="Calibri" panose="020F0502020204030204" pitchFamily="34" charset="0"/>
                  </a:rPr>
                  <a:t>树上的各结点的层次依次为</a:t>
                </a:r>
                <a:r>
                  <a:rPr lang="en-US" altLang="zh-CN" sz="3200">
                    <a:latin typeface="Calibri" panose="020F0502020204030204" pitchFamily="34" charset="0"/>
                  </a:rPr>
                  <a:t>0</a:t>
                </a:r>
                <a:r>
                  <a:rPr lang="zh-CN" altLang="zh-CN" sz="3200">
                    <a:latin typeface="Calibri" panose="020F0502020204030204" pitchFamily="34" charset="0"/>
                  </a:rPr>
                  <a:t>层</a:t>
                </a:r>
                <a:r>
                  <a:rPr lang="zh-CN" altLang="zh-CN" sz="3200" smtClean="0">
                    <a:latin typeface="Calibri" panose="020F0502020204030204" pitchFamily="34" charset="0"/>
                  </a:rPr>
                  <a:t>至</a:t>
                </a:r>
                <a:r>
                  <a:rPr lang="en-US" altLang="zh-CN" sz="3200" smtClean="0">
                    <a:latin typeface="Calibri" panose="020F0502020204030204" pitchFamily="34" charset="0"/>
                  </a:rPr>
                  <a:t>h-1</a:t>
                </a:r>
                <a:r>
                  <a:rPr lang="zh-CN" altLang="zh-CN" sz="3200">
                    <a:latin typeface="Calibri" panose="020F0502020204030204" pitchFamily="34" charset="0"/>
                  </a:rPr>
                  <a:t>层，根据性质</a:t>
                </a:r>
                <a:r>
                  <a:rPr lang="en-US" altLang="zh-CN" sz="3200">
                    <a:latin typeface="Calibri" panose="020F0502020204030204" pitchFamily="34" charset="0"/>
                  </a:rPr>
                  <a:t>1</a:t>
                </a:r>
                <a:r>
                  <a:rPr lang="zh-CN" altLang="zh-CN" sz="3200">
                    <a:latin typeface="Calibri" panose="020F0502020204030204" pitchFamily="34" charset="0"/>
                  </a:rPr>
                  <a:t>，结点总数至多为</a:t>
                </a:r>
                <a:r>
                  <a:rPr lang="zh-CN" altLang="zh-CN" sz="3200" smtClean="0">
                    <a:latin typeface="Calibri" panose="020F0502020204030204" pitchFamily="34" charset="0"/>
                  </a:rPr>
                  <a:t>：</a:t>
                </a:r>
                <a:r>
                  <a:rPr lang="en-US" altLang="zh-CN" sz="3200" smtClean="0">
                    <a:latin typeface="Calibri" panose="020F0502020204030204" pitchFamily="34" charset="0"/>
                  </a:rPr>
                  <a:t>k</a:t>
                </a:r>
                <a:r>
                  <a:rPr lang="en-US" altLang="zh-CN" sz="3200" i="1" baseline="30000" smtClean="0">
                    <a:latin typeface="Calibri" panose="020F0502020204030204" pitchFamily="34" charset="0"/>
                  </a:rPr>
                  <a:t>0</a:t>
                </a:r>
                <a:r>
                  <a:rPr lang="en-US" altLang="zh-CN" sz="3200" i="1" smtClean="0">
                    <a:latin typeface="Calibri" panose="020F0502020204030204" pitchFamily="34" charset="0"/>
                  </a:rPr>
                  <a:t>+</a:t>
                </a:r>
                <a:r>
                  <a:rPr lang="en-US" altLang="zh-CN" sz="3200" smtClean="0">
                    <a:latin typeface="Calibri" panose="020F0502020204030204" pitchFamily="34" charset="0"/>
                  </a:rPr>
                  <a:t>k</a:t>
                </a:r>
                <a:r>
                  <a:rPr lang="en-US" altLang="zh-CN" sz="3200" i="1" baseline="30000" smtClean="0">
                    <a:latin typeface="Calibri" panose="020F0502020204030204" pitchFamily="34" charset="0"/>
                  </a:rPr>
                  <a:t>1</a:t>
                </a:r>
                <a:r>
                  <a:rPr lang="en-US" altLang="zh-CN" sz="3200" i="1">
                    <a:latin typeface="Calibri" panose="020F0502020204030204" pitchFamily="34" charset="0"/>
                  </a:rPr>
                  <a:t>+ </a:t>
                </a:r>
                <a:r>
                  <a:rPr lang="en-US" altLang="zh-CN" sz="3200" i="1">
                    <a:latin typeface="Calibri" panose="020F0502020204030204" pitchFamily="34" charset="0"/>
                    <a:sym typeface="Symbol"/>
                  </a:rPr>
                  <a:t></a:t>
                </a:r>
                <a:r>
                  <a:rPr lang="en-US" altLang="zh-CN" sz="3200" i="1">
                    <a:latin typeface="Calibri" panose="020F0502020204030204" pitchFamily="34" charset="0"/>
                  </a:rPr>
                  <a:t> </a:t>
                </a:r>
                <a:r>
                  <a:rPr lang="en-US" altLang="zh-CN" sz="3200" i="1">
                    <a:latin typeface="Calibri" panose="020F0502020204030204" pitchFamily="34" charset="0"/>
                    <a:sym typeface="Symbol"/>
                  </a:rPr>
                  <a:t></a:t>
                </a:r>
                <a:r>
                  <a:rPr lang="en-US" altLang="zh-CN" sz="3200" i="1">
                    <a:latin typeface="Calibri" panose="020F0502020204030204" pitchFamily="34" charset="0"/>
                  </a:rPr>
                  <a:t> </a:t>
                </a:r>
                <a:r>
                  <a:rPr lang="en-US" altLang="zh-CN" sz="3200" i="1">
                    <a:latin typeface="Calibri" panose="020F0502020204030204" pitchFamily="34" charset="0"/>
                    <a:sym typeface="Symbol"/>
                  </a:rPr>
                  <a:t></a:t>
                </a:r>
                <a:r>
                  <a:rPr lang="en-US" altLang="zh-CN" sz="3200" i="1">
                    <a:latin typeface="Calibri" panose="020F0502020204030204" pitchFamily="34" charset="0"/>
                  </a:rPr>
                  <a:t> </a:t>
                </a:r>
                <a:r>
                  <a:rPr lang="en-US" altLang="zh-CN" sz="3200" i="1">
                    <a:latin typeface="Calibri" panose="020F0502020204030204" pitchFamily="34" charset="0"/>
                    <a:sym typeface="Symbol"/>
                  </a:rPr>
                  <a:t></a:t>
                </a:r>
                <a:r>
                  <a:rPr lang="en-US" altLang="zh-CN" sz="3200" i="1">
                    <a:latin typeface="Calibri" panose="020F0502020204030204" pitchFamily="34" charset="0"/>
                  </a:rPr>
                  <a:t> </a:t>
                </a:r>
                <a:r>
                  <a:rPr lang="en-US" altLang="zh-CN" sz="3200" i="1">
                    <a:latin typeface="Calibri" panose="020F0502020204030204" pitchFamily="34" charset="0"/>
                    <a:sym typeface="Symbol"/>
                  </a:rPr>
                  <a:t></a:t>
                </a:r>
                <a:r>
                  <a:rPr lang="en-US" altLang="zh-CN" sz="3200" i="1">
                    <a:latin typeface="Calibri" panose="020F0502020204030204" pitchFamily="34" charset="0"/>
                  </a:rPr>
                  <a:t> </a:t>
                </a:r>
                <a:r>
                  <a:rPr lang="en-US" altLang="zh-CN" sz="3200" i="1">
                    <a:latin typeface="Calibri" panose="020F0502020204030204" pitchFamily="34" charset="0"/>
                    <a:sym typeface="Symbol"/>
                  </a:rPr>
                  <a:t></a:t>
                </a:r>
                <a:r>
                  <a:rPr lang="en-US" altLang="zh-CN" sz="3200" i="1">
                    <a:latin typeface="Calibri" panose="020F0502020204030204" pitchFamily="34" charset="0"/>
                  </a:rPr>
                  <a:t> </a:t>
                </a:r>
                <a:r>
                  <a:rPr lang="en-US" altLang="zh-CN" sz="3200" i="1" smtClean="0">
                    <a:latin typeface="Calibri" panose="020F0502020204030204" pitchFamily="34" charset="0"/>
                  </a:rPr>
                  <a:t>+</a:t>
                </a:r>
                <a:r>
                  <a:rPr lang="en-US" altLang="zh-CN" sz="3200" smtClean="0">
                    <a:latin typeface="Calibri" panose="020F0502020204030204" pitchFamily="34" charset="0"/>
                  </a:rPr>
                  <a:t>k</a:t>
                </a:r>
                <a:r>
                  <a:rPr lang="en-US" altLang="zh-CN" sz="3200" i="1" baseline="30000" smtClean="0">
                    <a:latin typeface="Calibri" panose="020F0502020204030204" pitchFamily="34" charset="0"/>
                  </a:rPr>
                  <a:t>h-1</a:t>
                </a:r>
                <a:r>
                  <a:rPr lang="en-US" altLang="zh-CN" sz="3200" i="1" smtClean="0">
                    <a:latin typeface="Calibri" panose="020F0502020204030204" pitchFamily="34" charset="0"/>
                  </a:rPr>
                  <a:t> </a:t>
                </a:r>
                <a:r>
                  <a:rPr lang="en-US" altLang="zh-CN" sz="3200" i="1">
                    <a:latin typeface="Calibri" panose="020F0502020204030204" pitchFamily="34" charset="0"/>
                  </a:rPr>
                  <a:t>=</a:t>
                </a:r>
                <a:r>
                  <a:rPr lang="zh-CN" altLang="zh-CN" sz="3200"/>
                  <a:t> </a:t>
                </a:r>
                <a14:m>
                  <m:oMath xmlns:m="http://schemas.openxmlformats.org/officeDocument/2006/math">
                    <m:f>
                      <m:fPr>
                        <m:ctrlPr>
                          <a:rPr lang="zh-CN" altLang="zh-CN" sz="3200" i="1">
                            <a:latin typeface="Cambria Math"/>
                          </a:rPr>
                        </m:ctrlPr>
                      </m:fPr>
                      <m:num>
                        <m:sSup>
                          <m:sSupPr>
                            <m:ctrlPr>
                              <a:rPr lang="zh-CN" altLang="zh-CN" sz="3200" i="1">
                                <a:latin typeface="Cambria Math"/>
                              </a:rPr>
                            </m:ctrlPr>
                          </m:sSupPr>
                          <m:e>
                            <m:r>
                              <a:rPr lang="en-US" altLang="zh-CN" sz="3200" i="1">
                                <a:latin typeface="Cambria Math"/>
                              </a:rPr>
                              <m:t>𝑘</m:t>
                            </m:r>
                          </m:e>
                          <m:sup>
                            <m:r>
                              <a:rPr lang="en-US" altLang="zh-CN" sz="3200" i="1">
                                <a:latin typeface="Cambria Math"/>
                              </a:rPr>
                              <m:t>h</m:t>
                            </m:r>
                          </m:sup>
                        </m:sSup>
                        <m:r>
                          <a:rPr lang="en-US" altLang="zh-CN" sz="3200" i="1">
                            <a:latin typeface="Cambria Math"/>
                          </a:rPr>
                          <m:t>−1</m:t>
                        </m:r>
                      </m:num>
                      <m:den>
                        <m:r>
                          <a:rPr lang="en-US" altLang="zh-CN" sz="3200" i="1">
                            <a:latin typeface="Cambria Math"/>
                          </a:rPr>
                          <m:t>𝑘</m:t>
                        </m:r>
                        <m:r>
                          <a:rPr lang="en-US" altLang="zh-CN" sz="3200" i="1">
                            <a:latin typeface="Cambria Math"/>
                          </a:rPr>
                          <m:t>−1</m:t>
                        </m:r>
                      </m:den>
                    </m:f>
                  </m:oMath>
                </a14:m>
                <a:r>
                  <a:rPr lang="en-US" altLang="zh-CN" sz="3200" i="1">
                    <a:latin typeface="Calibri" panose="020F0502020204030204" pitchFamily="34" charset="0"/>
                  </a:rPr>
                  <a:t> </a:t>
                </a:r>
                <a:r>
                  <a:rPr lang="zh-CN" altLang="zh-CN" sz="3200" smtClean="0">
                    <a:latin typeface="Calibri" panose="020F0502020204030204" pitchFamily="34" charset="0"/>
                  </a:rPr>
                  <a:t>。</a:t>
                </a:r>
                <a:endParaRPr lang="zh-CN" altLang="zh-CN" sz="3200">
                  <a:latin typeface="Calibri" panose="020F0502020204030204" pitchFamily="34"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270670" y="2493690"/>
                <a:ext cx="8424936" cy="2392835"/>
              </a:xfrm>
              <a:prstGeom prst="rect">
                <a:avLst/>
              </a:prstGeom>
              <a:blipFill rotWithShape="1">
                <a:blip r:embed="rId2"/>
                <a:stretch>
                  <a:fillRect l="-1809" t="-4580" r="-434" b="-20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759502" y="1125538"/>
                <a:ext cx="1406282" cy="848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zh-CN" i="1" smtClean="0">
                              <a:latin typeface="Cambria Math"/>
                            </a:rPr>
                          </m:ctrlPr>
                        </m:fPr>
                        <m:num>
                          <m:sSup>
                            <m:sSupPr>
                              <m:ctrlPr>
                                <a:rPr lang="zh-CN" altLang="zh-CN" i="1">
                                  <a:latin typeface="Cambria Math"/>
                                </a:rPr>
                              </m:ctrlPr>
                            </m:sSupPr>
                            <m:e>
                              <m:r>
                                <a:rPr lang="en-US" altLang="zh-CN" i="1">
                                  <a:latin typeface="Cambria Math"/>
                                </a:rPr>
                                <m:t>𝑘</m:t>
                              </m:r>
                            </m:e>
                            <m:sup>
                              <m:r>
                                <a:rPr lang="en-US" altLang="zh-CN" i="1">
                                  <a:latin typeface="Cambria Math"/>
                                </a:rPr>
                                <m:t>h</m:t>
                              </m:r>
                            </m:sup>
                          </m:sSup>
                          <m:r>
                            <a:rPr lang="en-US" altLang="zh-CN" i="1">
                              <a:latin typeface="Cambria Math"/>
                            </a:rPr>
                            <m:t>−1</m:t>
                          </m:r>
                        </m:num>
                        <m:den>
                          <m:r>
                            <a:rPr lang="en-US" altLang="zh-CN" i="1">
                              <a:latin typeface="Cambria Math"/>
                            </a:rPr>
                            <m:t>𝑘</m:t>
                          </m:r>
                          <m:r>
                            <a:rPr lang="en-US" altLang="zh-CN" i="1">
                              <a:latin typeface="Cambria Math"/>
                            </a:rPr>
                            <m:t>−1</m:t>
                          </m:r>
                        </m:den>
                      </m:f>
                      <m:r>
                        <a:rPr lang="zh-CN" altLang="en-US" b="0" i="1" smtClean="0">
                          <a:latin typeface="Cambria Math"/>
                        </a:rPr>
                        <m:t>。</m:t>
                      </m:r>
                    </m:oMath>
                  </m:oMathPara>
                </a14:m>
                <a:endParaRPr lang="zh-CN" altLang="en-US"/>
              </a:p>
            </p:txBody>
          </p:sp>
        </mc:Choice>
        <mc:Fallback xmlns="">
          <p:sp>
            <p:nvSpPr>
              <p:cNvPr id="7" name="矩形 6"/>
              <p:cNvSpPr>
                <a:spLocks noRot="1" noChangeAspect="1" noMove="1" noResize="1" noEditPoints="1" noAdjustHandles="1" noChangeArrowheads="1" noChangeShapeType="1" noTextEdit="1"/>
              </p:cNvSpPr>
              <p:nvPr/>
            </p:nvSpPr>
            <p:spPr>
              <a:xfrm>
                <a:off x="8759502" y="1125538"/>
                <a:ext cx="1406282" cy="848437"/>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50001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057545" cy="4868199"/>
          </a:xfrm>
        </p:spPr>
        <p:txBody>
          <a:bodyPr/>
          <a:lstStyle/>
          <a:p>
            <a:r>
              <a:rPr lang="zh-CN" altLang="en-US" smtClean="0"/>
              <a:t>将</a:t>
            </a:r>
            <a:r>
              <a:rPr lang="zh-CN" altLang="en-US"/>
              <a:t>被删结点的父亲的相应指针域指向被删结点</a:t>
            </a:r>
            <a:r>
              <a:rPr lang="zh-CN" altLang="en-US" smtClean="0"/>
              <a:t>的左孩子；</a:t>
            </a:r>
            <a:endParaRPr lang="en-US" altLang="zh-CN" smtClean="0"/>
          </a:p>
          <a:p>
            <a:r>
              <a:rPr lang="zh-CN" altLang="en-US"/>
              <a:t>删除</a:t>
            </a:r>
            <a:r>
              <a:rPr lang="en-US" altLang="zh-CN"/>
              <a:t>85</a:t>
            </a:r>
            <a:r>
              <a:rPr lang="zh-CN" altLang="en-US"/>
              <a:t>，将</a:t>
            </a:r>
            <a:r>
              <a:rPr lang="en-US" altLang="zh-CN"/>
              <a:t>90</a:t>
            </a:r>
            <a:r>
              <a:rPr lang="zh-CN" altLang="en-US"/>
              <a:t>的左孩子指向</a:t>
            </a:r>
            <a:r>
              <a:rPr lang="en-US" altLang="zh-CN"/>
              <a:t>88</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en-US" altLang="zh-CN" smtClean="0"/>
              <a:t>3</a:t>
            </a:r>
            <a:r>
              <a:rPr lang="zh-CN" altLang="en-US" smtClean="0"/>
              <a:t>、删除只有右孩子的度</a:t>
            </a:r>
            <a:r>
              <a:rPr lang="zh-CN" altLang="en-US"/>
              <a:t>为</a:t>
            </a:r>
            <a:r>
              <a:rPr lang="en-US" altLang="zh-CN"/>
              <a:t>1</a:t>
            </a:r>
            <a:r>
              <a:rPr lang="zh-CN" altLang="en-US"/>
              <a:t>的</a:t>
            </a:r>
            <a:r>
              <a:rPr lang="zh-CN" altLang="en-US" smtClean="0"/>
              <a:t>结点</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556249468"/>
              </p:ext>
            </p:extLst>
          </p:nvPr>
        </p:nvGraphicFramePr>
        <p:xfrm>
          <a:off x="8183563" y="1125538"/>
          <a:ext cx="3311525" cy="4835525"/>
        </p:xfrm>
        <a:graphic>
          <a:graphicData uri="http://schemas.openxmlformats.org/presentationml/2006/ole">
            <mc:AlternateContent xmlns:mc="http://schemas.openxmlformats.org/markup-compatibility/2006">
              <mc:Choice xmlns:v="urn:schemas-microsoft-com:vml" Requires="v">
                <p:oleObj spid="_x0000_s29698" name="Visio" r:id="rId4" imgW="3467056" imgH="5048262" progId="Visio.Drawing.15">
                  <p:embed/>
                </p:oleObj>
              </mc:Choice>
              <mc:Fallback>
                <p:oleObj name="Visio" r:id="rId4" imgW="3467056" imgH="504826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63" y="1125538"/>
                        <a:ext cx="33115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79911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777625" cy="4868199"/>
          </a:xfrm>
        </p:spPr>
        <p:txBody>
          <a:bodyPr/>
          <a:lstStyle/>
          <a:p>
            <a:r>
              <a:rPr lang="zh-CN" altLang="zh-CN"/>
              <a:t>删除</a:t>
            </a:r>
            <a:r>
              <a:rPr lang="en-US" altLang="zh-CN" smtClean="0"/>
              <a:t>30</a:t>
            </a:r>
            <a:r>
              <a:rPr lang="zh-CN" altLang="en-US" smtClean="0"/>
              <a:t>，</a:t>
            </a:r>
            <a:r>
              <a:rPr lang="en-US" altLang="zh-CN" smtClean="0"/>
              <a:t>50</a:t>
            </a:r>
            <a:r>
              <a:rPr lang="zh-CN" altLang="en-US" smtClean="0"/>
              <a:t>？</a:t>
            </a:r>
            <a:endParaRPr lang="en-US" altLang="zh-CN" smtClean="0"/>
          </a:p>
          <a:p>
            <a:r>
              <a:rPr lang="zh-CN" altLang="en-US" smtClean="0"/>
              <a:t>替换法</a:t>
            </a:r>
            <a:endParaRPr lang="en-US" altLang="zh-CN" smtClean="0"/>
          </a:p>
          <a:p>
            <a:r>
              <a:rPr lang="zh-CN" altLang="zh-CN"/>
              <a:t>用被删结点的左子树上的最大值替换被删</a:t>
            </a:r>
            <a:r>
              <a:rPr lang="zh-CN" altLang="zh-CN" smtClean="0"/>
              <a:t>结点</a:t>
            </a:r>
            <a:endParaRPr lang="en-US" altLang="zh-CN" smtClean="0"/>
          </a:p>
          <a:p>
            <a:r>
              <a:rPr lang="zh-CN" altLang="en-US" smtClean="0"/>
              <a:t>或者</a:t>
            </a:r>
            <a:r>
              <a:rPr lang="zh-CN" altLang="zh-CN" smtClean="0"/>
              <a:t>用</a:t>
            </a:r>
            <a:r>
              <a:rPr lang="zh-CN" altLang="zh-CN"/>
              <a:t>被删结点的右子树上的最小值替换被删结点</a:t>
            </a:r>
            <a:endParaRPr lang="zh-CN" altLang="en-US"/>
          </a:p>
        </p:txBody>
      </p:sp>
      <p:sp>
        <p:nvSpPr>
          <p:cNvPr id="3" name="标题 2"/>
          <p:cNvSpPr>
            <a:spLocks noGrp="1"/>
          </p:cNvSpPr>
          <p:nvPr>
            <p:ph type="title"/>
          </p:nvPr>
        </p:nvSpPr>
        <p:spPr/>
        <p:txBody>
          <a:bodyPr>
            <a:normAutofit fontScale="90000"/>
          </a:bodyPr>
          <a:lstStyle/>
          <a:p>
            <a:r>
              <a:rPr lang="en-US" altLang="zh-CN" smtClean="0"/>
              <a:t>4</a:t>
            </a:r>
            <a:r>
              <a:rPr lang="zh-CN" altLang="en-US" smtClean="0"/>
              <a:t>、删除</a:t>
            </a:r>
            <a:r>
              <a:rPr lang="zh-CN" altLang="en-US"/>
              <a:t>度为</a:t>
            </a:r>
            <a:r>
              <a:rPr lang="en-US" altLang="zh-CN"/>
              <a:t>2</a:t>
            </a:r>
            <a:r>
              <a:rPr lang="zh-CN" altLang="en-US"/>
              <a:t>的</a:t>
            </a:r>
            <a:r>
              <a:rPr lang="zh-CN" altLang="en-US" smtClean="0"/>
              <a:t>结点</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706102038"/>
              </p:ext>
            </p:extLst>
          </p:nvPr>
        </p:nvGraphicFramePr>
        <p:xfrm>
          <a:off x="8183563" y="1125538"/>
          <a:ext cx="3311525" cy="4835525"/>
        </p:xfrm>
        <a:graphic>
          <a:graphicData uri="http://schemas.openxmlformats.org/presentationml/2006/ole">
            <mc:AlternateContent xmlns:mc="http://schemas.openxmlformats.org/markup-compatibility/2006">
              <mc:Choice xmlns:v="urn:schemas-microsoft-com:vml" Requires="v">
                <p:oleObj spid="_x0000_s30722" name="Visio" r:id="rId4" imgW="3467056" imgH="5048262" progId="Visio.Drawing.15">
                  <p:embed/>
                </p:oleObj>
              </mc:Choice>
              <mc:Fallback>
                <p:oleObj name="Visio" r:id="rId4" imgW="3467056" imgH="504826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563" y="1125538"/>
                        <a:ext cx="33115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315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删除</a:t>
            </a:r>
            <a:r>
              <a:rPr lang="en-US" altLang="zh-CN" smtClean="0"/>
              <a:t>30</a:t>
            </a:r>
            <a:endParaRPr lang="zh-CN" altLang="en-US"/>
          </a:p>
        </p:txBody>
      </p:sp>
      <p:sp>
        <p:nvSpPr>
          <p:cNvPr id="3" name="标题 2"/>
          <p:cNvSpPr>
            <a:spLocks noGrp="1"/>
          </p:cNvSpPr>
          <p:nvPr>
            <p:ph type="title"/>
          </p:nvPr>
        </p:nvSpPr>
        <p:spPr/>
        <p:txBody>
          <a:bodyPr>
            <a:normAutofit fontScale="90000"/>
          </a:bodyPr>
          <a:lstStyle/>
          <a:p>
            <a:r>
              <a:rPr lang="zh-CN" altLang="en-US"/>
              <a:t>删除度为</a:t>
            </a:r>
            <a:r>
              <a:rPr lang="en-US" altLang="zh-CN"/>
              <a:t>2</a:t>
            </a:r>
            <a:r>
              <a:rPr lang="zh-CN" altLang="en-US"/>
              <a:t>的结点</a:t>
            </a:r>
          </a:p>
        </p:txBody>
      </p:sp>
      <p:graphicFrame>
        <p:nvGraphicFramePr>
          <p:cNvPr id="4" name="对象 3"/>
          <p:cNvGraphicFramePr>
            <a:graphicFrameLocks noChangeAspect="1"/>
          </p:cNvGraphicFramePr>
          <p:nvPr>
            <p:extLst>
              <p:ext uri="{D42A27DB-BD31-4B8C-83A1-F6EECF244321}">
                <p14:modId xmlns:p14="http://schemas.microsoft.com/office/powerpoint/2010/main" val="3146323921"/>
              </p:ext>
            </p:extLst>
          </p:nvPr>
        </p:nvGraphicFramePr>
        <p:xfrm>
          <a:off x="1342678" y="1751261"/>
          <a:ext cx="3311525" cy="4835525"/>
        </p:xfrm>
        <a:graphic>
          <a:graphicData uri="http://schemas.openxmlformats.org/presentationml/2006/ole">
            <mc:AlternateContent xmlns:mc="http://schemas.openxmlformats.org/markup-compatibility/2006">
              <mc:Choice xmlns:v="urn:schemas-microsoft-com:vml" Requires="v">
                <p:oleObj spid="_x0000_s31746" name="Visio" r:id="rId4" imgW="3467056" imgH="5048262" progId="Visio.Drawing.15">
                  <p:embed/>
                </p:oleObj>
              </mc:Choice>
              <mc:Fallback>
                <p:oleObj name="Visio" r:id="rId4" imgW="3467056" imgH="504826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678" y="1751261"/>
                        <a:ext cx="3311525"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1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086" y="1701602"/>
            <a:ext cx="337185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2834" y="1628969"/>
            <a:ext cx="344805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68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删除</a:t>
            </a:r>
            <a:r>
              <a:rPr lang="en-US" altLang="zh-CN" smtClean="0"/>
              <a:t>50</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zh-CN" altLang="en-US"/>
              <a:t>删除度为</a:t>
            </a:r>
            <a:r>
              <a:rPr lang="en-US" altLang="zh-CN"/>
              <a:t>2</a:t>
            </a:r>
            <a:r>
              <a:rPr lang="zh-CN" altLang="en-US"/>
              <a:t>的结点</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326" y="1125538"/>
            <a:ext cx="344805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414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en-US" altLang="zh-CN" smtClean="0"/>
              <a:t>remove_root</a:t>
            </a:r>
            <a:r>
              <a:rPr lang="zh-CN" altLang="en-US" smtClean="0"/>
              <a:t>算法删除</a:t>
            </a:r>
            <a:r>
              <a:rPr lang="en-US" altLang="zh-CN" smtClean="0"/>
              <a:t>sub_root</a:t>
            </a:r>
            <a:r>
              <a:rPr lang="zh-CN" altLang="en-US" smtClean="0"/>
              <a:t>所指结点，返回在原</a:t>
            </a:r>
            <a:r>
              <a:rPr lang="en-US" altLang="zh-CN" smtClean="0"/>
              <a:t>sub_root</a:t>
            </a:r>
            <a:r>
              <a:rPr lang="zh-CN" altLang="en-US" smtClean="0"/>
              <a:t>为根的子树中删除</a:t>
            </a:r>
            <a:r>
              <a:rPr lang="en-US" altLang="zh-CN" smtClean="0"/>
              <a:t>sub_root</a:t>
            </a:r>
            <a:r>
              <a:rPr lang="zh-CN" altLang="en-US" smtClean="0"/>
              <a:t>结点后生成的</a:t>
            </a:r>
            <a:r>
              <a:rPr lang="zh-CN" altLang="en-US" smtClean="0">
                <a:solidFill>
                  <a:srgbClr val="FF0000"/>
                </a:solidFill>
              </a:rPr>
              <a:t>二叉树</a:t>
            </a:r>
            <a:r>
              <a:rPr lang="zh-CN" altLang="en-US">
                <a:solidFill>
                  <a:srgbClr val="FF0000"/>
                </a:solidFill>
              </a:rPr>
              <a:t>的根结点</a:t>
            </a:r>
            <a:r>
              <a:rPr lang="zh-CN" altLang="en-US"/>
              <a:t>；</a:t>
            </a:r>
          </a:p>
          <a:p>
            <a:r>
              <a:rPr lang="zh-CN" altLang="en-US"/>
              <a:t>第一种情况：如果</a:t>
            </a:r>
            <a:r>
              <a:rPr lang="en-US" altLang="zh-CN"/>
              <a:t>sub_root</a:t>
            </a:r>
            <a:r>
              <a:rPr lang="zh-CN" altLang="en-US"/>
              <a:t>为叶子，返回</a:t>
            </a:r>
            <a:r>
              <a:rPr lang="en-US" altLang="zh-CN">
                <a:solidFill>
                  <a:srgbClr val="FF0000"/>
                </a:solidFill>
              </a:rPr>
              <a:t>None</a:t>
            </a:r>
            <a:r>
              <a:rPr lang="en-US" altLang="zh-CN"/>
              <a:t>;</a:t>
            </a:r>
          </a:p>
          <a:p>
            <a:r>
              <a:rPr lang="zh-CN" altLang="en-US"/>
              <a:t>第二种情况：</a:t>
            </a:r>
            <a:r>
              <a:rPr lang="en-US" altLang="zh-CN"/>
              <a:t>sub_root</a:t>
            </a:r>
            <a:r>
              <a:rPr lang="zh-CN" altLang="en-US"/>
              <a:t>只有左孩子，返回</a:t>
            </a:r>
            <a:r>
              <a:rPr lang="en-US" altLang="zh-CN">
                <a:solidFill>
                  <a:srgbClr val="FF0000"/>
                </a:solidFill>
              </a:rPr>
              <a:t>sub_root</a:t>
            </a:r>
            <a:r>
              <a:rPr lang="zh-CN" altLang="en-US">
                <a:solidFill>
                  <a:srgbClr val="FF0000"/>
                </a:solidFill>
              </a:rPr>
              <a:t>的左孩子；</a:t>
            </a:r>
          </a:p>
          <a:p>
            <a:r>
              <a:rPr lang="zh-CN" altLang="en-US"/>
              <a:t>第三种情况：</a:t>
            </a:r>
            <a:r>
              <a:rPr lang="en-US" altLang="zh-CN"/>
              <a:t>sub_root</a:t>
            </a:r>
            <a:r>
              <a:rPr lang="zh-CN" altLang="en-US"/>
              <a:t>只有右孩子，返回</a:t>
            </a:r>
            <a:r>
              <a:rPr lang="en-US" altLang="zh-CN">
                <a:solidFill>
                  <a:srgbClr val="FF0000"/>
                </a:solidFill>
              </a:rPr>
              <a:t>sub_root</a:t>
            </a:r>
            <a:r>
              <a:rPr lang="zh-CN" altLang="en-US">
                <a:solidFill>
                  <a:srgbClr val="FF0000"/>
                </a:solidFill>
              </a:rPr>
              <a:t>的右孩子</a:t>
            </a:r>
            <a:r>
              <a:rPr lang="zh-CN" altLang="en-US"/>
              <a:t>；</a:t>
            </a:r>
          </a:p>
          <a:p>
            <a:r>
              <a:rPr lang="zh-CN" altLang="en-US" smtClean="0"/>
              <a:t>这三</a:t>
            </a:r>
            <a:r>
              <a:rPr lang="zh-CN" altLang="en-US"/>
              <a:t>种情况，</a:t>
            </a:r>
            <a:r>
              <a:rPr lang="en-US" altLang="zh-CN"/>
              <a:t>remove_root</a:t>
            </a:r>
            <a:r>
              <a:rPr lang="zh-CN" altLang="en-US"/>
              <a:t>函数返回后</a:t>
            </a:r>
            <a:r>
              <a:rPr lang="zh-CN" altLang="en-US" smtClean="0"/>
              <a:t>，</a:t>
            </a:r>
            <a:r>
              <a:rPr lang="en-US" altLang="zh-CN" smtClean="0"/>
              <a:t>sub_root</a:t>
            </a:r>
            <a:r>
              <a:rPr lang="zh-CN" altLang="en-US"/>
              <a:t>的父亲原来指向</a:t>
            </a:r>
            <a:r>
              <a:rPr lang="en-US" altLang="zh-CN"/>
              <a:t>sub_root</a:t>
            </a:r>
            <a:r>
              <a:rPr lang="zh-CN" altLang="en-US"/>
              <a:t>的指针将指向</a:t>
            </a:r>
            <a:r>
              <a:rPr lang="zh-CN" altLang="en-US">
                <a:solidFill>
                  <a:srgbClr val="FF0000"/>
                </a:solidFill>
              </a:rPr>
              <a:t>返回值</a:t>
            </a:r>
            <a:r>
              <a:rPr lang="zh-CN" altLang="en-US" smtClean="0"/>
              <a:t>，</a:t>
            </a:r>
            <a:r>
              <a:rPr lang="en-US" altLang="zh-CN" smtClean="0"/>
              <a:t>sub_root</a:t>
            </a:r>
            <a:r>
              <a:rPr lang="zh-CN" altLang="en-US"/>
              <a:t>从二叉树</a:t>
            </a:r>
            <a:r>
              <a:rPr lang="zh-CN" altLang="en-US" smtClean="0"/>
              <a:t>中分离，</a:t>
            </a:r>
            <a:r>
              <a:rPr lang="en-US" altLang="zh-CN"/>
              <a:t>sub_root</a:t>
            </a:r>
            <a:r>
              <a:rPr lang="zh-CN" altLang="en-US"/>
              <a:t>的父亲与</a:t>
            </a:r>
            <a:r>
              <a:rPr lang="en-US" altLang="zh-CN"/>
              <a:t>sub_root</a:t>
            </a:r>
            <a:r>
              <a:rPr lang="zh-CN" altLang="en-US"/>
              <a:t>的子树相连。</a:t>
            </a:r>
          </a:p>
          <a:p>
            <a:endParaRPr lang="zh-CN" altLang="en-US"/>
          </a:p>
        </p:txBody>
      </p:sp>
      <p:sp>
        <p:nvSpPr>
          <p:cNvPr id="3" name="标题 2"/>
          <p:cNvSpPr>
            <a:spLocks noGrp="1"/>
          </p:cNvSpPr>
          <p:nvPr>
            <p:ph type="title"/>
          </p:nvPr>
        </p:nvSpPr>
        <p:spPr/>
        <p:txBody>
          <a:bodyPr>
            <a:normAutofit fontScale="90000"/>
          </a:bodyPr>
          <a:lstStyle/>
          <a:p>
            <a:r>
              <a:rPr lang="zh-CN" altLang="en-US"/>
              <a:t>删除</a:t>
            </a:r>
            <a:r>
              <a:rPr lang="zh-CN" altLang="en-US" smtClean="0"/>
              <a:t>指定结点的算法</a:t>
            </a:r>
            <a:endParaRPr lang="zh-CN" altLang="en-US"/>
          </a:p>
        </p:txBody>
      </p:sp>
    </p:spTree>
    <p:extLst>
      <p:ext uri="{BB962C8B-B14F-4D97-AF65-F5344CB8AC3E}">
        <p14:creationId xmlns:p14="http://schemas.microsoft.com/office/powerpoint/2010/main" val="208427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删除指定结点的算法</a:t>
            </a:r>
            <a:endParaRPr lang="zh-CN" altLang="en-US"/>
          </a:p>
        </p:txBody>
      </p:sp>
      <p:sp>
        <p:nvSpPr>
          <p:cNvPr id="4" name="Rectangle 1"/>
          <p:cNvSpPr>
            <a:spLocks noChangeArrowheads="1"/>
          </p:cNvSpPr>
          <p:nvPr/>
        </p:nvSpPr>
        <p:spPr bwMode="auto">
          <a:xfrm>
            <a:off x="1126654" y="1053530"/>
            <a:ext cx="6480720"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remove_root(</a:t>
            </a:r>
            <a:r>
              <a:rPr kumimoji="0" lang="zh-CN" altLang="zh-CN" sz="18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not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sub_root.left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and not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sub_root.right: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None</a:t>
            </a:r>
            <a:b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    elif not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sub_root.right: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sub_root.left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elif not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sub_root.left: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sub_root.right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to_delete = sub_root.left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parent = sub_root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to_delete.right: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parent = to_delete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to_delete = to_delete.right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sub_root.data = to_delete.data</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parent == sub_root: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sub_root.left = to_delete.left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parent.right = to_delete.left</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del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to_delete</a:t>
            </a:r>
            <a:b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18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18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a:t>
            </a:r>
            <a:endParaRPr kumimoji="0" lang="zh-CN" altLang="zh-CN" sz="2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088" y="837506"/>
            <a:ext cx="3790950"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05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8622" y="1125538"/>
            <a:ext cx="6057545" cy="5449933"/>
          </a:xfrm>
        </p:spPr>
        <p:txBody>
          <a:bodyPr>
            <a:normAutofit fontScale="92500" lnSpcReduction="20000"/>
          </a:bodyPr>
          <a:lstStyle/>
          <a:p>
            <a:r>
              <a:rPr lang="zh-CN" altLang="en-US">
                <a:solidFill>
                  <a:srgbClr val="FF0000"/>
                </a:solidFill>
              </a:rPr>
              <a:t>第四种情况</a:t>
            </a:r>
            <a:r>
              <a:rPr lang="zh-CN" altLang="en-US"/>
              <a:t>：</a:t>
            </a:r>
            <a:r>
              <a:rPr lang="en-US" altLang="zh-CN"/>
              <a:t>sub_root</a:t>
            </a:r>
            <a:r>
              <a:rPr lang="zh-CN" altLang="en-US"/>
              <a:t>的左右孩子都</a:t>
            </a:r>
            <a:r>
              <a:rPr lang="zh-CN" altLang="en-US" smtClean="0"/>
              <a:t>存在。</a:t>
            </a:r>
            <a:endParaRPr lang="en-US" altLang="zh-CN" smtClean="0"/>
          </a:p>
          <a:p>
            <a:r>
              <a:rPr lang="en-US" altLang="zh-CN" smtClean="0"/>
              <a:t>to_delete</a:t>
            </a:r>
            <a:r>
              <a:rPr lang="zh-CN" altLang="en-US"/>
              <a:t>指针</a:t>
            </a:r>
            <a:r>
              <a:rPr lang="zh-CN" altLang="en-US" smtClean="0"/>
              <a:t>，将指向最后</a:t>
            </a:r>
            <a:r>
              <a:rPr lang="zh-CN" altLang="en-US"/>
              <a:t>真正删除的那个结点</a:t>
            </a:r>
            <a:r>
              <a:rPr lang="zh-CN" altLang="en-US" smtClean="0"/>
              <a:t>；初始指向</a:t>
            </a:r>
            <a:r>
              <a:rPr lang="en-US" altLang="zh-CN" smtClean="0"/>
              <a:t>sub_root</a:t>
            </a:r>
            <a:r>
              <a:rPr lang="zh-CN" altLang="en-US"/>
              <a:t>的左孩子，沿着右单枝移动到右单枝的</a:t>
            </a:r>
            <a:r>
              <a:rPr lang="zh-CN" altLang="en-US" smtClean="0"/>
              <a:t>末端；</a:t>
            </a:r>
            <a:endParaRPr lang="en-US" altLang="zh-CN" smtClean="0"/>
          </a:p>
          <a:p>
            <a:r>
              <a:rPr lang="en-US" altLang="zh-CN" smtClean="0"/>
              <a:t>parent </a:t>
            </a:r>
            <a:r>
              <a:rPr lang="zh-CN" altLang="en-US"/>
              <a:t>指针则始终指向 </a:t>
            </a:r>
            <a:r>
              <a:rPr lang="en-US" altLang="zh-CN"/>
              <a:t>to_delete</a:t>
            </a:r>
            <a:r>
              <a:rPr lang="zh-CN" altLang="en-US"/>
              <a:t>的父</a:t>
            </a:r>
            <a:r>
              <a:rPr lang="zh-CN" altLang="en-US" smtClean="0"/>
              <a:t>结点</a:t>
            </a:r>
            <a:r>
              <a:rPr lang="zh-CN" altLang="en-US"/>
              <a:t>；</a:t>
            </a:r>
            <a:endParaRPr lang="en-US" altLang="zh-CN" smtClean="0"/>
          </a:p>
          <a:p>
            <a:r>
              <a:rPr lang="zh-CN" altLang="zh-CN"/>
              <a:t>如删除</a:t>
            </a:r>
            <a:r>
              <a:rPr lang="en-US" altLang="zh-CN"/>
              <a:t>50</a:t>
            </a:r>
            <a:r>
              <a:rPr lang="zh-CN" altLang="zh-CN"/>
              <a:t>，</a:t>
            </a:r>
            <a:r>
              <a:rPr lang="en-US" altLang="zh-CN"/>
              <a:t>to_delete</a:t>
            </a:r>
            <a:r>
              <a:rPr lang="zh-CN" altLang="en-US"/>
              <a:t>最终</a:t>
            </a:r>
            <a:r>
              <a:rPr lang="zh-CN" altLang="zh-CN"/>
              <a:t>指着</a:t>
            </a:r>
            <a:r>
              <a:rPr lang="en-US" altLang="zh-CN"/>
              <a:t>40</a:t>
            </a:r>
            <a:r>
              <a:rPr lang="zh-CN" altLang="zh-CN"/>
              <a:t>，</a:t>
            </a:r>
            <a:r>
              <a:rPr lang="en-US" altLang="zh-CN"/>
              <a:t>parent</a:t>
            </a:r>
            <a:r>
              <a:rPr lang="zh-CN" altLang="zh-CN"/>
              <a:t>指着</a:t>
            </a:r>
            <a:r>
              <a:rPr lang="en-US" altLang="zh-CN"/>
              <a:t>30</a:t>
            </a:r>
            <a:r>
              <a:rPr lang="zh-CN" altLang="zh-CN"/>
              <a:t>。</a:t>
            </a:r>
            <a:endParaRPr lang="en-US" altLang="zh-CN"/>
          </a:p>
          <a:p>
            <a:r>
              <a:rPr lang="zh-CN" altLang="zh-CN"/>
              <a:t>用</a:t>
            </a:r>
            <a:r>
              <a:rPr lang="en-US" altLang="zh-CN"/>
              <a:t>to_delete</a:t>
            </a:r>
            <a:r>
              <a:rPr lang="zh-CN" altLang="zh-CN"/>
              <a:t>结点的值替换</a:t>
            </a:r>
            <a:r>
              <a:rPr lang="en-US" altLang="zh-CN"/>
              <a:t>sub_root</a:t>
            </a:r>
            <a:r>
              <a:rPr lang="zh-CN" altLang="zh-CN"/>
              <a:t>结点的值，即</a:t>
            </a:r>
            <a:r>
              <a:rPr lang="en-US" altLang="zh-CN"/>
              <a:t>40</a:t>
            </a:r>
            <a:r>
              <a:rPr lang="zh-CN" altLang="zh-CN"/>
              <a:t>替换</a:t>
            </a:r>
            <a:r>
              <a:rPr lang="en-US" altLang="zh-CN" smtClean="0"/>
              <a:t>50</a:t>
            </a:r>
            <a:r>
              <a:rPr lang="zh-CN" altLang="en-US" smtClean="0"/>
              <a:t>。</a:t>
            </a:r>
            <a:endParaRPr lang="en-US" altLang="zh-CN"/>
          </a:p>
          <a:p>
            <a:endParaRPr lang="zh-CN" altLang="en-US"/>
          </a:p>
        </p:txBody>
      </p:sp>
      <p:sp>
        <p:nvSpPr>
          <p:cNvPr id="3" name="标题 2"/>
          <p:cNvSpPr>
            <a:spLocks noGrp="1"/>
          </p:cNvSpPr>
          <p:nvPr>
            <p:ph type="title"/>
          </p:nvPr>
        </p:nvSpPr>
        <p:spPr/>
        <p:txBody>
          <a:bodyPr>
            <a:normAutofit fontScale="90000"/>
          </a:bodyPr>
          <a:lstStyle/>
          <a:p>
            <a:r>
              <a:rPr lang="zh-CN" altLang="en-US"/>
              <a:t>删除指定结点的算法</a:t>
            </a: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967575559"/>
              </p:ext>
            </p:extLst>
          </p:nvPr>
        </p:nvGraphicFramePr>
        <p:xfrm>
          <a:off x="7391350" y="981522"/>
          <a:ext cx="3785592" cy="5345396"/>
        </p:xfrm>
        <a:graphic>
          <a:graphicData uri="http://schemas.openxmlformats.org/presentationml/2006/ole">
            <mc:AlternateContent xmlns:mc="http://schemas.openxmlformats.org/markup-compatibility/2006">
              <mc:Choice xmlns:v="urn:schemas-microsoft-com:vml" Requires="v">
                <p:oleObj spid="_x0000_s32770" name="Visio" r:id="rId4" imgW="3838738" imgH="5400675" progId="Visio.Drawing.15">
                  <p:embed/>
                </p:oleObj>
              </mc:Choice>
              <mc:Fallback>
                <p:oleObj name="Visio" r:id="rId4" imgW="3838738" imgH="540067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350" y="981522"/>
                        <a:ext cx="3785592" cy="5345396"/>
                      </a:xfrm>
                      <a:prstGeom prst="rect">
                        <a:avLst/>
                      </a:prstGeom>
                      <a:noFill/>
                    </p:spPr>
                  </p:pic>
                </p:oleObj>
              </mc:Fallback>
            </mc:AlternateContent>
          </a:graphicData>
        </a:graphic>
      </p:graphicFrame>
    </p:spTree>
    <p:extLst>
      <p:ext uri="{BB962C8B-B14F-4D97-AF65-F5344CB8AC3E}">
        <p14:creationId xmlns:p14="http://schemas.microsoft.com/office/powerpoint/2010/main" val="301133255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4833409" cy="4868199"/>
          </a:xfrm>
        </p:spPr>
        <p:txBody>
          <a:bodyPr>
            <a:normAutofit/>
          </a:bodyPr>
          <a:lstStyle/>
          <a:p>
            <a:r>
              <a:rPr lang="en-US" altLang="zh-CN" smtClean="0"/>
              <a:t>parent</a:t>
            </a:r>
            <a:r>
              <a:rPr lang="zh-CN" altLang="en-US" smtClean="0"/>
              <a:t>与</a:t>
            </a:r>
            <a:r>
              <a:rPr lang="en-US" altLang="zh-CN" smtClean="0"/>
              <a:t>sub_root</a:t>
            </a:r>
            <a:r>
              <a:rPr lang="zh-CN" altLang="en-US" smtClean="0"/>
              <a:t>不同</a:t>
            </a:r>
            <a:endParaRPr lang="en-US" altLang="zh-CN" smtClean="0"/>
          </a:p>
          <a:p>
            <a:pPr lvl="1"/>
            <a:r>
              <a:rPr lang="zh-CN" altLang="zh-CN" smtClean="0"/>
              <a:t>将</a:t>
            </a:r>
            <a:r>
              <a:rPr lang="en-US" altLang="zh-CN"/>
              <a:t>parent</a:t>
            </a:r>
            <a:r>
              <a:rPr lang="zh-CN" altLang="zh-CN"/>
              <a:t>的右指针指向</a:t>
            </a:r>
            <a:r>
              <a:rPr lang="en-US" altLang="zh-CN"/>
              <a:t>to_delete</a:t>
            </a:r>
            <a:r>
              <a:rPr lang="zh-CN" altLang="zh-CN"/>
              <a:t>的左孩子，即</a:t>
            </a:r>
            <a:r>
              <a:rPr lang="en-US" altLang="zh-CN"/>
              <a:t>30</a:t>
            </a:r>
            <a:r>
              <a:rPr lang="zh-CN" altLang="zh-CN"/>
              <a:t>的右指针指向</a:t>
            </a:r>
            <a:r>
              <a:rPr lang="en-US" altLang="zh-CN"/>
              <a:t>35</a:t>
            </a:r>
            <a:r>
              <a:rPr lang="zh-CN" altLang="zh-CN"/>
              <a:t>。 </a:t>
            </a:r>
            <a:r>
              <a:rPr lang="en-US" altLang="zh-CN"/>
              <a:t> </a:t>
            </a:r>
            <a:endParaRPr lang="zh-CN" altLang="zh-CN"/>
          </a:p>
          <a:p>
            <a:r>
              <a:rPr lang="zh-CN" altLang="en-US" smtClean="0"/>
              <a:t>返回</a:t>
            </a:r>
            <a:r>
              <a:rPr lang="en-US" altLang="zh-CN" smtClean="0"/>
              <a:t>sub_root</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zh-CN" altLang="en-US"/>
              <a:t>删除指定结点的算法</a:t>
            </a:r>
          </a:p>
        </p:txBody>
      </p:sp>
      <p:graphicFrame>
        <p:nvGraphicFramePr>
          <p:cNvPr id="4" name="对象 3"/>
          <p:cNvGraphicFramePr>
            <a:graphicFrameLocks noChangeAspect="1"/>
          </p:cNvGraphicFramePr>
          <p:nvPr>
            <p:extLst>
              <p:ext uri="{D42A27DB-BD31-4B8C-83A1-F6EECF244321}">
                <p14:modId xmlns:p14="http://schemas.microsoft.com/office/powerpoint/2010/main" val="3390060200"/>
              </p:ext>
            </p:extLst>
          </p:nvPr>
        </p:nvGraphicFramePr>
        <p:xfrm>
          <a:off x="7391400" y="981075"/>
          <a:ext cx="3786188" cy="5345113"/>
        </p:xfrm>
        <a:graphic>
          <a:graphicData uri="http://schemas.openxmlformats.org/presentationml/2006/ole">
            <mc:AlternateContent xmlns:mc="http://schemas.openxmlformats.org/markup-compatibility/2006">
              <mc:Choice xmlns:v="urn:schemas-microsoft-com:vml" Requires="v">
                <p:oleObj spid="_x0000_s33794" name="Visio" r:id="rId4" imgW="3838738" imgH="5400675" progId="Visio.Drawing.15">
                  <p:embed/>
                </p:oleObj>
              </mc:Choice>
              <mc:Fallback>
                <p:oleObj name="Visio" r:id="rId4" imgW="3838738" imgH="540067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981075"/>
                        <a:ext cx="3786188" cy="534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55280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489593" cy="4868199"/>
          </a:xfrm>
        </p:spPr>
        <p:txBody>
          <a:bodyPr/>
          <a:lstStyle/>
          <a:p>
            <a:r>
              <a:rPr lang="en-US" altLang="zh-CN"/>
              <a:t>parent</a:t>
            </a:r>
            <a:r>
              <a:rPr lang="zh-CN" altLang="zh-CN"/>
              <a:t>就是</a:t>
            </a:r>
            <a:r>
              <a:rPr lang="en-US" altLang="zh-CN" smtClean="0"/>
              <a:t>sub_root</a:t>
            </a:r>
            <a:r>
              <a:rPr lang="zh-CN" altLang="en-US" smtClean="0"/>
              <a:t>，</a:t>
            </a:r>
            <a:r>
              <a:rPr lang="en-US" altLang="zh-CN" smtClean="0"/>
              <a:t>sub_root</a:t>
            </a:r>
            <a:r>
              <a:rPr lang="zh-CN" altLang="zh-CN"/>
              <a:t>的左子树的右单枝上只有一个</a:t>
            </a:r>
            <a:r>
              <a:rPr lang="zh-CN" altLang="zh-CN" smtClean="0"/>
              <a:t>结点</a:t>
            </a:r>
            <a:r>
              <a:rPr lang="zh-CN" altLang="en-US" smtClean="0"/>
              <a:t>，</a:t>
            </a:r>
            <a:r>
              <a:rPr lang="en-US" altLang="zh-CN" smtClean="0"/>
              <a:t>to_delete</a:t>
            </a:r>
            <a:r>
              <a:rPr lang="zh-CN" altLang="zh-CN"/>
              <a:t>就是</a:t>
            </a:r>
            <a:r>
              <a:rPr lang="en-US" altLang="zh-CN"/>
              <a:t>sub_root</a:t>
            </a:r>
            <a:r>
              <a:rPr lang="zh-CN" altLang="zh-CN"/>
              <a:t>的左孩子，</a:t>
            </a:r>
            <a:endParaRPr lang="en-US" altLang="zh-CN"/>
          </a:p>
          <a:p>
            <a:pPr lvl="1"/>
            <a:r>
              <a:rPr lang="zh-CN" altLang="zh-CN" smtClean="0"/>
              <a:t>直接</a:t>
            </a:r>
            <a:r>
              <a:rPr lang="zh-CN" altLang="zh-CN"/>
              <a:t>将</a:t>
            </a:r>
            <a:r>
              <a:rPr lang="en-US" altLang="zh-CN"/>
              <a:t>sub_root</a:t>
            </a:r>
            <a:r>
              <a:rPr lang="zh-CN" altLang="zh-CN"/>
              <a:t>的左孩子指向</a:t>
            </a:r>
            <a:r>
              <a:rPr lang="en-US" altLang="zh-CN"/>
              <a:t>to_delete</a:t>
            </a:r>
            <a:r>
              <a:rPr lang="zh-CN" altLang="zh-CN"/>
              <a:t>的左孩子，即</a:t>
            </a:r>
            <a:r>
              <a:rPr lang="en-US" altLang="zh-CN"/>
              <a:t>50</a:t>
            </a:r>
            <a:r>
              <a:rPr lang="zh-CN" altLang="zh-CN"/>
              <a:t>指向</a:t>
            </a:r>
            <a:r>
              <a:rPr lang="en-US" altLang="zh-CN"/>
              <a:t>20</a:t>
            </a:r>
            <a:r>
              <a:rPr lang="zh-CN" altLang="zh-CN" smtClean="0"/>
              <a:t>。</a:t>
            </a:r>
            <a:endParaRPr lang="en-US" altLang="zh-CN" smtClean="0"/>
          </a:p>
          <a:p>
            <a:r>
              <a:rPr lang="zh-CN" altLang="en-US"/>
              <a:t>返回</a:t>
            </a:r>
            <a:r>
              <a:rPr lang="en-US" altLang="zh-CN"/>
              <a:t>sub_root</a:t>
            </a:r>
            <a:r>
              <a:rPr lang="zh-CN" altLang="en-US"/>
              <a:t>。</a:t>
            </a:r>
          </a:p>
          <a:p>
            <a:pPr lvl="1"/>
            <a:endParaRPr lang="zh-CN" altLang="zh-CN"/>
          </a:p>
          <a:p>
            <a:endParaRPr lang="zh-CN" altLang="en-US"/>
          </a:p>
        </p:txBody>
      </p:sp>
      <p:sp>
        <p:nvSpPr>
          <p:cNvPr id="3" name="标题 2"/>
          <p:cNvSpPr>
            <a:spLocks noGrp="1"/>
          </p:cNvSpPr>
          <p:nvPr>
            <p:ph type="title"/>
          </p:nvPr>
        </p:nvSpPr>
        <p:spPr/>
        <p:txBody>
          <a:bodyPr>
            <a:normAutofit fontScale="90000"/>
          </a:bodyPr>
          <a:lstStyle/>
          <a:p>
            <a:r>
              <a:rPr lang="zh-CN" altLang="en-US"/>
              <a:t>删除指定结点的算法</a:t>
            </a: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575260955"/>
              </p:ext>
            </p:extLst>
          </p:nvPr>
        </p:nvGraphicFramePr>
        <p:xfrm>
          <a:off x="7751390" y="1053530"/>
          <a:ext cx="3651101" cy="5030780"/>
        </p:xfrm>
        <a:graphic>
          <a:graphicData uri="http://schemas.openxmlformats.org/presentationml/2006/ole">
            <mc:AlternateContent xmlns:mc="http://schemas.openxmlformats.org/markup-compatibility/2006">
              <mc:Choice xmlns:v="urn:schemas-microsoft-com:vml" Requires="v">
                <p:oleObj spid="_x0000_s34818" name="Visio" r:id="rId4" imgW="3905272" imgH="5400675" progId="Visio.Drawing.15">
                  <p:embed/>
                </p:oleObj>
              </mc:Choice>
              <mc:Fallback>
                <p:oleObj name="Visio" r:id="rId4" imgW="3905272" imgH="540067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1390" y="1053530"/>
                        <a:ext cx="3651101" cy="5030780"/>
                      </a:xfrm>
                      <a:prstGeom prst="rect">
                        <a:avLst/>
                      </a:prstGeom>
                      <a:noFill/>
                    </p:spPr>
                  </p:pic>
                </p:oleObj>
              </mc:Fallback>
            </mc:AlternateContent>
          </a:graphicData>
        </a:graphic>
      </p:graphicFrame>
    </p:spTree>
    <p:extLst>
      <p:ext uri="{BB962C8B-B14F-4D97-AF65-F5344CB8AC3E}">
        <p14:creationId xmlns:p14="http://schemas.microsoft.com/office/powerpoint/2010/main" val="11939430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删除算法首先要查找到被删结点的位置，因此它首先需要花查找算法一样多的时间，之前已经探讨过，这个性能与二叉树的高度有关；</a:t>
            </a:r>
          </a:p>
          <a:p>
            <a:r>
              <a:rPr lang="zh-CN" altLang="zh-CN" smtClean="0"/>
              <a:t>在</a:t>
            </a:r>
            <a:r>
              <a:rPr lang="zh-CN" altLang="zh-CN"/>
              <a:t>删除具体结点时，最坏情况查找到被删结点的左子树的右单枝末端，也与二叉树的高度相关。</a:t>
            </a:r>
          </a:p>
          <a:p>
            <a:r>
              <a:rPr lang="zh-CN" altLang="zh-CN"/>
              <a:t>二叉树的高度最小约为</a:t>
            </a:r>
            <a:r>
              <a:rPr lang="en-US" altLang="zh-CN"/>
              <a:t>logn</a:t>
            </a:r>
            <a:r>
              <a:rPr lang="zh-CN" altLang="zh-CN"/>
              <a:t>，最大为</a:t>
            </a:r>
            <a:r>
              <a:rPr lang="en-US" altLang="zh-CN"/>
              <a:t>n</a:t>
            </a:r>
            <a:r>
              <a:rPr lang="zh-CN" altLang="zh-CN"/>
              <a:t>，因此，删除算法的性能也是从</a:t>
            </a:r>
            <a:r>
              <a:rPr lang="en-US" altLang="zh-CN"/>
              <a:t>O(logn)</a:t>
            </a:r>
            <a:r>
              <a:rPr lang="zh-CN" altLang="zh-CN"/>
              <a:t>到</a:t>
            </a:r>
            <a:r>
              <a:rPr lang="en-US" altLang="zh-CN"/>
              <a:t>O(n)</a:t>
            </a:r>
            <a:r>
              <a:rPr lang="zh-CN" altLang="zh-CN"/>
              <a:t>。</a:t>
            </a:r>
          </a:p>
          <a:p>
            <a:endParaRPr lang="zh-CN" altLang="en-US"/>
          </a:p>
        </p:txBody>
      </p:sp>
      <p:sp>
        <p:nvSpPr>
          <p:cNvPr id="3" name="标题 2"/>
          <p:cNvSpPr>
            <a:spLocks noGrp="1"/>
          </p:cNvSpPr>
          <p:nvPr>
            <p:ph type="title"/>
          </p:nvPr>
        </p:nvSpPr>
        <p:spPr/>
        <p:txBody>
          <a:bodyPr>
            <a:normAutofit fontScale="90000"/>
          </a:bodyPr>
          <a:lstStyle/>
          <a:p>
            <a:r>
              <a:rPr lang="zh-CN" altLang="en-US"/>
              <a:t>删除算法的性能</a:t>
            </a:r>
          </a:p>
        </p:txBody>
      </p:sp>
    </p:spTree>
    <p:extLst>
      <p:ext uri="{BB962C8B-B14F-4D97-AF65-F5344CB8AC3E}">
        <p14:creationId xmlns:p14="http://schemas.microsoft.com/office/powerpoint/2010/main" val="3983556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相关内容</a:t>
            </a:r>
            <a:endParaRPr lang="zh-CN" altLang="en-US" dirty="0"/>
          </a:p>
        </p:txBody>
      </p:sp>
      <p:sp>
        <p:nvSpPr>
          <p:cNvPr id="6" name="圆角矩形 5"/>
          <p:cNvSpPr/>
          <p:nvPr/>
        </p:nvSpPr>
        <p:spPr>
          <a:xfrm>
            <a:off x="2067363" y="1970383"/>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2</a:t>
            </a:r>
            <a:endParaRPr lang="zh-CN" altLang="en-US" sz="3600" b="1" dirty="0">
              <a:solidFill>
                <a:prstClr val="black"/>
              </a:solidFill>
            </a:endParaRPr>
          </a:p>
        </p:txBody>
      </p:sp>
      <p:sp>
        <p:nvSpPr>
          <p:cNvPr id="7" name="圆角矩形 6"/>
          <p:cNvSpPr/>
          <p:nvPr/>
        </p:nvSpPr>
        <p:spPr>
          <a:xfrm>
            <a:off x="2067363" y="2853730"/>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3</a:t>
            </a:r>
            <a:endParaRPr lang="zh-CN" altLang="en-US" sz="3600" b="1" dirty="0">
              <a:solidFill>
                <a:prstClr val="black"/>
              </a:solidFill>
            </a:endParaRPr>
          </a:p>
        </p:txBody>
      </p:sp>
      <p:sp>
        <p:nvSpPr>
          <p:cNvPr id="10" name="圆角矩形 9"/>
          <p:cNvSpPr/>
          <p:nvPr/>
        </p:nvSpPr>
        <p:spPr>
          <a:xfrm>
            <a:off x="3112243" y="2854057"/>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a:solidFill>
                  <a:prstClr val="black"/>
                </a:solidFill>
              </a:rPr>
              <a:t>二叉树的基本概念</a:t>
            </a:r>
          </a:p>
        </p:txBody>
      </p:sp>
      <p:sp>
        <p:nvSpPr>
          <p:cNvPr id="12" name="圆角矩形 11"/>
          <p:cNvSpPr/>
          <p:nvPr/>
        </p:nvSpPr>
        <p:spPr>
          <a:xfrm>
            <a:off x="3112243" y="1962706"/>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a:solidFill>
                  <a:srgbClr val="000000"/>
                </a:solidFill>
              </a:rPr>
              <a:t>树</a:t>
            </a:r>
            <a:r>
              <a:rPr lang="zh-CN" altLang="en-US" sz="3600" b="1" smtClean="0">
                <a:solidFill>
                  <a:srgbClr val="000000"/>
                </a:solidFill>
              </a:rPr>
              <a:t>的</a:t>
            </a:r>
            <a:r>
              <a:rPr lang="zh-CN" altLang="en-US" sz="3600" b="1">
                <a:solidFill>
                  <a:srgbClr val="000000"/>
                </a:solidFill>
              </a:rPr>
              <a:t>性质</a:t>
            </a:r>
          </a:p>
        </p:txBody>
      </p:sp>
      <p:sp>
        <p:nvSpPr>
          <p:cNvPr id="9" name="圆角矩形 8"/>
          <p:cNvSpPr/>
          <p:nvPr/>
        </p:nvSpPr>
        <p:spPr>
          <a:xfrm>
            <a:off x="2067363" y="4653447"/>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5</a:t>
            </a:r>
            <a:endParaRPr lang="zh-CN" altLang="en-US" sz="3600" b="1" dirty="0">
              <a:solidFill>
                <a:prstClr val="black"/>
              </a:solidFill>
            </a:endParaRPr>
          </a:p>
        </p:txBody>
      </p:sp>
      <p:sp>
        <p:nvSpPr>
          <p:cNvPr id="13" name="圆角矩形 12">
            <a:hlinkClick r:id="rId2" action="ppaction://hlinksldjump"/>
          </p:cNvPr>
          <p:cNvSpPr/>
          <p:nvPr/>
        </p:nvSpPr>
        <p:spPr>
          <a:xfrm>
            <a:off x="3112243" y="4653774"/>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a:solidFill>
                  <a:prstClr val="black"/>
                </a:solidFill>
              </a:rPr>
              <a:t>二叉树的存储</a:t>
            </a:r>
          </a:p>
        </p:txBody>
      </p:sp>
      <p:sp>
        <p:nvSpPr>
          <p:cNvPr id="14" name="圆角矩形 13"/>
          <p:cNvSpPr/>
          <p:nvPr/>
        </p:nvSpPr>
        <p:spPr>
          <a:xfrm>
            <a:off x="2067363" y="1061363"/>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dirty="0">
                <a:solidFill>
                  <a:prstClr val="black"/>
                </a:solidFill>
              </a:rPr>
              <a:t>1</a:t>
            </a:r>
            <a:endParaRPr lang="zh-CN" altLang="en-US" sz="3600" b="1" dirty="0">
              <a:solidFill>
                <a:prstClr val="black"/>
              </a:solidFill>
            </a:endParaRPr>
          </a:p>
        </p:txBody>
      </p:sp>
      <p:sp>
        <p:nvSpPr>
          <p:cNvPr id="15" name="圆角矩形 14"/>
          <p:cNvSpPr/>
          <p:nvPr/>
        </p:nvSpPr>
        <p:spPr>
          <a:xfrm>
            <a:off x="3112243" y="1053686"/>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a:solidFill>
                  <a:srgbClr val="000000"/>
                </a:solidFill>
              </a:rPr>
              <a:t>树的基本概念</a:t>
            </a:r>
          </a:p>
        </p:txBody>
      </p:sp>
      <p:sp>
        <p:nvSpPr>
          <p:cNvPr id="16" name="圆角矩形 15"/>
          <p:cNvSpPr/>
          <p:nvPr/>
        </p:nvSpPr>
        <p:spPr>
          <a:xfrm>
            <a:off x="2067363" y="5589551"/>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6</a:t>
            </a:r>
            <a:endParaRPr lang="zh-CN" altLang="en-US" sz="3600" b="1" dirty="0">
              <a:solidFill>
                <a:prstClr val="black"/>
              </a:solidFill>
            </a:endParaRPr>
          </a:p>
        </p:txBody>
      </p:sp>
      <p:sp>
        <p:nvSpPr>
          <p:cNvPr id="17" name="圆角矩形 16"/>
          <p:cNvSpPr/>
          <p:nvPr/>
        </p:nvSpPr>
        <p:spPr>
          <a:xfrm>
            <a:off x="3112243" y="5589878"/>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a:solidFill>
                  <a:prstClr val="black"/>
                </a:solidFill>
              </a:rPr>
              <a:t>二叉树</a:t>
            </a:r>
            <a:r>
              <a:rPr lang="zh-CN" altLang="en-US" sz="3600" b="1" smtClean="0">
                <a:solidFill>
                  <a:prstClr val="black"/>
                </a:solidFill>
              </a:rPr>
              <a:t>的遍历</a:t>
            </a:r>
            <a:endParaRPr lang="zh-CN" altLang="en-US" sz="3600" b="1">
              <a:solidFill>
                <a:prstClr val="black"/>
              </a:solidFill>
            </a:endParaRPr>
          </a:p>
        </p:txBody>
      </p:sp>
      <p:sp>
        <p:nvSpPr>
          <p:cNvPr id="20" name="圆角矩形 19"/>
          <p:cNvSpPr/>
          <p:nvPr/>
        </p:nvSpPr>
        <p:spPr>
          <a:xfrm>
            <a:off x="2067363" y="3792765"/>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4</a:t>
            </a:r>
            <a:endParaRPr lang="zh-CN" altLang="en-US" sz="3600" b="1" dirty="0">
              <a:solidFill>
                <a:prstClr val="black"/>
              </a:solidFill>
            </a:endParaRPr>
          </a:p>
        </p:txBody>
      </p:sp>
      <p:sp>
        <p:nvSpPr>
          <p:cNvPr id="21" name="圆角矩形 20"/>
          <p:cNvSpPr/>
          <p:nvPr/>
        </p:nvSpPr>
        <p:spPr>
          <a:xfrm>
            <a:off x="3112243" y="3785088"/>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smtClean="0">
                <a:solidFill>
                  <a:srgbClr val="000000"/>
                </a:solidFill>
              </a:rPr>
              <a:t>二叉树的</a:t>
            </a:r>
            <a:r>
              <a:rPr lang="zh-CN" altLang="en-US" sz="3600" b="1">
                <a:solidFill>
                  <a:srgbClr val="000000"/>
                </a:solidFill>
              </a:rPr>
              <a:t>性质</a:t>
            </a:r>
          </a:p>
        </p:txBody>
      </p:sp>
    </p:spTree>
    <p:extLst>
      <p:ext uri="{BB962C8B-B14F-4D97-AF65-F5344CB8AC3E}">
        <p14:creationId xmlns:p14="http://schemas.microsoft.com/office/powerpoint/2010/main" val="15834651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type="body" sz="quarter" idx="10"/>
              </p:nvPr>
            </p:nvSpPr>
            <p:spPr>
              <a:xfrm>
                <a:off x="973765" y="1148213"/>
                <a:ext cx="10736814" cy="1345477"/>
              </a:xfrm>
            </p:spPr>
            <p:txBody>
              <a:bodyPr>
                <a:normAutofit/>
              </a:bodyPr>
              <a:lstStyle/>
              <a:p>
                <a:r>
                  <a:rPr lang="en-US" altLang="zh-CN" dirty="0" smtClean="0"/>
                  <a:t>4</a:t>
                </a:r>
                <a:r>
                  <a:rPr lang="zh-CN" altLang="en-US" dirty="0" smtClean="0"/>
                  <a:t>、具有</a:t>
                </a:r>
                <a:r>
                  <a:rPr lang="en-US" altLang="zh-CN" dirty="0" smtClean="0"/>
                  <a:t>n</a:t>
                </a:r>
                <a:r>
                  <a:rPr lang="zh-CN" altLang="en-US" dirty="0" smtClean="0"/>
                  <a:t>个结点的</a:t>
                </a:r>
                <a:r>
                  <a:rPr lang="en-US" altLang="zh-CN" dirty="0" smtClean="0"/>
                  <a:t>k</a:t>
                </a:r>
                <a:r>
                  <a:rPr lang="zh-CN" altLang="en-US" dirty="0" smtClean="0"/>
                  <a:t>叉树的最小高度为</a:t>
                </a:r>
                <a14:m>
                  <m:oMath xmlns:m="http://schemas.openxmlformats.org/officeDocument/2006/math">
                    <m:r>
                      <a:rPr lang="en-US" altLang="zh-CN" i="1">
                        <a:latin typeface="Cambria Math"/>
                      </a:rPr>
                      <m:t>h</m:t>
                    </m:r>
                    <m:r>
                      <a:rPr lang="en-US" altLang="zh-CN" i="1">
                        <a:latin typeface="Cambria Math"/>
                      </a:rPr>
                      <m:t>=</m:t>
                    </m:r>
                    <m:d>
                      <m:dPr>
                        <m:begChr m:val="⌈"/>
                        <m:endChr m:val="⌉"/>
                        <m:ctrlPr>
                          <a:rPr lang="zh-CN" altLang="zh-CN" i="1">
                            <a:latin typeface="Cambria Math"/>
                          </a:rPr>
                        </m:ctrlPr>
                      </m:dPr>
                      <m:e>
                        <m:func>
                          <m:funcPr>
                            <m:ctrlPr>
                              <a:rPr lang="zh-CN" altLang="zh-CN" i="1">
                                <a:latin typeface="Cambria Math"/>
                              </a:rPr>
                            </m:ctrlPr>
                          </m:funcPr>
                          <m:fName>
                            <m:sSub>
                              <m:sSubPr>
                                <m:ctrlPr>
                                  <a:rPr lang="zh-CN" altLang="zh-CN" i="1">
                                    <a:latin typeface="Cambria Math"/>
                                  </a:rPr>
                                </m:ctrlPr>
                              </m:sSubPr>
                              <m:e>
                                <m:r>
                                  <m:rPr>
                                    <m:sty m:val="p"/>
                                  </m:rPr>
                                  <a:rPr lang="en-US" altLang="zh-CN">
                                    <a:latin typeface="Cambria Math"/>
                                  </a:rPr>
                                  <m:t>log</m:t>
                                </m:r>
                              </m:e>
                              <m:sub>
                                <m:r>
                                  <a:rPr lang="en-US" altLang="zh-CN" i="1">
                                    <a:latin typeface="Cambria Math"/>
                                  </a:rPr>
                                  <m:t>𝑘</m:t>
                                </m:r>
                              </m:sub>
                            </m:sSub>
                          </m:fName>
                          <m:e>
                            <m:r>
                              <a:rPr lang="en-US" altLang="zh-CN" i="1">
                                <a:latin typeface="Cambria Math"/>
                              </a:rPr>
                              <m:t>(</m:t>
                            </m:r>
                            <m:r>
                              <a:rPr lang="en-US" altLang="zh-CN" i="1">
                                <a:latin typeface="Cambria Math"/>
                              </a:rPr>
                              <m:t>𝑛</m:t>
                            </m:r>
                            <m:d>
                              <m:dPr>
                                <m:ctrlPr>
                                  <a:rPr lang="zh-CN" altLang="zh-CN" i="1">
                                    <a:latin typeface="Cambria Math"/>
                                  </a:rPr>
                                </m:ctrlPr>
                              </m:dPr>
                              <m:e>
                                <m:r>
                                  <a:rPr lang="en-US" altLang="zh-CN" i="1">
                                    <a:latin typeface="Cambria Math"/>
                                  </a:rPr>
                                  <m:t>𝑘</m:t>
                                </m:r>
                                <m:r>
                                  <a:rPr lang="en-US" altLang="zh-CN" i="1">
                                    <a:latin typeface="Cambria Math"/>
                                  </a:rPr>
                                  <m:t>−1</m:t>
                                </m:r>
                              </m:e>
                            </m:d>
                            <m:r>
                              <a:rPr lang="en-US" altLang="zh-CN" i="1">
                                <a:latin typeface="Cambria Math"/>
                              </a:rPr>
                              <m:t>+1)</m:t>
                            </m:r>
                          </m:e>
                        </m:func>
                      </m:e>
                    </m:d>
                  </m:oMath>
                </a14:m>
                <a:r>
                  <a:rPr lang="zh-CN" altLang="en-US" dirty="0" smtClean="0"/>
                  <a:t>。</a:t>
                </a:r>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type="body" sz="quarter" idx="10"/>
              </p:nvPr>
            </p:nvSpPr>
            <p:spPr>
              <a:xfrm>
                <a:off x="973765" y="1148213"/>
                <a:ext cx="10736814" cy="1345477"/>
              </a:xfrm>
              <a:blipFill rotWithShape="1">
                <a:blip r:embed="rId2"/>
                <a:stretch>
                  <a:fillRect t="-6787" r="-1136"/>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smtClean="0"/>
              <a:t>树的性质</a:t>
            </a:r>
            <a:endParaRPr lang="zh-CN" altLang="en-US" dirty="0"/>
          </a:p>
        </p:txBody>
      </p:sp>
      <p:sp>
        <p:nvSpPr>
          <p:cNvPr id="4" name="灯片编号占位符 3"/>
          <p:cNvSpPr>
            <a:spLocks noGrp="1"/>
          </p:cNvSpPr>
          <p:nvPr>
            <p:ph type="sldNum" sz="quarter" idx="13"/>
          </p:nvPr>
        </p:nvSpPr>
        <p:spPr/>
        <p:txBody>
          <a:bodyPr/>
          <a:lstStyle/>
          <a:p>
            <a:fld id="{4E74B28E-D899-4E33-89B3-E1DBC4EE95B8}"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6" name="矩形 5"/>
              <p:cNvSpPr/>
              <p:nvPr/>
            </p:nvSpPr>
            <p:spPr>
              <a:xfrm>
                <a:off x="190550" y="2296773"/>
                <a:ext cx="9073008" cy="4138249"/>
              </a:xfrm>
              <a:prstGeom prst="rect">
                <a:avLst/>
              </a:prstGeom>
            </p:spPr>
            <p:txBody>
              <a:bodyPr wrap="square">
                <a:spAutoFit/>
              </a:bodyPr>
              <a:lstStyle/>
              <a:p>
                <a:r>
                  <a:rPr lang="zh-CN" altLang="en-US" dirty="0" smtClean="0"/>
                  <a:t>证明：</a:t>
                </a:r>
                <a:endParaRPr lang="en-US" altLang="zh-CN" dirty="0" smtClean="0"/>
              </a:p>
              <a:p>
                <a:r>
                  <a:rPr lang="en-US" altLang="zh-CN" dirty="0" smtClean="0"/>
                  <a:t>n</a:t>
                </a:r>
                <a:r>
                  <a:rPr lang="zh-CN" altLang="zh-CN" dirty="0"/>
                  <a:t>个结点的完全</a:t>
                </a:r>
                <a:r>
                  <a:rPr lang="en-US" altLang="zh-CN" dirty="0"/>
                  <a:t>k</a:t>
                </a:r>
                <a:r>
                  <a:rPr lang="zh-CN" altLang="zh-CN" dirty="0"/>
                  <a:t>叉树具有最小高度，设完全</a:t>
                </a:r>
                <a:r>
                  <a:rPr lang="en-US" altLang="zh-CN" dirty="0"/>
                  <a:t>k</a:t>
                </a:r>
                <a:r>
                  <a:rPr lang="zh-CN" altLang="zh-CN" dirty="0"/>
                  <a:t>叉树的高度为 </a:t>
                </a:r>
                <a:r>
                  <a:rPr lang="en-US" altLang="zh-CN" i="1" dirty="0"/>
                  <a:t>h</a:t>
                </a:r>
                <a:r>
                  <a:rPr lang="en-US" altLang="zh-CN" dirty="0"/>
                  <a:t> , </a:t>
                </a:r>
                <a:r>
                  <a:rPr lang="zh-CN" altLang="zh-CN" dirty="0"/>
                  <a:t>则根据性质</a:t>
                </a:r>
                <a:r>
                  <a:rPr lang="en-US" altLang="zh-CN" dirty="0"/>
                  <a:t>3</a:t>
                </a:r>
                <a:r>
                  <a:rPr lang="zh-CN" altLang="zh-CN" dirty="0"/>
                  <a:t>得：</a:t>
                </a:r>
                <a14:m>
                  <m:oMath xmlns:m="http://schemas.openxmlformats.org/officeDocument/2006/math">
                    <m:r>
                      <m:rPr>
                        <m:sty m:val="p"/>
                      </m:rPr>
                      <a:rPr lang="en-US" altLang="zh-CN">
                        <a:latin typeface="Cambria Math"/>
                      </a:rPr>
                      <m:t>n</m:t>
                    </m:r>
                    <m:r>
                      <a:rPr lang="en-US" altLang="zh-CN">
                        <a:latin typeface="Cambria Math"/>
                      </a:rPr>
                      <m:t>≤</m:t>
                    </m:r>
                    <m:f>
                      <m:fPr>
                        <m:ctrlPr>
                          <a:rPr lang="zh-CN" altLang="zh-CN" i="1">
                            <a:latin typeface="Cambria Math"/>
                          </a:rPr>
                        </m:ctrlPr>
                      </m:fPr>
                      <m:num>
                        <m:sSup>
                          <m:sSupPr>
                            <m:ctrlPr>
                              <a:rPr lang="zh-CN" altLang="zh-CN" i="1">
                                <a:latin typeface="Cambria Math"/>
                              </a:rPr>
                            </m:ctrlPr>
                          </m:sSupPr>
                          <m:e>
                            <m:r>
                              <a:rPr lang="en-US" altLang="zh-CN" i="1">
                                <a:latin typeface="Cambria Math"/>
                              </a:rPr>
                              <m:t>𝑘</m:t>
                            </m:r>
                          </m:e>
                          <m:sup>
                            <m:r>
                              <a:rPr lang="en-US" altLang="zh-CN" i="1">
                                <a:latin typeface="Cambria Math"/>
                              </a:rPr>
                              <m:t>h</m:t>
                            </m:r>
                          </m:sup>
                        </m:sSup>
                        <m:r>
                          <a:rPr lang="en-US" altLang="zh-CN" i="1">
                            <a:latin typeface="Cambria Math"/>
                          </a:rPr>
                          <m:t>−1</m:t>
                        </m:r>
                      </m:num>
                      <m:den>
                        <m:r>
                          <a:rPr lang="en-US" altLang="zh-CN" i="1">
                            <a:latin typeface="Cambria Math"/>
                          </a:rPr>
                          <m:t>𝑘</m:t>
                        </m:r>
                        <m:r>
                          <a:rPr lang="en-US" altLang="zh-CN" i="1">
                            <a:latin typeface="Cambria Math"/>
                          </a:rPr>
                          <m:t>−1</m:t>
                        </m:r>
                      </m:den>
                    </m:f>
                    <m:r>
                      <a:rPr lang="en-US" altLang="zh-CN" i="1">
                        <a:latin typeface="Cambria Math"/>
                      </a:rPr>
                      <m:t>      </m:t>
                    </m:r>
                  </m:oMath>
                </a14:m>
                <a:r>
                  <a:rPr lang="en-US" altLang="zh-CN" dirty="0"/>
                  <a:t>(1)</a:t>
                </a:r>
                <a:endParaRPr lang="zh-CN" altLang="zh-CN" dirty="0"/>
              </a:p>
              <a:p>
                <a:r>
                  <a:rPr lang="zh-CN" altLang="zh-CN" dirty="0"/>
                  <a:t>一棵高度为</a:t>
                </a:r>
                <a:r>
                  <a:rPr lang="en-US" altLang="zh-CN" i="1" dirty="0"/>
                  <a:t>h</a:t>
                </a:r>
                <a:r>
                  <a:rPr lang="zh-CN" altLang="zh-CN" dirty="0"/>
                  <a:t>的完全</a:t>
                </a:r>
                <a:r>
                  <a:rPr lang="en-US" altLang="zh-CN" dirty="0"/>
                  <a:t>k</a:t>
                </a:r>
                <a:r>
                  <a:rPr lang="zh-CN" altLang="zh-CN" dirty="0"/>
                  <a:t>叉树，是由高度为</a:t>
                </a:r>
                <a:r>
                  <a:rPr lang="en-US" altLang="zh-CN" i="1" dirty="0"/>
                  <a:t>h</a:t>
                </a:r>
                <a:r>
                  <a:rPr lang="en-US" altLang="zh-CN" dirty="0"/>
                  <a:t>-1</a:t>
                </a:r>
                <a:r>
                  <a:rPr lang="zh-CN" altLang="zh-CN" dirty="0"/>
                  <a:t>的满</a:t>
                </a:r>
                <a:r>
                  <a:rPr lang="en-US" altLang="zh-CN" dirty="0"/>
                  <a:t>k</a:t>
                </a:r>
                <a:r>
                  <a:rPr lang="zh-CN" altLang="zh-CN" dirty="0"/>
                  <a:t>叉树以及最下层的至少</a:t>
                </a:r>
                <a:r>
                  <a:rPr lang="en-US" altLang="zh-CN" dirty="0"/>
                  <a:t>1</a:t>
                </a:r>
                <a:r>
                  <a:rPr lang="zh-CN" altLang="zh-CN" dirty="0"/>
                  <a:t>个叶结点构成。因此其总结点数</a:t>
                </a:r>
                <a14:m>
                  <m:oMath xmlns:m="http://schemas.openxmlformats.org/officeDocument/2006/math">
                    <m:r>
                      <m:rPr>
                        <m:sty m:val="p"/>
                      </m:rPr>
                      <a:rPr lang="en-US" altLang="zh-CN">
                        <a:latin typeface="Cambria Math"/>
                      </a:rPr>
                      <m:t>n</m:t>
                    </m:r>
                    <m:r>
                      <a:rPr lang="en-US" altLang="zh-CN">
                        <a:latin typeface="Cambria Math"/>
                      </a:rPr>
                      <m:t>&gt;</m:t>
                    </m:r>
                    <m:f>
                      <m:fPr>
                        <m:ctrlPr>
                          <a:rPr lang="zh-CN" altLang="zh-CN" i="1">
                            <a:latin typeface="Cambria Math"/>
                          </a:rPr>
                        </m:ctrlPr>
                      </m:fPr>
                      <m:num>
                        <m:sSup>
                          <m:sSupPr>
                            <m:ctrlPr>
                              <a:rPr lang="zh-CN" altLang="zh-CN" i="1">
                                <a:latin typeface="Cambria Math"/>
                              </a:rPr>
                            </m:ctrlPr>
                          </m:sSupPr>
                          <m:e>
                            <m:r>
                              <a:rPr lang="en-US" altLang="zh-CN" i="1">
                                <a:latin typeface="Cambria Math"/>
                              </a:rPr>
                              <m:t>𝑘</m:t>
                            </m:r>
                          </m:e>
                          <m:sup>
                            <m:r>
                              <a:rPr lang="en-US" altLang="zh-CN" i="1">
                                <a:latin typeface="Cambria Math"/>
                              </a:rPr>
                              <m:t>h</m:t>
                            </m:r>
                            <m:r>
                              <a:rPr lang="en-US" altLang="zh-CN" i="1">
                                <a:latin typeface="Cambria Math"/>
                              </a:rPr>
                              <m:t>−1</m:t>
                            </m:r>
                          </m:sup>
                        </m:sSup>
                        <m:r>
                          <a:rPr lang="en-US" altLang="zh-CN" i="1">
                            <a:latin typeface="Cambria Math"/>
                          </a:rPr>
                          <m:t>−1</m:t>
                        </m:r>
                      </m:num>
                      <m:den>
                        <m:r>
                          <a:rPr lang="en-US" altLang="zh-CN" i="1">
                            <a:latin typeface="Cambria Math"/>
                          </a:rPr>
                          <m:t>𝑘</m:t>
                        </m:r>
                        <m:r>
                          <a:rPr lang="en-US" altLang="zh-CN" i="1">
                            <a:latin typeface="Cambria Math"/>
                          </a:rPr>
                          <m:t>−1</m:t>
                        </m:r>
                      </m:den>
                    </m:f>
                  </m:oMath>
                </a14:m>
                <a:r>
                  <a:rPr lang="en-US" altLang="zh-CN" dirty="0"/>
                  <a:t>    (2)</a:t>
                </a:r>
                <a:endParaRPr lang="zh-CN" altLang="zh-CN" dirty="0"/>
              </a:p>
              <a:p>
                <a:r>
                  <a:rPr lang="zh-CN" altLang="zh-CN" dirty="0"/>
                  <a:t>根据式子</a:t>
                </a:r>
                <a:r>
                  <a:rPr lang="en-US" altLang="zh-CN" dirty="0"/>
                  <a:t>(1)(2)</a:t>
                </a:r>
                <a:r>
                  <a:rPr lang="zh-CN" altLang="zh-CN" dirty="0"/>
                  <a:t>得：</a:t>
                </a:r>
                <a14:m>
                  <m:oMath xmlns:m="http://schemas.openxmlformats.org/officeDocument/2006/math">
                    <m:f>
                      <m:fPr>
                        <m:ctrlPr>
                          <a:rPr lang="zh-CN" altLang="zh-CN" i="1">
                            <a:latin typeface="Cambria Math"/>
                          </a:rPr>
                        </m:ctrlPr>
                      </m:fPr>
                      <m:num>
                        <m:sSup>
                          <m:sSupPr>
                            <m:ctrlPr>
                              <a:rPr lang="zh-CN" altLang="zh-CN" i="1">
                                <a:latin typeface="Cambria Math"/>
                              </a:rPr>
                            </m:ctrlPr>
                          </m:sSupPr>
                          <m:e>
                            <m:r>
                              <a:rPr lang="en-US" altLang="zh-CN" i="1">
                                <a:latin typeface="Cambria Math"/>
                              </a:rPr>
                              <m:t>𝑘</m:t>
                            </m:r>
                          </m:e>
                          <m:sup>
                            <m:r>
                              <a:rPr lang="en-US" altLang="zh-CN" i="1">
                                <a:latin typeface="Cambria Math"/>
                              </a:rPr>
                              <m:t>h</m:t>
                            </m:r>
                            <m:r>
                              <a:rPr lang="en-US" altLang="zh-CN" i="1">
                                <a:latin typeface="Cambria Math"/>
                              </a:rPr>
                              <m:t>−1</m:t>
                            </m:r>
                          </m:sup>
                        </m:sSup>
                        <m:r>
                          <a:rPr lang="en-US" altLang="zh-CN" i="1">
                            <a:latin typeface="Cambria Math"/>
                          </a:rPr>
                          <m:t>−1</m:t>
                        </m:r>
                      </m:num>
                      <m:den>
                        <m:r>
                          <a:rPr lang="en-US" altLang="zh-CN" i="1">
                            <a:latin typeface="Cambria Math"/>
                          </a:rPr>
                          <m:t>𝑘</m:t>
                        </m:r>
                        <m:r>
                          <a:rPr lang="en-US" altLang="zh-CN" i="1">
                            <a:latin typeface="Cambria Math"/>
                          </a:rPr>
                          <m:t>−1</m:t>
                        </m:r>
                      </m:den>
                    </m:f>
                    <m:r>
                      <a:rPr lang="en-US" altLang="zh-CN">
                        <a:latin typeface="Cambria Math"/>
                      </a:rPr>
                      <m:t>&lt;</m:t>
                    </m:r>
                    <m:r>
                      <m:rPr>
                        <m:sty m:val="p"/>
                      </m:rPr>
                      <a:rPr lang="en-US" altLang="zh-CN">
                        <a:latin typeface="Cambria Math"/>
                      </a:rPr>
                      <m:t>n</m:t>
                    </m:r>
                    <m:r>
                      <a:rPr lang="en-US" altLang="zh-CN">
                        <a:latin typeface="Cambria Math"/>
                      </a:rPr>
                      <m:t>≤</m:t>
                    </m:r>
                    <m:f>
                      <m:fPr>
                        <m:ctrlPr>
                          <a:rPr lang="zh-CN" altLang="zh-CN" i="1">
                            <a:latin typeface="Cambria Math"/>
                          </a:rPr>
                        </m:ctrlPr>
                      </m:fPr>
                      <m:num>
                        <m:sSup>
                          <m:sSupPr>
                            <m:ctrlPr>
                              <a:rPr lang="zh-CN" altLang="zh-CN" i="1">
                                <a:latin typeface="Cambria Math"/>
                              </a:rPr>
                            </m:ctrlPr>
                          </m:sSupPr>
                          <m:e>
                            <m:r>
                              <a:rPr lang="en-US" altLang="zh-CN" i="1">
                                <a:latin typeface="Cambria Math"/>
                              </a:rPr>
                              <m:t>𝑘</m:t>
                            </m:r>
                          </m:e>
                          <m:sup>
                            <m:r>
                              <a:rPr lang="en-US" altLang="zh-CN" i="1">
                                <a:latin typeface="Cambria Math"/>
                              </a:rPr>
                              <m:t>h</m:t>
                            </m:r>
                          </m:sup>
                        </m:sSup>
                        <m:r>
                          <a:rPr lang="en-US" altLang="zh-CN" i="1">
                            <a:latin typeface="Cambria Math"/>
                          </a:rPr>
                          <m:t>−1</m:t>
                        </m:r>
                      </m:num>
                      <m:den>
                        <m:r>
                          <a:rPr lang="en-US" altLang="zh-CN" i="1">
                            <a:latin typeface="Cambria Math"/>
                          </a:rPr>
                          <m:t>𝑘</m:t>
                        </m:r>
                        <m:r>
                          <a:rPr lang="en-US" altLang="zh-CN" i="1">
                            <a:latin typeface="Cambria Math"/>
                          </a:rPr>
                          <m:t>−1</m:t>
                        </m:r>
                      </m:den>
                    </m:f>
                    <m:r>
                      <a:rPr lang="en-US" altLang="zh-CN" i="1">
                        <a:latin typeface="Cambria Math"/>
                      </a:rPr>
                      <m:t>   </m:t>
                    </m:r>
                  </m:oMath>
                </a14:m>
                <a:r>
                  <a:rPr lang="en-US" altLang="zh-CN" dirty="0"/>
                  <a:t>    (3)</a:t>
                </a:r>
                <a:endParaRPr lang="zh-CN" altLang="zh-CN" dirty="0"/>
              </a:p>
              <a:p>
                <a:r>
                  <a:rPr lang="zh-CN" altLang="zh-CN" dirty="0"/>
                  <a:t>由式子</a:t>
                </a:r>
                <a:r>
                  <a:rPr lang="en-US" altLang="zh-CN" dirty="0"/>
                  <a:t>(3)</a:t>
                </a:r>
                <a:r>
                  <a:rPr lang="zh-CN" altLang="zh-CN" dirty="0"/>
                  <a:t>得：</a:t>
                </a:r>
                <a14:m>
                  <m:oMath xmlns:m="http://schemas.openxmlformats.org/officeDocument/2006/math">
                    <m:sSup>
                      <m:sSupPr>
                        <m:ctrlPr>
                          <a:rPr lang="zh-CN" altLang="zh-CN" i="1">
                            <a:latin typeface="Cambria Math"/>
                          </a:rPr>
                        </m:ctrlPr>
                      </m:sSupPr>
                      <m:e>
                        <m:r>
                          <a:rPr lang="en-US" altLang="zh-CN" i="1">
                            <a:latin typeface="Cambria Math"/>
                          </a:rPr>
                          <m:t>𝑘</m:t>
                        </m:r>
                      </m:e>
                      <m:sup>
                        <m:r>
                          <a:rPr lang="en-US" altLang="zh-CN" i="1">
                            <a:latin typeface="Cambria Math"/>
                          </a:rPr>
                          <m:t>h</m:t>
                        </m:r>
                        <m:r>
                          <a:rPr lang="en-US" altLang="zh-CN" i="1">
                            <a:latin typeface="Cambria Math"/>
                          </a:rPr>
                          <m:t>−1</m:t>
                        </m:r>
                      </m:sup>
                    </m:sSup>
                    <m:r>
                      <a:rPr lang="en-US" altLang="zh-CN">
                        <a:latin typeface="Cambria Math"/>
                      </a:rPr>
                      <m:t>&lt;</m:t>
                    </m:r>
                    <m:r>
                      <m:rPr>
                        <m:sty m:val="p"/>
                      </m:rPr>
                      <a:rPr lang="en-US" altLang="zh-CN">
                        <a:latin typeface="Cambria Math"/>
                      </a:rPr>
                      <m:t>n</m:t>
                    </m:r>
                    <m:d>
                      <m:dPr>
                        <m:ctrlPr>
                          <a:rPr lang="zh-CN" altLang="zh-CN" i="1">
                            <a:latin typeface="Cambria Math"/>
                          </a:rPr>
                        </m:ctrlPr>
                      </m:dPr>
                      <m:e>
                        <m:r>
                          <m:rPr>
                            <m:sty m:val="p"/>
                          </m:rPr>
                          <a:rPr lang="en-US" altLang="zh-CN">
                            <a:latin typeface="Cambria Math"/>
                          </a:rPr>
                          <m:t>k</m:t>
                        </m:r>
                        <m:r>
                          <a:rPr lang="en-US" altLang="zh-CN" i="1">
                            <a:latin typeface="Cambria Math"/>
                          </a:rPr>
                          <m:t>−</m:t>
                        </m:r>
                        <m:r>
                          <a:rPr lang="en-US" altLang="zh-CN">
                            <a:latin typeface="Cambria Math"/>
                          </a:rPr>
                          <m:t>1</m:t>
                        </m:r>
                      </m:e>
                    </m:d>
                    <m:r>
                      <a:rPr lang="en-US" altLang="zh-CN">
                        <a:latin typeface="Cambria Math"/>
                      </a:rPr>
                      <m:t>+1≤</m:t>
                    </m:r>
                    <m:sSup>
                      <m:sSupPr>
                        <m:ctrlPr>
                          <a:rPr lang="zh-CN" altLang="zh-CN" i="1">
                            <a:latin typeface="Cambria Math"/>
                          </a:rPr>
                        </m:ctrlPr>
                      </m:sSupPr>
                      <m:e>
                        <m:r>
                          <a:rPr lang="en-US" altLang="zh-CN" i="1">
                            <a:latin typeface="Cambria Math"/>
                          </a:rPr>
                          <m:t>𝑘</m:t>
                        </m:r>
                      </m:e>
                      <m:sup>
                        <m:r>
                          <a:rPr lang="en-US" altLang="zh-CN" i="1">
                            <a:latin typeface="Cambria Math"/>
                          </a:rPr>
                          <m:t>h</m:t>
                        </m:r>
                      </m:sup>
                    </m:sSup>
                  </m:oMath>
                </a14:m>
                <a:r>
                  <a:rPr lang="en-US" altLang="zh-CN" dirty="0"/>
                  <a:t>    (4)</a:t>
                </a:r>
                <a:endParaRPr lang="zh-CN" altLang="zh-CN" dirty="0"/>
              </a:p>
              <a:p>
                <a:r>
                  <a:rPr lang="zh-CN" altLang="zh-CN" dirty="0"/>
                  <a:t>以</a:t>
                </a:r>
                <a:r>
                  <a:rPr lang="en-US" altLang="zh-CN" dirty="0"/>
                  <a:t>k</a:t>
                </a:r>
                <a:r>
                  <a:rPr lang="zh-CN" altLang="zh-CN" dirty="0"/>
                  <a:t>为底取对数，得到：</a:t>
                </a:r>
                <a14:m>
                  <m:oMath xmlns:m="http://schemas.openxmlformats.org/officeDocument/2006/math">
                    <m:func>
                      <m:funcPr>
                        <m:ctrlPr>
                          <a:rPr lang="zh-CN" altLang="zh-CN" i="1">
                            <a:latin typeface="Cambria Math"/>
                          </a:rPr>
                        </m:ctrlPr>
                      </m:funcPr>
                      <m:fName>
                        <m:sSub>
                          <m:sSubPr>
                            <m:ctrlPr>
                              <a:rPr lang="zh-CN" altLang="zh-CN" i="1">
                                <a:latin typeface="Cambria Math"/>
                              </a:rPr>
                            </m:ctrlPr>
                          </m:sSubPr>
                          <m:e>
                            <m:r>
                              <m:rPr>
                                <m:sty m:val="p"/>
                              </m:rPr>
                              <a:rPr lang="en-US" altLang="zh-CN">
                                <a:latin typeface="Cambria Math"/>
                              </a:rPr>
                              <m:t>h</m:t>
                            </m:r>
                            <m:r>
                              <a:rPr lang="en-US" altLang="zh-CN" i="1">
                                <a:latin typeface="Cambria Math"/>
                              </a:rPr>
                              <m:t>−</m:t>
                            </m:r>
                            <m:r>
                              <a:rPr lang="en-US" altLang="zh-CN">
                                <a:latin typeface="Cambria Math"/>
                              </a:rPr>
                              <m:t>1&lt;</m:t>
                            </m:r>
                            <m:r>
                              <m:rPr>
                                <m:sty m:val="p"/>
                              </m:rPr>
                              <a:rPr lang="en-US" altLang="zh-CN">
                                <a:latin typeface="Cambria Math"/>
                              </a:rPr>
                              <m:t>log</m:t>
                            </m:r>
                          </m:e>
                          <m:sub>
                            <m:r>
                              <a:rPr lang="en-US" altLang="zh-CN" i="1">
                                <a:latin typeface="Cambria Math"/>
                              </a:rPr>
                              <m:t>𝑘</m:t>
                            </m:r>
                          </m:sub>
                        </m:sSub>
                        <m:r>
                          <a:rPr lang="en-US" altLang="zh-CN" i="1">
                            <a:latin typeface="Cambria Math"/>
                          </a:rPr>
                          <m:t>(</m:t>
                        </m:r>
                      </m:fName>
                      <m:e>
                        <m:r>
                          <a:rPr lang="en-US" altLang="zh-CN" i="1">
                            <a:latin typeface="Cambria Math"/>
                          </a:rPr>
                          <m:t>𝑛</m:t>
                        </m:r>
                        <m:d>
                          <m:dPr>
                            <m:ctrlPr>
                              <a:rPr lang="zh-CN" altLang="zh-CN" i="1">
                                <a:latin typeface="Cambria Math"/>
                              </a:rPr>
                            </m:ctrlPr>
                          </m:dPr>
                          <m:e>
                            <m:r>
                              <a:rPr lang="en-US" altLang="zh-CN" i="1">
                                <a:latin typeface="Cambria Math"/>
                              </a:rPr>
                              <m:t>𝑘</m:t>
                            </m:r>
                            <m:r>
                              <a:rPr lang="en-US" altLang="zh-CN" i="1">
                                <a:latin typeface="Cambria Math"/>
                              </a:rPr>
                              <m:t>−1</m:t>
                            </m:r>
                          </m:e>
                        </m:d>
                        <m:r>
                          <a:rPr lang="en-US" altLang="zh-CN" i="1">
                            <a:latin typeface="Cambria Math"/>
                          </a:rPr>
                          <m:t>+1</m:t>
                        </m:r>
                      </m:e>
                    </m:func>
                    <m:r>
                      <a:rPr lang="en-US" altLang="zh-CN" i="1">
                        <a:latin typeface="Cambria Math"/>
                      </a:rPr>
                      <m:t>)≤</m:t>
                    </m:r>
                    <m:r>
                      <a:rPr lang="en-US" altLang="zh-CN" i="1">
                        <a:latin typeface="Cambria Math"/>
                      </a:rPr>
                      <m:t>h</m:t>
                    </m:r>
                  </m:oMath>
                </a14:m>
                <a:endParaRPr lang="zh-CN" altLang="zh-CN" dirty="0"/>
              </a:p>
              <a:p>
                <a:r>
                  <a:rPr lang="zh-CN" altLang="zh-CN" dirty="0"/>
                  <a:t>因为</a:t>
                </a:r>
                <a:r>
                  <a:rPr lang="en-US" altLang="zh-CN" i="1" dirty="0"/>
                  <a:t>h</a:t>
                </a:r>
                <a:r>
                  <a:rPr lang="zh-CN" altLang="zh-CN" dirty="0"/>
                  <a:t>只能是整数，因此，</a:t>
                </a:r>
                <a14:m>
                  <m:oMath xmlns:m="http://schemas.openxmlformats.org/officeDocument/2006/math">
                    <m:r>
                      <a:rPr lang="en-US" altLang="zh-CN" i="1">
                        <a:latin typeface="Cambria Math"/>
                      </a:rPr>
                      <m:t>h</m:t>
                    </m:r>
                    <m:r>
                      <a:rPr lang="en-US" altLang="zh-CN" i="1">
                        <a:latin typeface="Cambria Math"/>
                      </a:rPr>
                      <m:t>=</m:t>
                    </m:r>
                    <m:d>
                      <m:dPr>
                        <m:begChr m:val="⌈"/>
                        <m:endChr m:val="⌉"/>
                        <m:ctrlPr>
                          <a:rPr lang="zh-CN" altLang="zh-CN" i="1">
                            <a:latin typeface="Cambria Math"/>
                          </a:rPr>
                        </m:ctrlPr>
                      </m:dPr>
                      <m:e>
                        <m:func>
                          <m:funcPr>
                            <m:ctrlPr>
                              <a:rPr lang="zh-CN" altLang="zh-CN" i="1">
                                <a:latin typeface="Cambria Math"/>
                              </a:rPr>
                            </m:ctrlPr>
                          </m:funcPr>
                          <m:fName>
                            <m:sSub>
                              <m:sSubPr>
                                <m:ctrlPr>
                                  <a:rPr lang="zh-CN" altLang="zh-CN" i="1">
                                    <a:latin typeface="Cambria Math"/>
                                  </a:rPr>
                                </m:ctrlPr>
                              </m:sSubPr>
                              <m:e>
                                <m:r>
                                  <m:rPr>
                                    <m:sty m:val="p"/>
                                  </m:rPr>
                                  <a:rPr lang="en-US" altLang="zh-CN">
                                    <a:latin typeface="Cambria Math"/>
                                  </a:rPr>
                                  <m:t>log</m:t>
                                </m:r>
                              </m:e>
                              <m:sub>
                                <m:r>
                                  <a:rPr lang="en-US" altLang="zh-CN" i="1">
                                    <a:latin typeface="Cambria Math"/>
                                  </a:rPr>
                                  <m:t>𝑘</m:t>
                                </m:r>
                              </m:sub>
                            </m:sSub>
                          </m:fName>
                          <m:e>
                            <m:r>
                              <a:rPr lang="en-US" altLang="zh-CN" i="1">
                                <a:latin typeface="Cambria Math"/>
                              </a:rPr>
                              <m:t>(</m:t>
                            </m:r>
                            <m:r>
                              <a:rPr lang="en-US" altLang="zh-CN" i="1">
                                <a:latin typeface="Cambria Math"/>
                              </a:rPr>
                              <m:t>𝑛</m:t>
                            </m:r>
                            <m:d>
                              <m:dPr>
                                <m:ctrlPr>
                                  <a:rPr lang="zh-CN" altLang="zh-CN" i="1">
                                    <a:latin typeface="Cambria Math"/>
                                  </a:rPr>
                                </m:ctrlPr>
                              </m:dPr>
                              <m:e>
                                <m:r>
                                  <a:rPr lang="en-US" altLang="zh-CN" i="1">
                                    <a:latin typeface="Cambria Math"/>
                                  </a:rPr>
                                  <m:t>𝑘</m:t>
                                </m:r>
                                <m:r>
                                  <a:rPr lang="en-US" altLang="zh-CN" i="1">
                                    <a:latin typeface="Cambria Math"/>
                                  </a:rPr>
                                  <m:t>−1</m:t>
                                </m:r>
                              </m:e>
                            </m:d>
                            <m:r>
                              <a:rPr lang="en-US" altLang="zh-CN" i="1">
                                <a:latin typeface="Cambria Math"/>
                              </a:rPr>
                              <m:t>+1)</m:t>
                            </m:r>
                          </m:e>
                        </m:func>
                      </m:e>
                    </m:d>
                  </m:oMath>
                </a14:m>
                <a:endParaRPr lang="zh-CN" altLang="zh-CN" dirty="0"/>
              </a:p>
            </p:txBody>
          </p:sp>
        </mc:Choice>
        <mc:Fallback xmlns="">
          <p:sp>
            <p:nvSpPr>
              <p:cNvPr id="6" name="矩形 5"/>
              <p:cNvSpPr>
                <a:spLocks noRot="1" noChangeAspect="1" noMove="1" noResize="1" noEditPoints="1" noAdjustHandles="1" noChangeArrowheads="1" noChangeShapeType="1" noTextEdit="1"/>
              </p:cNvSpPr>
              <p:nvPr/>
            </p:nvSpPr>
            <p:spPr>
              <a:xfrm>
                <a:off x="190550" y="2296773"/>
                <a:ext cx="9073008" cy="4138249"/>
              </a:xfrm>
              <a:prstGeom prst="rect">
                <a:avLst/>
              </a:prstGeom>
              <a:blipFill rotWithShape="1">
                <a:blip r:embed="rId3"/>
                <a:stretch>
                  <a:fillRect l="-940" t="-1620"/>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986" y="3967824"/>
            <a:ext cx="4500427" cy="2891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50001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a:t>平衡</a:t>
            </a:r>
            <a:r>
              <a:rPr lang="zh-CN" altLang="zh-CN" b="1" smtClean="0"/>
              <a:t>二叉树</a:t>
            </a:r>
            <a:r>
              <a:rPr lang="zh-CN" altLang="en-US" b="1" smtClean="0"/>
              <a:t>（</a:t>
            </a:r>
            <a:r>
              <a:rPr lang="en-US" altLang="zh-CN" b="1" smtClean="0"/>
              <a:t>AVL</a:t>
            </a:r>
            <a:r>
              <a:rPr lang="zh-CN" altLang="en-US" b="1" smtClean="0"/>
              <a:t>树）</a:t>
            </a:r>
            <a:endParaRPr lang="zh-CN" altLang="en-US"/>
          </a:p>
        </p:txBody>
      </p:sp>
    </p:spTree>
    <p:extLst>
      <p:ext uri="{BB962C8B-B14F-4D97-AF65-F5344CB8AC3E}">
        <p14:creationId xmlns:p14="http://schemas.microsoft.com/office/powerpoint/2010/main" val="182411109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2353589"/>
          </a:xfrm>
        </p:spPr>
        <p:txBody>
          <a:bodyPr>
            <a:normAutofit fontScale="92500" lnSpcReduction="10000"/>
          </a:bodyPr>
          <a:lstStyle/>
          <a:p>
            <a:r>
              <a:rPr lang="zh-CN" altLang="zh-CN"/>
              <a:t>平衡二叉树（</a:t>
            </a:r>
            <a:r>
              <a:rPr lang="en-US" altLang="zh-CN"/>
              <a:t>Balance Binary Tree</a:t>
            </a:r>
            <a:r>
              <a:rPr lang="zh-CN" altLang="zh-CN"/>
              <a:t>）或</a:t>
            </a:r>
            <a:r>
              <a:rPr lang="en-US" altLang="zh-CN"/>
              <a:t>AVL</a:t>
            </a:r>
            <a:r>
              <a:rPr lang="zh-CN" altLang="zh-CN"/>
              <a:t>树</a:t>
            </a:r>
            <a:r>
              <a:rPr lang="zh-CN" altLang="zh-CN" smtClean="0"/>
              <a:t>（来自发明者</a:t>
            </a:r>
            <a:r>
              <a:rPr lang="en-US" altLang="zh-CN"/>
              <a:t>G.M. Adelson-Velsky</a:t>
            </a:r>
            <a:r>
              <a:rPr lang="zh-CN" altLang="zh-CN"/>
              <a:t>和</a:t>
            </a:r>
            <a:r>
              <a:rPr lang="en-US" altLang="zh-CN"/>
              <a:t>E.M. Landis</a:t>
            </a:r>
            <a:r>
              <a:rPr lang="zh-CN" altLang="zh-CN" smtClean="0"/>
              <a:t>的名</a:t>
            </a:r>
            <a:r>
              <a:rPr lang="zh-CN" altLang="en-US" smtClean="0"/>
              <a:t>字</a:t>
            </a:r>
            <a:r>
              <a:rPr lang="zh-CN" altLang="zh-CN" smtClean="0"/>
              <a:t>）</a:t>
            </a:r>
            <a:endParaRPr lang="en-US" altLang="zh-CN" smtClean="0"/>
          </a:p>
          <a:p>
            <a:r>
              <a:rPr lang="zh-CN" altLang="en-US" smtClean="0"/>
              <a:t>一</a:t>
            </a:r>
            <a:r>
              <a:rPr lang="zh-CN" altLang="en-US"/>
              <a:t>棵 </a:t>
            </a:r>
            <a:r>
              <a:rPr lang="en-US" altLang="zh-CN"/>
              <a:t>AVL </a:t>
            </a:r>
            <a:r>
              <a:rPr lang="zh-CN" altLang="en-US"/>
              <a:t>树或者是空树，或者是具有下列性质的二叉查找树：它的根结点的左右子树的高度差的绝对值不超过</a:t>
            </a:r>
            <a:r>
              <a:rPr lang="en-US" altLang="zh-CN"/>
              <a:t>1</a:t>
            </a:r>
            <a:r>
              <a:rPr lang="zh-CN" altLang="en-US"/>
              <a:t>，并且根的左子树和右子树都是</a:t>
            </a:r>
            <a:r>
              <a:rPr lang="en-US" altLang="zh-CN"/>
              <a:t>AVL</a:t>
            </a:r>
            <a:r>
              <a:rPr lang="zh-CN" altLang="en-US"/>
              <a:t>树。</a:t>
            </a:r>
          </a:p>
        </p:txBody>
      </p:sp>
      <p:sp>
        <p:nvSpPr>
          <p:cNvPr id="3" name="标题 2"/>
          <p:cNvSpPr>
            <a:spLocks noGrp="1"/>
          </p:cNvSpPr>
          <p:nvPr>
            <p:ph type="title"/>
          </p:nvPr>
        </p:nvSpPr>
        <p:spPr/>
        <p:txBody>
          <a:bodyPr>
            <a:normAutofit fontScale="90000"/>
          </a:bodyPr>
          <a:lstStyle/>
          <a:p>
            <a:r>
              <a:rPr lang="en-US" altLang="zh-CN" smtClean="0"/>
              <a:t>AVL</a:t>
            </a:r>
            <a:r>
              <a:rPr lang="zh-CN" altLang="en-US" smtClean="0"/>
              <a:t>树定义</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951862353"/>
              </p:ext>
            </p:extLst>
          </p:nvPr>
        </p:nvGraphicFramePr>
        <p:xfrm>
          <a:off x="3214886" y="3484520"/>
          <a:ext cx="2592288" cy="3058900"/>
        </p:xfrm>
        <a:graphic>
          <a:graphicData uri="http://schemas.openxmlformats.org/presentationml/2006/ole">
            <mc:AlternateContent xmlns:mc="http://schemas.openxmlformats.org/markup-compatibility/2006">
              <mc:Choice xmlns:v="urn:schemas-microsoft-com:vml" Requires="v">
                <p:oleObj spid="_x0000_s35842" name="Visio" r:id="rId4" imgW="2524092" imgH="2971947" progId="Visio.Drawing.15">
                  <p:embed/>
                </p:oleObj>
              </mc:Choice>
              <mc:Fallback>
                <p:oleObj name="Visio" r:id="rId4" imgW="2524092" imgH="2971947"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886" y="3484520"/>
                        <a:ext cx="2592288" cy="3058900"/>
                      </a:xfrm>
                      <a:prstGeom prst="rect">
                        <a:avLst/>
                      </a:prstGeom>
                      <a:noFill/>
                    </p:spPr>
                  </p:pic>
                </p:oleObj>
              </mc:Fallback>
            </mc:AlternateContent>
          </a:graphicData>
        </a:graphic>
      </p:graphicFrame>
      <p:sp>
        <p:nvSpPr>
          <p:cNvPr id="6" name="Rectangle 5"/>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293960283"/>
              </p:ext>
            </p:extLst>
          </p:nvPr>
        </p:nvGraphicFramePr>
        <p:xfrm>
          <a:off x="9191550" y="3141762"/>
          <a:ext cx="2088232" cy="3344567"/>
        </p:xfrm>
        <a:graphic>
          <a:graphicData uri="http://schemas.openxmlformats.org/presentationml/2006/ole">
            <mc:AlternateContent xmlns:mc="http://schemas.openxmlformats.org/markup-compatibility/2006">
              <mc:Choice xmlns:v="urn:schemas-microsoft-com:vml" Requires="v">
                <p:oleObj spid="_x0000_s35843" name="Visio" r:id="rId7" imgW="2609785" imgH="4143338" progId="Visio.Drawing.15">
                  <p:embed/>
                </p:oleObj>
              </mc:Choice>
              <mc:Fallback>
                <p:oleObj name="Visio" r:id="rId7" imgW="2609785" imgH="4143338"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550" y="3141762"/>
                        <a:ext cx="2088232" cy="3344567"/>
                      </a:xfrm>
                      <a:prstGeom prst="rect">
                        <a:avLst/>
                      </a:prstGeom>
                      <a:noFill/>
                    </p:spPr>
                  </p:pic>
                </p:oleObj>
              </mc:Fallback>
            </mc:AlternateContent>
          </a:graphicData>
        </a:graphic>
      </p:graphicFrame>
      <p:sp>
        <p:nvSpPr>
          <p:cNvPr id="8" name="矩形 7"/>
          <p:cNvSpPr/>
          <p:nvPr/>
        </p:nvSpPr>
        <p:spPr>
          <a:xfrm>
            <a:off x="1774726" y="5719822"/>
            <a:ext cx="1980029" cy="446276"/>
          </a:xfrm>
          <a:prstGeom prst="rect">
            <a:avLst/>
          </a:prstGeom>
        </p:spPr>
        <p:txBody>
          <a:bodyPr wrap="none">
            <a:spAutoFit/>
          </a:bodyPr>
          <a:lstStyle/>
          <a:p>
            <a:r>
              <a:rPr lang="en-US" altLang="zh-CN"/>
              <a:t>(a)</a:t>
            </a:r>
            <a:r>
              <a:rPr lang="zh-CN" altLang="zh-CN"/>
              <a:t>平衡二叉树</a:t>
            </a:r>
            <a:endParaRPr lang="zh-CN" altLang="en-US"/>
          </a:p>
        </p:txBody>
      </p:sp>
      <p:sp>
        <p:nvSpPr>
          <p:cNvPr id="9" name="矩形 8"/>
          <p:cNvSpPr/>
          <p:nvPr/>
        </p:nvSpPr>
        <p:spPr>
          <a:xfrm>
            <a:off x="7463358" y="5719822"/>
            <a:ext cx="2356735" cy="446276"/>
          </a:xfrm>
          <a:prstGeom prst="rect">
            <a:avLst/>
          </a:prstGeom>
        </p:spPr>
        <p:txBody>
          <a:bodyPr wrap="none">
            <a:spAutoFit/>
          </a:bodyPr>
          <a:lstStyle/>
          <a:p>
            <a:r>
              <a:rPr lang="en-US" altLang="zh-CN"/>
              <a:t>(b) </a:t>
            </a:r>
            <a:r>
              <a:rPr lang="zh-CN" altLang="zh-CN"/>
              <a:t>不平衡二叉树</a:t>
            </a:r>
            <a:endParaRPr lang="zh-CN" altLang="en-US"/>
          </a:p>
        </p:txBody>
      </p:sp>
    </p:spTree>
    <p:extLst>
      <p:ext uri="{BB962C8B-B14F-4D97-AF65-F5344CB8AC3E}">
        <p14:creationId xmlns:p14="http://schemas.microsoft.com/office/powerpoint/2010/main" val="1615653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结点的平衡因子（</a:t>
            </a:r>
            <a:r>
              <a:rPr lang="en-US" altLang="zh-CN"/>
              <a:t>Balance Factor</a:t>
            </a:r>
            <a:r>
              <a:rPr lang="zh-CN" altLang="zh-CN"/>
              <a:t>，</a:t>
            </a:r>
            <a:r>
              <a:rPr lang="en-US" altLang="zh-CN"/>
              <a:t>BF</a:t>
            </a:r>
            <a:r>
              <a:rPr lang="zh-CN" altLang="zh-CN"/>
              <a:t>）为该结点的左子树和右子树的高度之差</a:t>
            </a:r>
            <a:r>
              <a:rPr lang="zh-CN" altLang="zh-CN" smtClean="0"/>
              <a:t>，</a:t>
            </a:r>
            <a:endParaRPr lang="en-US" altLang="zh-CN" smtClean="0"/>
          </a:p>
          <a:p>
            <a:r>
              <a:rPr lang="en-US" altLang="zh-CN" smtClean="0"/>
              <a:t>AVL</a:t>
            </a:r>
            <a:r>
              <a:rPr lang="zh-CN" altLang="zh-CN"/>
              <a:t>树所有结点的平衡因子可能的取值为</a:t>
            </a:r>
            <a:r>
              <a:rPr lang="en-US" altLang="zh-CN"/>
              <a:t>-1</a:t>
            </a:r>
            <a:r>
              <a:rPr lang="zh-CN" altLang="zh-CN"/>
              <a:t>、</a:t>
            </a:r>
            <a:r>
              <a:rPr lang="en-US" altLang="zh-CN"/>
              <a:t>0</a:t>
            </a:r>
            <a:r>
              <a:rPr lang="zh-CN" altLang="zh-CN"/>
              <a:t>、</a:t>
            </a:r>
            <a:r>
              <a:rPr lang="en-US" altLang="zh-CN"/>
              <a:t>1</a:t>
            </a:r>
            <a:r>
              <a:rPr lang="zh-CN" altLang="zh-CN"/>
              <a:t>，即绝对值不超过</a:t>
            </a:r>
            <a:r>
              <a:rPr lang="en-US" altLang="zh-CN"/>
              <a:t>1</a:t>
            </a:r>
            <a:r>
              <a:rPr lang="zh-CN" altLang="zh-CN" smtClean="0"/>
              <a:t>。</a:t>
            </a:r>
            <a:endParaRPr lang="en-US" altLang="zh-CN" smtClean="0"/>
          </a:p>
          <a:p>
            <a:r>
              <a:rPr lang="zh-CN" altLang="zh-CN" smtClean="0"/>
              <a:t>如果</a:t>
            </a:r>
            <a:r>
              <a:rPr lang="zh-CN" altLang="zh-CN"/>
              <a:t>一个结点的平衡因子的绝对值大于</a:t>
            </a:r>
            <a:r>
              <a:rPr lang="en-US" altLang="zh-CN"/>
              <a:t>1</a:t>
            </a:r>
            <a:r>
              <a:rPr lang="zh-CN" altLang="zh-CN"/>
              <a:t>，则这棵二叉搜索树就失去了平衡，</a:t>
            </a:r>
            <a:r>
              <a:rPr lang="zh-CN" altLang="zh-CN" smtClean="0"/>
              <a:t>不是</a:t>
            </a:r>
            <a:r>
              <a:rPr lang="en-US" altLang="zh-CN"/>
              <a:t>AVL</a:t>
            </a:r>
            <a:r>
              <a:rPr lang="zh-CN" altLang="zh-CN"/>
              <a:t>树。</a:t>
            </a:r>
            <a:endParaRPr lang="zh-CN" altLang="en-US"/>
          </a:p>
        </p:txBody>
      </p:sp>
      <p:sp>
        <p:nvSpPr>
          <p:cNvPr id="3" name="标题 2"/>
          <p:cNvSpPr>
            <a:spLocks noGrp="1"/>
          </p:cNvSpPr>
          <p:nvPr>
            <p:ph type="title"/>
          </p:nvPr>
        </p:nvSpPr>
        <p:spPr/>
        <p:txBody>
          <a:bodyPr>
            <a:normAutofit fontScale="90000"/>
          </a:bodyPr>
          <a:lstStyle/>
          <a:p>
            <a:r>
              <a:rPr lang="zh-CN" altLang="zh-CN"/>
              <a:t>结点的平衡因子</a:t>
            </a:r>
            <a:endParaRPr lang="zh-CN" altLang="en-US"/>
          </a:p>
        </p:txBody>
      </p:sp>
    </p:spTree>
    <p:extLst>
      <p:ext uri="{BB962C8B-B14F-4D97-AF65-F5344CB8AC3E}">
        <p14:creationId xmlns:p14="http://schemas.microsoft.com/office/powerpoint/2010/main" val="82051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在构造二叉查找树的过程中，</a:t>
            </a:r>
            <a:r>
              <a:rPr lang="zh-CN" altLang="zh-CN" smtClean="0"/>
              <a:t>每</a:t>
            </a:r>
            <a:r>
              <a:rPr lang="zh-CN" altLang="zh-CN" smtClean="0">
                <a:solidFill>
                  <a:srgbClr val="FF0000"/>
                </a:solidFill>
              </a:rPr>
              <a:t>插入</a:t>
            </a:r>
            <a:r>
              <a:rPr lang="zh-CN" altLang="zh-CN"/>
              <a:t>一个结点时</a:t>
            </a:r>
            <a:r>
              <a:rPr lang="zh-CN" altLang="zh-CN" smtClean="0"/>
              <a:t>，检查</a:t>
            </a:r>
            <a:r>
              <a:rPr lang="zh-CN" altLang="zh-CN"/>
              <a:t>是否因为插入而破坏了平衡</a:t>
            </a:r>
            <a:r>
              <a:rPr lang="zh-CN" altLang="zh-CN" smtClean="0"/>
              <a:t>性</a:t>
            </a:r>
            <a:endParaRPr lang="en-US" altLang="zh-CN" smtClean="0"/>
          </a:p>
          <a:p>
            <a:r>
              <a:rPr lang="zh-CN" altLang="zh-CN" smtClean="0"/>
              <a:t>若是</a:t>
            </a:r>
            <a:r>
              <a:rPr lang="zh-CN" altLang="zh-CN"/>
              <a:t>，则找出</a:t>
            </a:r>
            <a:r>
              <a:rPr lang="zh-CN" altLang="zh-CN">
                <a:solidFill>
                  <a:srgbClr val="FF0000"/>
                </a:solidFill>
              </a:rPr>
              <a:t>最小不平衡子树</a:t>
            </a:r>
            <a:r>
              <a:rPr lang="zh-CN" altLang="zh-CN"/>
              <a:t>，在保持二叉查找树的特性的前提</a:t>
            </a:r>
            <a:r>
              <a:rPr lang="zh-CN" altLang="zh-CN" smtClean="0"/>
              <a:t>下</a:t>
            </a:r>
            <a:endParaRPr lang="en-US" altLang="zh-CN" smtClean="0"/>
          </a:p>
          <a:p>
            <a:r>
              <a:rPr lang="zh-CN" altLang="zh-CN" smtClean="0">
                <a:solidFill>
                  <a:srgbClr val="FF0000"/>
                </a:solidFill>
              </a:rPr>
              <a:t>调整</a:t>
            </a:r>
            <a:r>
              <a:rPr lang="zh-CN" altLang="zh-CN">
                <a:solidFill>
                  <a:srgbClr val="FF0000"/>
                </a:solidFill>
              </a:rPr>
              <a:t>最小不平衡子树中各结点之间的链接关系，进行相应的旋转</a:t>
            </a:r>
            <a:r>
              <a:rPr lang="zh-CN" altLang="zh-CN"/>
              <a:t>，使之成为新的平衡子树。</a:t>
            </a:r>
          </a:p>
          <a:p>
            <a:endParaRPr lang="zh-CN" altLang="en-US"/>
          </a:p>
        </p:txBody>
      </p:sp>
      <p:sp>
        <p:nvSpPr>
          <p:cNvPr id="3" name="标题 2"/>
          <p:cNvSpPr>
            <a:spLocks noGrp="1"/>
          </p:cNvSpPr>
          <p:nvPr>
            <p:ph type="title"/>
          </p:nvPr>
        </p:nvSpPr>
        <p:spPr/>
        <p:txBody>
          <a:bodyPr>
            <a:normAutofit fontScale="90000"/>
          </a:bodyPr>
          <a:lstStyle/>
          <a:p>
            <a:r>
              <a:rPr lang="zh-CN" altLang="zh-CN"/>
              <a:t>平衡二叉树的构造</a:t>
            </a:r>
            <a:endParaRPr lang="zh-CN" altLang="en-US"/>
          </a:p>
        </p:txBody>
      </p:sp>
    </p:spTree>
    <p:extLst>
      <p:ext uri="{BB962C8B-B14F-4D97-AF65-F5344CB8AC3E}">
        <p14:creationId xmlns:p14="http://schemas.microsoft.com/office/powerpoint/2010/main" val="207757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30910" y="261442"/>
            <a:ext cx="4176464" cy="432048"/>
          </a:xfrm>
        </p:spPr>
        <p:txBody>
          <a:bodyPr>
            <a:noAutofit/>
          </a:bodyPr>
          <a:lstStyle/>
          <a:p>
            <a:pPr marL="0" indent="0">
              <a:buNone/>
            </a:pPr>
            <a:r>
              <a:rPr lang="en-US" altLang="zh-CN" sz="2800"/>
              <a:t>(2,4,5,8,6,9)</a:t>
            </a:r>
            <a:endParaRPr lang="zh-CN" altLang="zh-CN" sz="2800"/>
          </a:p>
          <a:p>
            <a:pPr marL="0" indent="0">
              <a:buNone/>
            </a:pPr>
            <a:endParaRPr lang="zh-CN" altLang="en-US" sz="2800"/>
          </a:p>
        </p:txBody>
      </p:sp>
      <p:sp>
        <p:nvSpPr>
          <p:cNvPr id="3" name="标题 2"/>
          <p:cNvSpPr>
            <a:spLocks noGrp="1"/>
          </p:cNvSpPr>
          <p:nvPr>
            <p:ph type="title"/>
          </p:nvPr>
        </p:nvSpPr>
        <p:spPr/>
        <p:txBody>
          <a:bodyPr>
            <a:normAutofit fontScale="90000"/>
          </a:bodyPr>
          <a:lstStyle/>
          <a:p>
            <a:r>
              <a:rPr lang="zh-CN" altLang="en-US"/>
              <a:t>示例</a:t>
            </a: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43834393"/>
              </p:ext>
            </p:extLst>
          </p:nvPr>
        </p:nvGraphicFramePr>
        <p:xfrm>
          <a:off x="262558" y="1197547"/>
          <a:ext cx="1224136" cy="1735484"/>
        </p:xfrm>
        <a:graphic>
          <a:graphicData uri="http://schemas.openxmlformats.org/presentationml/2006/ole">
            <mc:AlternateContent xmlns:mc="http://schemas.openxmlformats.org/markup-compatibility/2006">
              <mc:Choice xmlns:v="urn:schemas-microsoft-com:vml" Requires="v">
                <p:oleObj spid="_x0000_s36866" name="Visio" r:id="rId4" imgW="1371774" imgH="1914378" progId="Visio.Drawing.15">
                  <p:embed/>
                </p:oleObj>
              </mc:Choice>
              <mc:Fallback>
                <p:oleObj name="Visio" r:id="rId4" imgW="1371774" imgH="1914378" progId="Visio.Drawing.15">
                  <p:embed/>
                  <p:pic>
                    <p:nvPicPr>
                      <p:cNvPr id="0" name=""/>
                      <p:cNvPicPr>
                        <a:picLocks noChangeAspect="1" noChangeArrowheads="1"/>
                      </p:cNvPicPr>
                      <p:nvPr/>
                    </p:nvPicPr>
                    <p:blipFill>
                      <a:blip r:embed="rId5"/>
                      <a:srcRect/>
                      <a:stretch>
                        <a:fillRect/>
                      </a:stretch>
                    </p:blipFill>
                    <p:spPr bwMode="auto">
                      <a:xfrm>
                        <a:off x="262558" y="1197547"/>
                        <a:ext cx="1224136" cy="1735484"/>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113605857"/>
              </p:ext>
            </p:extLst>
          </p:nvPr>
        </p:nvGraphicFramePr>
        <p:xfrm>
          <a:off x="1630710" y="1125538"/>
          <a:ext cx="1800200" cy="2605168"/>
        </p:xfrm>
        <a:graphic>
          <a:graphicData uri="http://schemas.openxmlformats.org/presentationml/2006/ole">
            <mc:AlternateContent xmlns:mc="http://schemas.openxmlformats.org/markup-compatibility/2006">
              <mc:Choice xmlns:v="urn:schemas-microsoft-com:vml" Requires="v">
                <p:oleObj spid="_x0000_s36867" name="Visio" r:id="rId7" imgW="2181323" imgH="3181338" progId="Visio.Drawing.15">
                  <p:embed/>
                </p:oleObj>
              </mc:Choice>
              <mc:Fallback>
                <p:oleObj name="Visio" r:id="rId7" imgW="2181323" imgH="3181338"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0710" y="1125538"/>
                        <a:ext cx="1800200" cy="2605168"/>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582150882"/>
              </p:ext>
            </p:extLst>
          </p:nvPr>
        </p:nvGraphicFramePr>
        <p:xfrm>
          <a:off x="3934967" y="1197546"/>
          <a:ext cx="1728192" cy="1584176"/>
        </p:xfrm>
        <a:graphic>
          <a:graphicData uri="http://schemas.openxmlformats.org/presentationml/2006/ole">
            <mc:AlternateContent xmlns:mc="http://schemas.openxmlformats.org/markup-compatibility/2006">
              <mc:Choice xmlns:v="urn:schemas-microsoft-com:vml" Requires="v">
                <p:oleObj spid="_x0000_s36868" name="Visio" r:id="rId10" imgW="2047908" imgH="1895463" progId="Visio.Drawing.15">
                  <p:embed/>
                </p:oleObj>
              </mc:Choice>
              <mc:Fallback>
                <p:oleObj name="Visio" r:id="rId10" imgW="2047908" imgH="1895463"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4967" y="1197546"/>
                        <a:ext cx="1728192" cy="1584176"/>
                      </a:xfrm>
                      <a:prstGeom prst="rect">
                        <a:avLst/>
                      </a:prstGeom>
                      <a:noFill/>
                    </p:spPr>
                  </p:pic>
                </p:oleObj>
              </mc:Fallback>
            </mc:AlternateContent>
          </a:graphicData>
        </a:graphic>
      </p:graphicFrame>
      <p:sp>
        <p:nvSpPr>
          <p:cNvPr id="10" name="Rectangle 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1101624798"/>
              </p:ext>
            </p:extLst>
          </p:nvPr>
        </p:nvGraphicFramePr>
        <p:xfrm>
          <a:off x="6239222" y="1269554"/>
          <a:ext cx="2356878" cy="2664296"/>
        </p:xfrm>
        <a:graphic>
          <a:graphicData uri="http://schemas.openxmlformats.org/presentationml/2006/ole">
            <mc:AlternateContent xmlns:mc="http://schemas.openxmlformats.org/markup-compatibility/2006">
              <mc:Choice xmlns:v="urn:schemas-microsoft-com:vml" Requires="v">
                <p:oleObj spid="_x0000_s36869" name="Visio" r:id="rId13" imgW="2790923" imgH="3162423" progId="Visio.Drawing.15">
                  <p:embed/>
                </p:oleObj>
              </mc:Choice>
              <mc:Fallback>
                <p:oleObj name="Visio" r:id="rId13" imgW="2790923" imgH="3162423"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9222" y="1269554"/>
                        <a:ext cx="2356878" cy="2664296"/>
                      </a:xfrm>
                      <a:prstGeom prst="rect">
                        <a:avLst/>
                      </a:prstGeom>
                      <a:noFill/>
                    </p:spPr>
                  </p:pic>
                </p:oleObj>
              </mc:Fallback>
            </mc:AlternateContent>
          </a:graphicData>
        </a:graphic>
      </p:graphicFrame>
      <p:sp>
        <p:nvSpPr>
          <p:cNvPr id="12" name="Rectangle 1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188155243"/>
              </p:ext>
            </p:extLst>
          </p:nvPr>
        </p:nvGraphicFramePr>
        <p:xfrm>
          <a:off x="9047534" y="1269554"/>
          <a:ext cx="2113606" cy="3312368"/>
        </p:xfrm>
        <a:graphic>
          <a:graphicData uri="http://schemas.openxmlformats.org/presentationml/2006/ole">
            <mc:AlternateContent xmlns:mc="http://schemas.openxmlformats.org/markup-compatibility/2006">
              <mc:Choice xmlns:v="urn:schemas-microsoft-com:vml" Requires="v">
                <p:oleObj spid="_x0000_s36870" name="Visio" r:id="rId16" imgW="2771764" imgH="4333814" progId="Visio.Drawing.15">
                  <p:embed/>
                </p:oleObj>
              </mc:Choice>
              <mc:Fallback>
                <p:oleObj name="Visio" r:id="rId16" imgW="2771764" imgH="4333814" progId="Visio.Drawing.15">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7534" y="1269554"/>
                        <a:ext cx="2113606" cy="3312368"/>
                      </a:xfrm>
                      <a:prstGeom prst="rect">
                        <a:avLst/>
                      </a:prstGeom>
                      <a:noFill/>
                    </p:spPr>
                  </p:pic>
                </p:oleObj>
              </mc:Fallback>
            </mc:AlternateContent>
          </a:graphicData>
        </a:graphic>
      </p:graphicFrame>
      <p:sp>
        <p:nvSpPr>
          <p:cNvPr id="14" name="Rectangle 1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p:cNvGraphicFramePr>
            <a:graphicFrameLocks noChangeAspect="1"/>
          </p:cNvGraphicFramePr>
          <p:nvPr>
            <p:extLst>
              <p:ext uri="{D42A27DB-BD31-4B8C-83A1-F6EECF244321}">
                <p14:modId xmlns:p14="http://schemas.microsoft.com/office/powerpoint/2010/main" val="3647151196"/>
              </p:ext>
            </p:extLst>
          </p:nvPr>
        </p:nvGraphicFramePr>
        <p:xfrm>
          <a:off x="3574926" y="3429794"/>
          <a:ext cx="2304256" cy="2964464"/>
        </p:xfrm>
        <a:graphic>
          <a:graphicData uri="http://schemas.openxmlformats.org/presentationml/2006/ole">
            <mc:AlternateContent xmlns:mc="http://schemas.openxmlformats.org/markup-compatibility/2006">
              <mc:Choice xmlns:v="urn:schemas-microsoft-com:vml" Requires="v">
                <p:oleObj spid="_x0000_s36871" name="Visio" r:id="rId19" imgW="3438492" imgH="4419760" progId="Visio.Drawing.15">
                  <p:embed/>
                </p:oleObj>
              </mc:Choice>
              <mc:Fallback>
                <p:oleObj name="Visio" r:id="rId19" imgW="3438492" imgH="4419760" progId="Visio.Drawing.15">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4926" y="3429794"/>
                        <a:ext cx="2304256" cy="2964464"/>
                      </a:xfrm>
                      <a:prstGeom prst="rect">
                        <a:avLst/>
                      </a:prstGeom>
                      <a:noFill/>
                    </p:spPr>
                  </p:pic>
                </p:oleObj>
              </mc:Fallback>
            </mc:AlternateContent>
          </a:graphicData>
        </a:graphic>
      </p:graphicFrame>
      <p:sp>
        <p:nvSpPr>
          <p:cNvPr id="16" name="Rectangle 2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1671323400"/>
              </p:ext>
            </p:extLst>
          </p:nvPr>
        </p:nvGraphicFramePr>
        <p:xfrm>
          <a:off x="6671270" y="4077866"/>
          <a:ext cx="1800200" cy="2045682"/>
        </p:xfrm>
        <a:graphic>
          <a:graphicData uri="http://schemas.openxmlformats.org/presentationml/2006/ole">
            <mc:AlternateContent xmlns:mc="http://schemas.openxmlformats.org/markup-compatibility/2006">
              <mc:Choice xmlns:v="urn:schemas-microsoft-com:vml" Requires="v">
                <p:oleObj spid="_x0000_s36872" name="Visio" r:id="rId22" imgW="2781169" imgH="3162423" progId="Visio.Drawing.15">
                  <p:embed/>
                </p:oleObj>
              </mc:Choice>
              <mc:Fallback>
                <p:oleObj name="Visio" r:id="rId22" imgW="2781169" imgH="3162423" progId="Visio.Drawing.15">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71270" y="4077866"/>
                        <a:ext cx="1800200" cy="2045682"/>
                      </a:xfrm>
                      <a:prstGeom prst="rect">
                        <a:avLst/>
                      </a:prstGeom>
                      <a:noFill/>
                    </p:spPr>
                  </p:pic>
                </p:oleObj>
              </mc:Fallback>
            </mc:AlternateContent>
          </a:graphicData>
        </a:graphic>
      </p:graphicFrame>
    </p:spTree>
    <p:extLst>
      <p:ext uri="{BB962C8B-B14F-4D97-AF65-F5344CB8AC3E}">
        <p14:creationId xmlns:p14="http://schemas.microsoft.com/office/powerpoint/2010/main" val="1716591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6614" y="1125538"/>
            <a:ext cx="4320479" cy="4868199"/>
          </a:xfrm>
        </p:spPr>
        <p:txBody>
          <a:bodyPr>
            <a:normAutofit fontScale="85000" lnSpcReduction="10000"/>
          </a:bodyPr>
          <a:lstStyle/>
          <a:p>
            <a:r>
              <a:rPr lang="en-US" altLang="zh-CN"/>
              <a:t>B</a:t>
            </a:r>
            <a:r>
              <a:rPr lang="zh-CN" altLang="zh-CN"/>
              <a:t>的右子树高度和</a:t>
            </a:r>
            <a:r>
              <a:rPr lang="en-US" altLang="zh-CN"/>
              <a:t>A</a:t>
            </a:r>
            <a:r>
              <a:rPr lang="zh-CN" altLang="zh-CN"/>
              <a:t>的左、右子树高度和都为</a:t>
            </a:r>
            <a:r>
              <a:rPr lang="en-US" altLang="zh-CN"/>
              <a:t>h</a:t>
            </a:r>
            <a:r>
              <a:rPr lang="zh-CN" altLang="zh-CN" smtClean="0"/>
              <a:t>，</a:t>
            </a:r>
            <a:endParaRPr lang="en-US" altLang="zh-CN" smtClean="0"/>
          </a:p>
          <a:p>
            <a:r>
              <a:rPr lang="zh-CN" altLang="zh-CN" smtClean="0"/>
              <a:t>着</a:t>
            </a:r>
            <a:r>
              <a:rPr lang="zh-CN" altLang="zh-CN"/>
              <a:t>在</a:t>
            </a:r>
            <a:r>
              <a:rPr lang="en-US" altLang="zh-CN"/>
              <a:t>B</a:t>
            </a:r>
            <a:r>
              <a:rPr lang="zh-CN" altLang="zh-CN"/>
              <a:t>结点的</a:t>
            </a:r>
            <a:r>
              <a:rPr lang="zh-CN" altLang="zh-CN">
                <a:solidFill>
                  <a:srgbClr val="FF0000"/>
                </a:solidFill>
              </a:rPr>
              <a:t>左孩子</a:t>
            </a:r>
            <a:r>
              <a:rPr lang="en-US" altLang="zh-CN"/>
              <a:t>A</a:t>
            </a:r>
            <a:r>
              <a:rPr lang="zh-CN" altLang="zh-CN"/>
              <a:t>的</a:t>
            </a:r>
            <a:r>
              <a:rPr lang="zh-CN" altLang="zh-CN">
                <a:solidFill>
                  <a:srgbClr val="FF0000"/>
                </a:solidFill>
              </a:rPr>
              <a:t>左子树</a:t>
            </a:r>
            <a:r>
              <a:rPr lang="zh-CN" altLang="zh-CN"/>
              <a:t>上插入了一个结点，使得</a:t>
            </a:r>
            <a:r>
              <a:rPr lang="en-US" altLang="zh-CN"/>
              <a:t>B</a:t>
            </a:r>
            <a:r>
              <a:rPr lang="zh-CN" altLang="zh-CN"/>
              <a:t>结点的平衡因子变为</a:t>
            </a:r>
            <a:r>
              <a:rPr lang="en-US" altLang="zh-CN"/>
              <a:t>2</a:t>
            </a:r>
            <a:r>
              <a:rPr lang="zh-CN" altLang="zh-CN"/>
              <a:t>，失去了</a:t>
            </a:r>
            <a:r>
              <a:rPr lang="zh-CN" altLang="zh-CN" smtClean="0"/>
              <a:t>平衡</a:t>
            </a:r>
            <a:r>
              <a:rPr lang="zh-CN" altLang="en-US" smtClean="0"/>
              <a:t>。</a:t>
            </a:r>
            <a:endParaRPr lang="en-US" altLang="zh-CN" smtClean="0"/>
          </a:p>
          <a:p>
            <a:r>
              <a:rPr lang="zh-CN" altLang="zh-CN" smtClean="0"/>
              <a:t>将</a:t>
            </a:r>
            <a:r>
              <a:rPr lang="en-US" altLang="zh-CN"/>
              <a:t>B</a:t>
            </a:r>
            <a:r>
              <a:rPr lang="zh-CN" altLang="zh-CN"/>
              <a:t>连接到</a:t>
            </a:r>
            <a:r>
              <a:rPr lang="en-US" altLang="zh-CN"/>
              <a:t>A</a:t>
            </a:r>
            <a:r>
              <a:rPr lang="zh-CN" altLang="zh-CN"/>
              <a:t>的分支以</a:t>
            </a:r>
            <a:r>
              <a:rPr lang="en-US" altLang="zh-CN"/>
              <a:t>A</a:t>
            </a:r>
            <a:r>
              <a:rPr lang="zh-CN" altLang="zh-CN"/>
              <a:t>为轴心作</a:t>
            </a:r>
            <a:r>
              <a:rPr lang="zh-CN" altLang="zh-CN">
                <a:solidFill>
                  <a:srgbClr val="FF0000"/>
                </a:solidFill>
              </a:rPr>
              <a:t>顺时针</a:t>
            </a:r>
            <a:r>
              <a:rPr lang="zh-CN" altLang="zh-CN"/>
              <a:t>旋转，即</a:t>
            </a:r>
            <a:r>
              <a:rPr lang="en-US" altLang="zh-CN"/>
              <a:t>A</a:t>
            </a:r>
            <a:r>
              <a:rPr lang="zh-CN" altLang="zh-CN"/>
              <a:t>成为新的根，</a:t>
            </a:r>
            <a:r>
              <a:rPr lang="en-US" altLang="zh-CN"/>
              <a:t>B</a:t>
            </a:r>
            <a:r>
              <a:rPr lang="zh-CN" altLang="zh-CN"/>
              <a:t>降为</a:t>
            </a:r>
            <a:r>
              <a:rPr lang="en-US" altLang="zh-CN"/>
              <a:t>A</a:t>
            </a:r>
            <a:r>
              <a:rPr lang="zh-CN" altLang="zh-CN"/>
              <a:t>的右孩子，且</a:t>
            </a:r>
            <a:r>
              <a:rPr lang="en-US" altLang="zh-CN"/>
              <a:t>A</a:t>
            </a:r>
            <a:r>
              <a:rPr lang="zh-CN" altLang="zh-CN"/>
              <a:t>原来的右子树</a:t>
            </a:r>
            <a:r>
              <a:rPr lang="en-US" altLang="zh-CN"/>
              <a:t>AR</a:t>
            </a:r>
            <a:r>
              <a:rPr lang="zh-CN" altLang="zh-CN"/>
              <a:t>部分变为</a:t>
            </a:r>
            <a:r>
              <a:rPr lang="en-US" altLang="zh-CN"/>
              <a:t>B</a:t>
            </a:r>
            <a:r>
              <a:rPr lang="zh-CN" altLang="zh-CN"/>
              <a:t>的</a:t>
            </a:r>
            <a:r>
              <a:rPr lang="zh-CN" altLang="zh-CN" smtClean="0"/>
              <a:t>左子树</a:t>
            </a:r>
            <a:r>
              <a:rPr lang="zh-CN" altLang="en-US" smtClean="0"/>
              <a:t>。</a:t>
            </a:r>
            <a:endParaRPr lang="zh-CN" altLang="en-US"/>
          </a:p>
        </p:txBody>
      </p:sp>
      <p:sp>
        <p:nvSpPr>
          <p:cNvPr id="3" name="标题 2"/>
          <p:cNvSpPr>
            <a:spLocks noGrp="1"/>
          </p:cNvSpPr>
          <p:nvPr>
            <p:ph type="title"/>
          </p:nvPr>
        </p:nvSpPr>
        <p:spPr/>
        <p:txBody>
          <a:bodyPr>
            <a:normAutofit fontScale="90000"/>
          </a:bodyPr>
          <a:lstStyle/>
          <a:p>
            <a:r>
              <a:rPr lang="en-US" altLang="zh-CN"/>
              <a:t>LL</a:t>
            </a:r>
            <a:r>
              <a:rPr lang="zh-CN" altLang="zh-CN" smtClean="0"/>
              <a:t>型</a:t>
            </a:r>
            <a:r>
              <a:rPr lang="zh-CN" altLang="en-US" smtClean="0"/>
              <a:t>，</a:t>
            </a:r>
            <a:r>
              <a:rPr lang="zh-CN" altLang="zh-CN" smtClean="0"/>
              <a:t>在</a:t>
            </a:r>
            <a:r>
              <a:rPr lang="zh-CN" altLang="zh-CN"/>
              <a:t>左孩子的左子树上</a:t>
            </a:r>
            <a:r>
              <a:rPr lang="zh-CN" altLang="zh-CN" smtClean="0"/>
              <a:t>插入</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56185658"/>
              </p:ext>
            </p:extLst>
          </p:nvPr>
        </p:nvGraphicFramePr>
        <p:xfrm>
          <a:off x="5303118" y="981522"/>
          <a:ext cx="3127205" cy="2736304"/>
        </p:xfrm>
        <a:graphic>
          <a:graphicData uri="http://schemas.openxmlformats.org/presentationml/2006/ole">
            <mc:AlternateContent xmlns:mc="http://schemas.openxmlformats.org/markup-compatibility/2006">
              <mc:Choice xmlns:v="urn:schemas-microsoft-com:vml" Requires="v">
                <p:oleObj spid="_x0000_s37890" name="Visio" r:id="rId4" imgW="3819579" imgH="3333652" progId="Visio.Drawing.15">
                  <p:embed/>
                </p:oleObj>
              </mc:Choice>
              <mc:Fallback>
                <p:oleObj name="Visio" r:id="rId4" imgW="3819579" imgH="333365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118" y="981522"/>
                        <a:ext cx="3127205" cy="2736304"/>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251152363"/>
              </p:ext>
            </p:extLst>
          </p:nvPr>
        </p:nvGraphicFramePr>
        <p:xfrm>
          <a:off x="9051190" y="895680"/>
          <a:ext cx="3048339" cy="2880320"/>
        </p:xfrm>
        <a:graphic>
          <a:graphicData uri="http://schemas.openxmlformats.org/presentationml/2006/ole">
            <mc:AlternateContent xmlns:mc="http://schemas.openxmlformats.org/markup-compatibility/2006">
              <mc:Choice xmlns:v="urn:schemas-microsoft-com:vml" Requires="v">
                <p:oleObj spid="_x0000_s37891" name="Visio" r:id="rId7" imgW="3933836" imgH="3695688" progId="Visio.Drawing.15">
                  <p:embed/>
                </p:oleObj>
              </mc:Choice>
              <mc:Fallback>
                <p:oleObj name="Visio" r:id="rId7" imgW="3933836" imgH="3695688"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1190" y="895680"/>
                        <a:ext cx="3048339" cy="2880320"/>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751798755"/>
              </p:ext>
            </p:extLst>
          </p:nvPr>
        </p:nvGraphicFramePr>
        <p:xfrm>
          <a:off x="7031310" y="3645818"/>
          <a:ext cx="3960440" cy="2649124"/>
        </p:xfrm>
        <a:graphic>
          <a:graphicData uri="http://schemas.openxmlformats.org/presentationml/2006/ole">
            <mc:AlternateContent xmlns:mc="http://schemas.openxmlformats.org/markup-compatibility/2006">
              <mc:Choice xmlns:v="urn:schemas-microsoft-com:vml" Requires="v">
                <p:oleObj spid="_x0000_s37892" name="Visio" r:id="rId10" imgW="3933836" imgH="2628826" progId="Visio.Drawing.15">
                  <p:embed/>
                </p:oleObj>
              </mc:Choice>
              <mc:Fallback>
                <p:oleObj name="Visio" r:id="rId10" imgW="3933836" imgH="2628826"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1310" y="3645818"/>
                        <a:ext cx="3960440" cy="2649124"/>
                      </a:xfrm>
                      <a:prstGeom prst="rect">
                        <a:avLst/>
                      </a:prstGeom>
                      <a:noFill/>
                    </p:spPr>
                  </p:pic>
                </p:oleObj>
              </mc:Fallback>
            </mc:AlternateContent>
          </a:graphicData>
        </a:graphic>
      </p:graphicFrame>
    </p:spTree>
    <p:extLst>
      <p:ext uri="{BB962C8B-B14F-4D97-AF65-F5344CB8AC3E}">
        <p14:creationId xmlns:p14="http://schemas.microsoft.com/office/powerpoint/2010/main" val="1858953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LL</a:t>
            </a:r>
            <a:r>
              <a:rPr lang="zh-CN" altLang="en-US" smtClean="0"/>
              <a:t>示例</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98405413"/>
              </p:ext>
            </p:extLst>
          </p:nvPr>
        </p:nvGraphicFramePr>
        <p:xfrm>
          <a:off x="694606" y="1629594"/>
          <a:ext cx="2808312" cy="3256014"/>
        </p:xfrm>
        <a:graphic>
          <a:graphicData uri="http://schemas.openxmlformats.org/presentationml/2006/ole">
            <mc:AlternateContent xmlns:mc="http://schemas.openxmlformats.org/markup-compatibility/2006">
              <mc:Choice xmlns:v="urn:schemas-microsoft-com:vml" Requires="v">
                <p:oleObj spid="_x0000_s38914" name="Visio" r:id="rId4" imgW="2628944" imgH="3038315" progId="Visio.Drawing.15">
                  <p:embed/>
                </p:oleObj>
              </mc:Choice>
              <mc:Fallback>
                <p:oleObj name="Visio" r:id="rId4" imgW="2628944" imgH="303831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06" y="1629594"/>
                        <a:ext cx="2808312" cy="3256014"/>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257881205"/>
              </p:ext>
            </p:extLst>
          </p:nvPr>
        </p:nvGraphicFramePr>
        <p:xfrm>
          <a:off x="3862958" y="1629594"/>
          <a:ext cx="3168352" cy="4377328"/>
        </p:xfrm>
        <a:graphic>
          <a:graphicData uri="http://schemas.openxmlformats.org/presentationml/2006/ole">
            <mc:AlternateContent xmlns:mc="http://schemas.openxmlformats.org/markup-compatibility/2006">
              <mc:Choice xmlns:v="urn:schemas-microsoft-com:vml" Requires="v">
                <p:oleObj spid="_x0000_s38915" name="Visio" r:id="rId7" imgW="3105128" imgH="4295652" progId="Visio.Drawing.15">
                  <p:embed/>
                </p:oleObj>
              </mc:Choice>
              <mc:Fallback>
                <p:oleObj name="Visio" r:id="rId7" imgW="3105128" imgH="4295652"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2958" y="1629594"/>
                        <a:ext cx="3168352" cy="4377328"/>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1018639717"/>
              </p:ext>
            </p:extLst>
          </p:nvPr>
        </p:nvGraphicFramePr>
        <p:xfrm>
          <a:off x="7967414" y="1904918"/>
          <a:ext cx="3609401" cy="3397083"/>
        </p:xfrm>
        <a:graphic>
          <a:graphicData uri="http://schemas.openxmlformats.org/presentationml/2006/ole">
            <mc:AlternateContent xmlns:mc="http://schemas.openxmlformats.org/markup-compatibility/2006">
              <mc:Choice xmlns:v="urn:schemas-microsoft-com:vml" Requires="v">
                <p:oleObj spid="_x0000_s38916" name="Visio" r:id="rId10" imgW="3286267" imgH="3105015" progId="Visio.Drawing.15">
                  <p:embed/>
                </p:oleObj>
              </mc:Choice>
              <mc:Fallback>
                <p:oleObj name="Visio" r:id="rId10" imgW="3286267" imgH="3105015"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7414" y="1904918"/>
                        <a:ext cx="3609401" cy="3397083"/>
                      </a:xfrm>
                      <a:prstGeom prst="rect">
                        <a:avLst/>
                      </a:prstGeom>
                      <a:noFill/>
                    </p:spPr>
                  </p:pic>
                </p:oleObj>
              </mc:Fallback>
            </mc:AlternateContent>
          </a:graphicData>
        </a:graphic>
      </p:graphicFrame>
    </p:spTree>
    <p:extLst>
      <p:ext uri="{BB962C8B-B14F-4D97-AF65-F5344CB8AC3E}">
        <p14:creationId xmlns:p14="http://schemas.microsoft.com/office/powerpoint/2010/main" val="386668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4041321" cy="4868199"/>
          </a:xfrm>
        </p:spPr>
        <p:txBody>
          <a:bodyPr>
            <a:normAutofit fontScale="92500" lnSpcReduction="20000"/>
          </a:bodyPr>
          <a:lstStyle/>
          <a:p>
            <a:r>
              <a:rPr lang="zh-CN" altLang="zh-CN" smtClean="0"/>
              <a:t>在</a:t>
            </a:r>
            <a:r>
              <a:rPr lang="en-US" altLang="zh-CN"/>
              <a:t>A</a:t>
            </a:r>
            <a:r>
              <a:rPr lang="zh-CN" altLang="zh-CN"/>
              <a:t>结点的右孩子的右子树上插入了一个结点，使得</a:t>
            </a:r>
            <a:r>
              <a:rPr lang="en-US" altLang="zh-CN"/>
              <a:t>A</a:t>
            </a:r>
            <a:r>
              <a:rPr lang="zh-CN" altLang="zh-CN"/>
              <a:t>结点的平衡因子变为</a:t>
            </a:r>
            <a:r>
              <a:rPr lang="en-US" altLang="zh-CN"/>
              <a:t>-2</a:t>
            </a:r>
            <a:r>
              <a:rPr lang="zh-CN" altLang="zh-CN"/>
              <a:t>，</a:t>
            </a:r>
            <a:r>
              <a:rPr lang="zh-CN" altLang="zh-CN" smtClean="0"/>
              <a:t>失去平衡</a:t>
            </a:r>
            <a:endParaRPr lang="en-US" altLang="zh-CN" smtClean="0"/>
          </a:p>
          <a:p>
            <a:r>
              <a:rPr lang="zh-CN" altLang="zh-CN" smtClean="0"/>
              <a:t>将</a:t>
            </a:r>
            <a:r>
              <a:rPr lang="en-US" altLang="zh-CN"/>
              <a:t>B</a:t>
            </a:r>
            <a:r>
              <a:rPr lang="zh-CN" altLang="zh-CN"/>
              <a:t>连接到</a:t>
            </a:r>
            <a:r>
              <a:rPr lang="en-US" altLang="zh-CN"/>
              <a:t>A</a:t>
            </a:r>
            <a:r>
              <a:rPr lang="zh-CN" altLang="zh-CN"/>
              <a:t>的分支以</a:t>
            </a:r>
            <a:r>
              <a:rPr lang="en-US" altLang="zh-CN"/>
              <a:t>B</a:t>
            </a:r>
            <a:r>
              <a:rPr lang="zh-CN" altLang="zh-CN"/>
              <a:t>为轴心作</a:t>
            </a:r>
            <a:r>
              <a:rPr lang="zh-CN" altLang="zh-CN">
                <a:solidFill>
                  <a:srgbClr val="FF0000"/>
                </a:solidFill>
              </a:rPr>
              <a:t>逆时针</a:t>
            </a:r>
            <a:r>
              <a:rPr lang="zh-CN" altLang="zh-CN"/>
              <a:t>旋转，即</a:t>
            </a:r>
            <a:r>
              <a:rPr lang="en-US" altLang="zh-CN"/>
              <a:t>B</a:t>
            </a:r>
            <a:r>
              <a:rPr lang="zh-CN" altLang="zh-CN"/>
              <a:t>成为新的根，</a:t>
            </a:r>
            <a:r>
              <a:rPr lang="en-US" altLang="zh-CN"/>
              <a:t>A</a:t>
            </a:r>
            <a:r>
              <a:rPr lang="zh-CN" altLang="zh-CN"/>
              <a:t>降为</a:t>
            </a:r>
            <a:r>
              <a:rPr lang="en-US" altLang="zh-CN"/>
              <a:t>B</a:t>
            </a:r>
            <a:r>
              <a:rPr lang="zh-CN" altLang="zh-CN"/>
              <a:t>的左孩子，且</a:t>
            </a:r>
            <a:r>
              <a:rPr lang="en-US" altLang="zh-CN"/>
              <a:t>B</a:t>
            </a:r>
            <a:r>
              <a:rPr lang="zh-CN" altLang="zh-CN"/>
              <a:t>原来的左子树</a:t>
            </a:r>
            <a:r>
              <a:rPr lang="en-US" altLang="zh-CN"/>
              <a:t>BL</a:t>
            </a:r>
            <a:r>
              <a:rPr lang="zh-CN" altLang="zh-CN"/>
              <a:t>部分变为</a:t>
            </a:r>
            <a:r>
              <a:rPr lang="en-US" altLang="zh-CN"/>
              <a:t>A</a:t>
            </a:r>
            <a:r>
              <a:rPr lang="zh-CN" altLang="zh-CN"/>
              <a:t>的右子</a:t>
            </a:r>
            <a:r>
              <a:rPr lang="zh-CN" altLang="zh-CN" smtClean="0"/>
              <a:t>树。</a:t>
            </a:r>
            <a:endParaRPr lang="zh-CN" altLang="zh-CN"/>
          </a:p>
          <a:p>
            <a:endParaRPr lang="zh-CN" altLang="en-US"/>
          </a:p>
        </p:txBody>
      </p:sp>
      <p:sp>
        <p:nvSpPr>
          <p:cNvPr id="3" name="标题 2"/>
          <p:cNvSpPr>
            <a:spLocks noGrp="1"/>
          </p:cNvSpPr>
          <p:nvPr>
            <p:ph type="title"/>
          </p:nvPr>
        </p:nvSpPr>
        <p:spPr/>
        <p:txBody>
          <a:bodyPr>
            <a:normAutofit fontScale="90000"/>
          </a:bodyPr>
          <a:lstStyle/>
          <a:p>
            <a:r>
              <a:rPr lang="en-US" altLang="zh-CN"/>
              <a:t>RR</a:t>
            </a:r>
            <a:r>
              <a:rPr lang="zh-CN" altLang="zh-CN"/>
              <a:t>型，在右孩子的右子树上</a:t>
            </a:r>
            <a:r>
              <a:rPr lang="zh-CN" altLang="zh-CN" smtClean="0"/>
              <a:t>插入</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958461220"/>
              </p:ext>
            </p:extLst>
          </p:nvPr>
        </p:nvGraphicFramePr>
        <p:xfrm>
          <a:off x="5087094" y="981522"/>
          <a:ext cx="3430065" cy="2448272"/>
        </p:xfrm>
        <a:graphic>
          <a:graphicData uri="http://schemas.openxmlformats.org/presentationml/2006/ole">
            <mc:AlternateContent xmlns:mc="http://schemas.openxmlformats.org/markup-compatibility/2006">
              <mc:Choice xmlns:v="urn:schemas-microsoft-com:vml" Requires="v">
                <p:oleObj spid="_x0000_s39938" name="Visio" r:id="rId4" imgW="4333733" imgH="3095723" progId="Visio.Drawing.15">
                  <p:embed/>
                </p:oleObj>
              </mc:Choice>
              <mc:Fallback>
                <p:oleObj name="Visio" r:id="rId4" imgW="4333733" imgH="3095723"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094" y="981522"/>
                        <a:ext cx="3430065" cy="2448272"/>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3230434930"/>
              </p:ext>
            </p:extLst>
          </p:nvPr>
        </p:nvGraphicFramePr>
        <p:xfrm>
          <a:off x="8903518" y="981522"/>
          <a:ext cx="2924003" cy="2448272"/>
        </p:xfrm>
        <a:graphic>
          <a:graphicData uri="http://schemas.openxmlformats.org/presentationml/2006/ole">
            <mc:AlternateContent xmlns:mc="http://schemas.openxmlformats.org/markup-compatibility/2006">
              <mc:Choice xmlns:v="urn:schemas-microsoft-com:vml" Requires="v">
                <p:oleObj spid="_x0000_s39939" name="Visio" r:id="rId7" imgW="4105221" imgH="3448136" progId="Visio.Drawing.15">
                  <p:embed/>
                </p:oleObj>
              </mc:Choice>
              <mc:Fallback>
                <p:oleObj name="Visio" r:id="rId7" imgW="4105221" imgH="3448136"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3518" y="981522"/>
                        <a:ext cx="2924003" cy="2448272"/>
                      </a:xfrm>
                      <a:prstGeom prst="rect">
                        <a:avLst/>
                      </a:prstGeom>
                      <a:noFill/>
                    </p:spPr>
                  </p:pic>
                </p:oleObj>
              </mc:Fallback>
            </mc:AlternateContent>
          </a:graphicData>
        </a:graphic>
      </p:graphicFrame>
      <p:sp>
        <p:nvSpPr>
          <p:cNvPr id="12" name="Rectangle 1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45448716"/>
              </p:ext>
            </p:extLst>
          </p:nvPr>
        </p:nvGraphicFramePr>
        <p:xfrm>
          <a:off x="6455246" y="3717826"/>
          <a:ext cx="3672408" cy="2650191"/>
        </p:xfrm>
        <a:graphic>
          <a:graphicData uri="http://schemas.openxmlformats.org/presentationml/2006/ole">
            <mc:AlternateContent xmlns:mc="http://schemas.openxmlformats.org/markup-compatibility/2006">
              <mc:Choice xmlns:v="urn:schemas-microsoft-com:vml" Requires="v">
                <p:oleObj spid="_x0000_s39940" name="Visio" r:id="rId10" imgW="3914677" imgH="2819302" progId="Visio.Drawing.15">
                  <p:embed/>
                </p:oleObj>
              </mc:Choice>
              <mc:Fallback>
                <p:oleObj name="Visio" r:id="rId10" imgW="3914677" imgH="2819302"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55246" y="3717826"/>
                        <a:ext cx="3672408" cy="2650191"/>
                      </a:xfrm>
                      <a:prstGeom prst="rect">
                        <a:avLst/>
                      </a:prstGeom>
                      <a:noFill/>
                    </p:spPr>
                  </p:pic>
                </p:oleObj>
              </mc:Fallback>
            </mc:AlternateContent>
          </a:graphicData>
        </a:graphic>
      </p:graphicFrame>
    </p:spTree>
    <p:extLst>
      <p:ext uri="{BB962C8B-B14F-4D97-AF65-F5344CB8AC3E}">
        <p14:creationId xmlns:p14="http://schemas.microsoft.com/office/powerpoint/2010/main" val="33737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RR</a:t>
            </a:r>
            <a:r>
              <a:rPr lang="zh-CN" altLang="en-US" smtClean="0"/>
              <a:t>示例</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03607020"/>
              </p:ext>
            </p:extLst>
          </p:nvPr>
        </p:nvGraphicFramePr>
        <p:xfrm>
          <a:off x="622598" y="1197546"/>
          <a:ext cx="2855201" cy="3168352"/>
        </p:xfrm>
        <a:graphic>
          <a:graphicData uri="http://schemas.openxmlformats.org/presentationml/2006/ole">
            <mc:AlternateContent xmlns:mc="http://schemas.openxmlformats.org/markup-compatibility/2006">
              <mc:Choice xmlns:v="urn:schemas-microsoft-com:vml" Requires="v">
                <p:oleObj spid="_x0000_s40962" name="Visio" r:id="rId4" imgW="2800328" imgH="3095723" progId="Visio.Drawing.15">
                  <p:embed/>
                </p:oleObj>
              </mc:Choice>
              <mc:Fallback>
                <p:oleObj name="Visio" r:id="rId4" imgW="2800328" imgH="3095723"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98" y="1197546"/>
                        <a:ext cx="2855201" cy="3168352"/>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136284264"/>
              </p:ext>
            </p:extLst>
          </p:nvPr>
        </p:nvGraphicFramePr>
        <p:xfrm>
          <a:off x="4006974" y="1341562"/>
          <a:ext cx="3096344" cy="4880330"/>
        </p:xfrm>
        <a:graphic>
          <a:graphicData uri="http://schemas.openxmlformats.org/presentationml/2006/ole">
            <mc:AlternateContent xmlns:mc="http://schemas.openxmlformats.org/markup-compatibility/2006">
              <mc:Choice xmlns:v="urn:schemas-microsoft-com:vml" Requires="v">
                <p:oleObj spid="_x0000_s40963" name="Visio" r:id="rId7" imgW="2800328" imgH="4400513" progId="Visio.Drawing.15">
                  <p:embed/>
                </p:oleObj>
              </mc:Choice>
              <mc:Fallback>
                <p:oleObj name="Visio" r:id="rId7" imgW="2800328" imgH="4400513"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6974" y="1341562"/>
                        <a:ext cx="3096344" cy="4880330"/>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093330432"/>
              </p:ext>
            </p:extLst>
          </p:nvPr>
        </p:nvGraphicFramePr>
        <p:xfrm>
          <a:off x="7895406" y="1485578"/>
          <a:ext cx="2808312" cy="3038232"/>
        </p:xfrm>
        <a:graphic>
          <a:graphicData uri="http://schemas.openxmlformats.org/presentationml/2006/ole">
            <mc:AlternateContent xmlns:mc="http://schemas.openxmlformats.org/markup-compatibility/2006">
              <mc:Choice xmlns:v="urn:schemas-microsoft-com:vml" Requires="v">
                <p:oleObj spid="_x0000_s40964" name="Visio" r:id="rId10" imgW="2686072" imgH="2914539" progId="Visio.Drawing.15">
                  <p:embed/>
                </p:oleObj>
              </mc:Choice>
              <mc:Fallback>
                <p:oleObj name="Visio" r:id="rId10" imgW="2686072" imgH="2914539"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95406" y="1485578"/>
                        <a:ext cx="2808312" cy="3038232"/>
                      </a:xfrm>
                      <a:prstGeom prst="rect">
                        <a:avLst/>
                      </a:prstGeom>
                      <a:noFill/>
                    </p:spPr>
                  </p:pic>
                </p:oleObj>
              </mc:Fallback>
            </mc:AlternateContent>
          </a:graphicData>
        </a:graphic>
      </p:graphicFrame>
    </p:spTree>
    <p:extLst>
      <p:ext uri="{BB962C8B-B14F-4D97-AF65-F5344CB8AC3E}">
        <p14:creationId xmlns:p14="http://schemas.microsoft.com/office/powerpoint/2010/main" val="11872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3897305" cy="4868199"/>
          </a:xfrm>
        </p:spPr>
        <p:txBody>
          <a:bodyPr>
            <a:normAutofit/>
          </a:bodyPr>
          <a:lstStyle/>
          <a:p>
            <a:r>
              <a:rPr lang="zh-CN" altLang="zh-CN" smtClean="0"/>
              <a:t>结点</a:t>
            </a:r>
            <a:r>
              <a:rPr lang="en-US" altLang="zh-CN"/>
              <a:t>C</a:t>
            </a:r>
            <a:r>
              <a:rPr lang="zh-CN" altLang="zh-CN"/>
              <a:t>的左孩子</a:t>
            </a:r>
            <a:r>
              <a:rPr lang="en-US" altLang="zh-CN"/>
              <a:t>A</a:t>
            </a:r>
            <a:r>
              <a:rPr lang="zh-CN" altLang="zh-CN"/>
              <a:t>的右子树上插入了一个结点，使得</a:t>
            </a:r>
            <a:r>
              <a:rPr lang="en-US" altLang="zh-CN"/>
              <a:t>C</a:t>
            </a:r>
            <a:r>
              <a:rPr lang="zh-CN" altLang="zh-CN"/>
              <a:t>结点的平衡因子变为</a:t>
            </a:r>
            <a:r>
              <a:rPr lang="en-US" altLang="zh-CN" smtClean="0"/>
              <a:t>2</a:t>
            </a:r>
            <a:r>
              <a:rPr lang="zh-CN" altLang="zh-CN" smtClean="0"/>
              <a:t>。</a:t>
            </a:r>
            <a:endParaRPr lang="zh-CN" altLang="zh-CN"/>
          </a:p>
          <a:p>
            <a:r>
              <a:rPr lang="zh-CN" altLang="zh-CN" smtClean="0"/>
              <a:t>需作</a:t>
            </a:r>
            <a:r>
              <a:rPr lang="en-US" altLang="zh-CN"/>
              <a:t>2</a:t>
            </a:r>
            <a:r>
              <a:rPr lang="zh-CN" altLang="zh-CN"/>
              <a:t>次</a:t>
            </a:r>
            <a:r>
              <a:rPr lang="zh-CN" altLang="zh-CN" smtClean="0"/>
              <a:t>旋转</a:t>
            </a:r>
            <a:r>
              <a:rPr lang="zh-CN" altLang="en-US" smtClean="0"/>
              <a:t>，先逆再顺</a:t>
            </a:r>
            <a:endParaRPr lang="en-US" altLang="zh-CN" smtClean="0"/>
          </a:p>
          <a:p>
            <a:pPr marL="0" indent="0">
              <a:buNone/>
            </a:pPr>
            <a:endParaRPr lang="zh-CN" altLang="en-US"/>
          </a:p>
        </p:txBody>
      </p:sp>
      <p:sp>
        <p:nvSpPr>
          <p:cNvPr id="3" name="标题 2"/>
          <p:cNvSpPr>
            <a:spLocks noGrp="1"/>
          </p:cNvSpPr>
          <p:nvPr>
            <p:ph type="title"/>
          </p:nvPr>
        </p:nvSpPr>
        <p:spPr/>
        <p:txBody>
          <a:bodyPr>
            <a:normAutofit fontScale="90000"/>
          </a:bodyPr>
          <a:lstStyle/>
          <a:p>
            <a:r>
              <a:rPr lang="en-US" altLang="zh-CN"/>
              <a:t>LR</a:t>
            </a:r>
            <a:r>
              <a:rPr lang="zh-CN" altLang="zh-CN"/>
              <a:t>型，在左孩子的右子树上</a:t>
            </a:r>
            <a:r>
              <a:rPr lang="zh-CN" altLang="zh-CN" smtClean="0"/>
              <a:t>插入</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464515339"/>
              </p:ext>
            </p:extLst>
          </p:nvPr>
        </p:nvGraphicFramePr>
        <p:xfrm>
          <a:off x="5087094" y="909514"/>
          <a:ext cx="3310707" cy="3096344"/>
        </p:xfrm>
        <a:graphic>
          <a:graphicData uri="http://schemas.openxmlformats.org/presentationml/2006/ole">
            <mc:AlternateContent xmlns:mc="http://schemas.openxmlformats.org/markup-compatibility/2006">
              <mc:Choice xmlns:v="urn:schemas-microsoft-com:vml" Requires="v">
                <p:oleObj spid="_x0000_s41986" name="Visio" r:id="rId4" imgW="4867395" imgH="4552827" progId="Visio.Drawing.15">
                  <p:embed/>
                </p:oleObj>
              </mc:Choice>
              <mc:Fallback>
                <p:oleObj name="Visio" r:id="rId4" imgW="4867395" imgH="4552827"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094" y="909514"/>
                        <a:ext cx="3310707" cy="3096344"/>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944569459"/>
              </p:ext>
            </p:extLst>
          </p:nvPr>
        </p:nvGraphicFramePr>
        <p:xfrm>
          <a:off x="8327454" y="3069754"/>
          <a:ext cx="3449960" cy="3502034"/>
        </p:xfrm>
        <a:graphic>
          <a:graphicData uri="http://schemas.openxmlformats.org/presentationml/2006/ole">
            <mc:AlternateContent xmlns:mc="http://schemas.openxmlformats.org/markup-compatibility/2006">
              <mc:Choice xmlns:v="urn:schemas-microsoft-com:vml" Requires="v">
                <p:oleObj spid="_x0000_s41987" name="Visio" r:id="rId7" imgW="4867395" imgH="4934110" progId="Visio.Drawing.15">
                  <p:embed/>
                </p:oleObj>
              </mc:Choice>
              <mc:Fallback>
                <p:oleObj name="Visio" r:id="rId7" imgW="4867395" imgH="493411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7454" y="3069754"/>
                        <a:ext cx="3449960" cy="3502034"/>
                      </a:xfrm>
                      <a:prstGeom prst="rect">
                        <a:avLst/>
                      </a:prstGeom>
                      <a:noFill/>
                    </p:spPr>
                  </p:pic>
                </p:oleObj>
              </mc:Fallback>
            </mc:AlternateContent>
          </a:graphicData>
        </a:graphic>
      </p:graphicFrame>
    </p:spTree>
    <p:extLst>
      <p:ext uri="{BB962C8B-B14F-4D97-AF65-F5344CB8AC3E}">
        <p14:creationId xmlns:p14="http://schemas.microsoft.com/office/powerpoint/2010/main" val="198461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normAutofit/>
          </a:bodyPr>
          <a:lstStyle/>
          <a:p>
            <a:r>
              <a:rPr lang="zh-CN" altLang="en-US"/>
              <a:t>二叉树（</a:t>
            </a:r>
            <a:r>
              <a:rPr lang="en-US" altLang="zh-CN">
                <a:solidFill>
                  <a:srgbClr val="FF0000"/>
                </a:solidFill>
              </a:rPr>
              <a:t>binary tree</a:t>
            </a:r>
            <a:r>
              <a:rPr lang="zh-CN" altLang="en-US"/>
              <a:t>）是由若干个称为结点</a:t>
            </a:r>
            <a:r>
              <a:rPr lang="en-US" altLang="zh-CN"/>
              <a:t>(node)</a:t>
            </a:r>
            <a:r>
              <a:rPr lang="zh-CN" altLang="en-US"/>
              <a:t>的元素构成的集合，它或者为空集，或者由一个称为根（</a:t>
            </a:r>
            <a:r>
              <a:rPr lang="en-US" altLang="zh-CN"/>
              <a:t>root</a:t>
            </a:r>
            <a:r>
              <a:rPr lang="zh-CN" altLang="en-US"/>
              <a:t>）的结点和分别称为根的左子树（</a:t>
            </a:r>
            <a:r>
              <a:rPr lang="en-US" altLang="zh-CN"/>
              <a:t>left subtree</a:t>
            </a:r>
            <a:r>
              <a:rPr lang="zh-CN" altLang="en-US"/>
              <a:t>）和根的右子树（</a:t>
            </a:r>
            <a:r>
              <a:rPr lang="en-US" altLang="zh-CN"/>
              <a:t>right subtree</a:t>
            </a:r>
            <a:r>
              <a:rPr lang="zh-CN" altLang="en-US"/>
              <a:t>）的两棵二叉树组成。其中根结点的左子树和右子树互不相交且与根不相交（不相交意味着他们没有共有的结点）。</a:t>
            </a:r>
          </a:p>
          <a:p>
            <a:endParaRPr lang="zh-CN" altLang="en-US"/>
          </a:p>
        </p:txBody>
      </p:sp>
      <p:sp>
        <p:nvSpPr>
          <p:cNvPr id="5" name="标题 4"/>
          <p:cNvSpPr>
            <a:spLocks noGrp="1"/>
          </p:cNvSpPr>
          <p:nvPr>
            <p:ph type="title"/>
          </p:nvPr>
        </p:nvSpPr>
        <p:spPr/>
        <p:txBody>
          <a:bodyPr>
            <a:normAutofit fontScale="90000"/>
          </a:bodyPr>
          <a:lstStyle/>
          <a:p>
            <a:r>
              <a:rPr lang="zh-CN" altLang="en-US" smtClean="0"/>
              <a:t>二叉树的定义</a:t>
            </a:r>
            <a:endParaRPr lang="zh-CN" altLang="en-US"/>
          </a:p>
        </p:txBody>
      </p:sp>
      <p:sp>
        <p:nvSpPr>
          <p:cNvPr id="2" name="灯片编号占位符 1">
            <a:extLst>
              <a:ext uri="{FF2B5EF4-FFF2-40B4-BE49-F238E27FC236}">
                <a16:creationId xmlns="" xmlns:a16="http://schemas.microsoft.com/office/drawing/2014/main" id="{37303D41-4D01-4D6D-8B4B-BCB98EE26750}"/>
              </a:ext>
            </a:extLst>
          </p:cNvPr>
          <p:cNvSpPr>
            <a:spLocks noGrp="1"/>
          </p:cNvSpPr>
          <p:nvPr>
            <p:ph type="sldNum" sz="quarter" idx="13"/>
          </p:nvPr>
        </p:nvSpPr>
        <p:spPr/>
        <p:txBody>
          <a:bodyPr/>
          <a:lstStyle/>
          <a:p>
            <a:fld id="{4E74B28E-D899-4E33-89B3-E1DBC4EE95B8}" type="slidenum">
              <a:rPr lang="zh-CN" altLang="en-US" smtClean="0"/>
              <a:t>21</a:t>
            </a:fld>
            <a:endParaRPr lang="zh-CN" altLang="en-US"/>
          </a:p>
        </p:txBody>
      </p:sp>
    </p:spTree>
    <p:extLst>
      <p:ext uri="{BB962C8B-B14F-4D97-AF65-F5344CB8AC3E}">
        <p14:creationId xmlns:p14="http://schemas.microsoft.com/office/powerpoint/2010/main" val="370570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38622" y="1125538"/>
            <a:ext cx="3321241" cy="4868199"/>
          </a:xfrm>
        </p:spPr>
        <p:txBody>
          <a:bodyPr>
            <a:normAutofit/>
          </a:bodyPr>
          <a:lstStyle/>
          <a:p>
            <a:pPr marL="0" indent="0">
              <a:buNone/>
            </a:pPr>
            <a:r>
              <a:rPr lang="en-US" altLang="zh-CN" sz="2800" smtClean="0"/>
              <a:t>1)</a:t>
            </a:r>
            <a:r>
              <a:rPr lang="zh-CN" altLang="en-US" sz="2800"/>
              <a:t>看</a:t>
            </a:r>
            <a:r>
              <a:rPr lang="en-US" altLang="zh-CN" sz="2800" smtClean="0"/>
              <a:t>C</a:t>
            </a:r>
            <a:r>
              <a:rPr lang="zh-CN" altLang="zh-CN" sz="2800"/>
              <a:t>的左子树</a:t>
            </a:r>
            <a:r>
              <a:rPr lang="zh-CN" altLang="zh-CN" sz="2800" smtClean="0"/>
              <a:t>部分</a:t>
            </a:r>
            <a:r>
              <a:rPr lang="zh-CN" altLang="en-US" sz="2800"/>
              <a:t>，</a:t>
            </a:r>
            <a:endParaRPr lang="en-US" altLang="zh-CN" sz="2800" smtClean="0"/>
          </a:p>
          <a:p>
            <a:pPr marL="0" indent="0">
              <a:buNone/>
            </a:pPr>
            <a:r>
              <a:rPr lang="zh-CN" altLang="zh-CN" sz="2800" smtClean="0"/>
              <a:t>将</a:t>
            </a:r>
            <a:r>
              <a:rPr lang="en-US" altLang="zh-CN" sz="2800"/>
              <a:t>A</a:t>
            </a:r>
            <a:r>
              <a:rPr lang="zh-CN" altLang="zh-CN" sz="2800"/>
              <a:t>连接到</a:t>
            </a:r>
            <a:r>
              <a:rPr lang="en-US" altLang="zh-CN" sz="2800"/>
              <a:t>B</a:t>
            </a:r>
            <a:r>
              <a:rPr lang="zh-CN" altLang="zh-CN" sz="2800"/>
              <a:t>的分支以</a:t>
            </a:r>
            <a:r>
              <a:rPr lang="en-US" altLang="zh-CN" sz="2800"/>
              <a:t>A</a:t>
            </a:r>
            <a:r>
              <a:rPr lang="zh-CN" altLang="zh-CN" sz="2800"/>
              <a:t>为轴心作</a:t>
            </a:r>
            <a:r>
              <a:rPr lang="zh-CN" altLang="zh-CN" sz="2800">
                <a:solidFill>
                  <a:srgbClr val="FF0000"/>
                </a:solidFill>
              </a:rPr>
              <a:t>逆时针</a:t>
            </a:r>
            <a:r>
              <a:rPr lang="zh-CN" altLang="zh-CN" sz="2800"/>
              <a:t>旋转，即</a:t>
            </a:r>
            <a:r>
              <a:rPr lang="en-US" altLang="zh-CN" sz="2800"/>
              <a:t>B</a:t>
            </a:r>
            <a:r>
              <a:rPr lang="zh-CN" altLang="zh-CN" sz="2800"/>
              <a:t>成为</a:t>
            </a:r>
            <a:r>
              <a:rPr lang="en-US" altLang="zh-CN" sz="2800"/>
              <a:t>A</a:t>
            </a:r>
            <a:r>
              <a:rPr lang="zh-CN" altLang="zh-CN" sz="2800"/>
              <a:t>的双亲，</a:t>
            </a:r>
            <a:r>
              <a:rPr lang="en-US" altLang="zh-CN" sz="2800"/>
              <a:t>B</a:t>
            </a:r>
            <a:r>
              <a:rPr lang="zh-CN" altLang="zh-CN" sz="2800"/>
              <a:t>原来的左子树</a:t>
            </a:r>
            <a:r>
              <a:rPr lang="en-US" altLang="zh-CN" sz="2800"/>
              <a:t>BL</a:t>
            </a:r>
            <a:r>
              <a:rPr lang="zh-CN" altLang="zh-CN" sz="2800"/>
              <a:t>部分变为</a:t>
            </a:r>
            <a:r>
              <a:rPr lang="en-US" altLang="zh-CN" sz="2800"/>
              <a:t>A</a:t>
            </a:r>
            <a:r>
              <a:rPr lang="zh-CN" altLang="zh-CN" sz="2800"/>
              <a:t>的右子树。</a:t>
            </a:r>
          </a:p>
          <a:p>
            <a:endParaRPr lang="zh-CN" altLang="en-US" sz="2800"/>
          </a:p>
        </p:txBody>
      </p:sp>
      <p:graphicFrame>
        <p:nvGraphicFramePr>
          <p:cNvPr id="4" name="对象 3"/>
          <p:cNvGraphicFramePr>
            <a:graphicFrameLocks noChangeAspect="1"/>
          </p:cNvGraphicFramePr>
          <p:nvPr>
            <p:extLst>
              <p:ext uri="{D42A27DB-BD31-4B8C-83A1-F6EECF244321}">
                <p14:modId xmlns:p14="http://schemas.microsoft.com/office/powerpoint/2010/main" val="4177339801"/>
              </p:ext>
            </p:extLst>
          </p:nvPr>
        </p:nvGraphicFramePr>
        <p:xfrm>
          <a:off x="4511030" y="981522"/>
          <a:ext cx="3449638" cy="3502025"/>
        </p:xfrm>
        <a:graphic>
          <a:graphicData uri="http://schemas.openxmlformats.org/presentationml/2006/ole">
            <mc:AlternateContent xmlns:mc="http://schemas.openxmlformats.org/markup-compatibility/2006">
              <mc:Choice xmlns:v="urn:schemas-microsoft-com:vml" Requires="v">
                <p:oleObj spid="_x0000_s43010" name="Visio" r:id="rId4" imgW="4867395" imgH="4934110" progId="Visio.Drawing.15">
                  <p:embed/>
                </p:oleObj>
              </mc:Choice>
              <mc:Fallback>
                <p:oleObj name="Visio" r:id="rId4" imgW="4867395" imgH="4934110" progId="Visio.Drawing.15">
                  <p:embed/>
                  <p:pic>
                    <p:nvPicPr>
                      <p:cNvPr id="0" name=""/>
                      <p:cNvPicPr>
                        <a:picLocks noChangeAspect="1" noChangeArrowheads="1"/>
                      </p:cNvPicPr>
                      <p:nvPr/>
                    </p:nvPicPr>
                    <p:blipFill>
                      <a:blip r:embed="rId5"/>
                      <a:srcRect/>
                      <a:stretch>
                        <a:fillRect/>
                      </a:stretch>
                    </p:blipFill>
                    <p:spPr bwMode="auto">
                      <a:xfrm>
                        <a:off x="4511030" y="981522"/>
                        <a:ext cx="3449638"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549275348"/>
              </p:ext>
            </p:extLst>
          </p:nvPr>
        </p:nvGraphicFramePr>
        <p:xfrm>
          <a:off x="7679382" y="3069754"/>
          <a:ext cx="4295007" cy="3464221"/>
        </p:xfrm>
        <a:graphic>
          <a:graphicData uri="http://schemas.openxmlformats.org/presentationml/2006/ole">
            <mc:AlternateContent xmlns:mc="http://schemas.openxmlformats.org/markup-compatibility/2006">
              <mc:Choice xmlns:v="urn:schemas-microsoft-com:vml" Requires="v">
                <p:oleObj spid="_x0000_s43011" name="Visio" r:id="rId7" imgW="5457836" imgH="4390890" progId="Visio.Drawing.15">
                  <p:embed/>
                </p:oleObj>
              </mc:Choice>
              <mc:Fallback>
                <p:oleObj name="Visio" r:id="rId7" imgW="5457836" imgH="4390890" progId="Visio.Drawing.15">
                  <p:embed/>
                  <p:pic>
                    <p:nvPicPr>
                      <p:cNvPr id="0" name=""/>
                      <p:cNvPicPr>
                        <a:picLocks noChangeAspect="1" noChangeArrowheads="1"/>
                      </p:cNvPicPr>
                      <p:nvPr/>
                    </p:nvPicPr>
                    <p:blipFill>
                      <a:blip r:embed="rId8"/>
                      <a:srcRect/>
                      <a:stretch>
                        <a:fillRect/>
                      </a:stretch>
                    </p:blipFill>
                    <p:spPr bwMode="auto">
                      <a:xfrm>
                        <a:off x="7679382" y="3069754"/>
                        <a:ext cx="4295007" cy="3464221"/>
                      </a:xfrm>
                      <a:prstGeom prst="rect">
                        <a:avLst/>
                      </a:prstGeom>
                      <a:noFill/>
                    </p:spPr>
                  </p:pic>
                </p:oleObj>
              </mc:Fallback>
            </mc:AlternateContent>
          </a:graphicData>
        </a:graphic>
      </p:graphicFrame>
      <p:sp>
        <p:nvSpPr>
          <p:cNvPr id="7" name="标题 2"/>
          <p:cNvSpPr>
            <a:spLocks noGrp="1"/>
          </p:cNvSpPr>
          <p:nvPr>
            <p:ph type="title"/>
          </p:nvPr>
        </p:nvSpPr>
        <p:spPr/>
        <p:txBody>
          <a:bodyPr>
            <a:normAutofit fontScale="90000"/>
          </a:bodyPr>
          <a:lstStyle/>
          <a:p>
            <a:r>
              <a:rPr lang="en-US" altLang="zh-CN"/>
              <a:t>LR</a:t>
            </a:r>
            <a:r>
              <a:rPr lang="zh-CN" altLang="zh-CN"/>
              <a:t>型，在左孩子的</a:t>
            </a:r>
            <a:r>
              <a:rPr lang="zh-CN" altLang="zh-CN">
                <a:solidFill>
                  <a:srgbClr val="FF0000"/>
                </a:solidFill>
              </a:rPr>
              <a:t>右子树</a:t>
            </a:r>
            <a:r>
              <a:rPr lang="zh-CN" altLang="zh-CN"/>
              <a:t>上</a:t>
            </a:r>
            <a:r>
              <a:rPr lang="zh-CN" altLang="zh-CN" smtClean="0"/>
              <a:t>插入</a:t>
            </a:r>
            <a:endParaRPr lang="zh-CN" altLang="en-US"/>
          </a:p>
        </p:txBody>
      </p:sp>
    </p:spTree>
    <p:extLst>
      <p:ext uri="{BB962C8B-B14F-4D97-AF65-F5344CB8AC3E}">
        <p14:creationId xmlns:p14="http://schemas.microsoft.com/office/powerpoint/2010/main" val="2358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3321241" cy="4868199"/>
          </a:xfrm>
        </p:spPr>
        <p:txBody>
          <a:bodyPr>
            <a:normAutofit/>
          </a:bodyPr>
          <a:lstStyle/>
          <a:p>
            <a:pPr marL="0" indent="0">
              <a:buNone/>
            </a:pPr>
            <a:r>
              <a:rPr lang="en-US" altLang="zh-CN" sz="2800" smtClean="0"/>
              <a:t>2)</a:t>
            </a:r>
            <a:r>
              <a:rPr lang="zh-CN" altLang="zh-CN" sz="2800" smtClean="0"/>
              <a:t>将</a:t>
            </a:r>
            <a:r>
              <a:rPr lang="en-US" altLang="zh-CN" sz="2800"/>
              <a:t>B</a:t>
            </a:r>
            <a:r>
              <a:rPr lang="zh-CN" altLang="zh-CN" sz="2800"/>
              <a:t>连接到</a:t>
            </a:r>
            <a:r>
              <a:rPr lang="en-US" altLang="zh-CN" sz="2800"/>
              <a:t>C</a:t>
            </a:r>
            <a:r>
              <a:rPr lang="zh-CN" altLang="zh-CN" sz="2800"/>
              <a:t>的分支以</a:t>
            </a:r>
            <a:r>
              <a:rPr lang="en-US" altLang="zh-CN" sz="2800"/>
              <a:t>B</a:t>
            </a:r>
            <a:r>
              <a:rPr lang="zh-CN" altLang="zh-CN" sz="2800"/>
              <a:t>为轴心作</a:t>
            </a:r>
            <a:r>
              <a:rPr lang="zh-CN" altLang="zh-CN" sz="2800">
                <a:solidFill>
                  <a:srgbClr val="FF0000"/>
                </a:solidFill>
              </a:rPr>
              <a:t>顺时针</a:t>
            </a:r>
            <a:r>
              <a:rPr lang="zh-CN" altLang="zh-CN" sz="2800"/>
              <a:t>旋转，即</a:t>
            </a:r>
            <a:r>
              <a:rPr lang="en-US" altLang="zh-CN" sz="2800"/>
              <a:t>B</a:t>
            </a:r>
            <a:r>
              <a:rPr lang="zh-CN" altLang="zh-CN" sz="2800"/>
              <a:t>成为新的根结点，</a:t>
            </a:r>
            <a:r>
              <a:rPr lang="en-US" altLang="zh-CN" sz="2800"/>
              <a:t>C</a:t>
            </a:r>
            <a:r>
              <a:rPr lang="zh-CN" altLang="zh-CN" sz="2800"/>
              <a:t>成为</a:t>
            </a:r>
            <a:r>
              <a:rPr lang="en-US" altLang="zh-CN" sz="2800"/>
              <a:t>B</a:t>
            </a:r>
            <a:r>
              <a:rPr lang="zh-CN" altLang="zh-CN" sz="2800"/>
              <a:t>的右孩子，</a:t>
            </a:r>
            <a:r>
              <a:rPr lang="en-US" altLang="zh-CN" sz="2800"/>
              <a:t>B</a:t>
            </a:r>
            <a:r>
              <a:rPr lang="zh-CN" altLang="zh-CN" sz="2800"/>
              <a:t>原来的右子树</a:t>
            </a:r>
            <a:r>
              <a:rPr lang="en-US" altLang="zh-CN" sz="2800"/>
              <a:t>BR</a:t>
            </a:r>
            <a:r>
              <a:rPr lang="zh-CN" altLang="zh-CN" sz="2800"/>
              <a:t>部分变为</a:t>
            </a:r>
            <a:r>
              <a:rPr lang="en-US" altLang="zh-CN" sz="2800"/>
              <a:t>C</a:t>
            </a:r>
            <a:r>
              <a:rPr lang="zh-CN" altLang="zh-CN" sz="2800" smtClean="0"/>
              <a:t>的</a:t>
            </a:r>
            <a:r>
              <a:rPr lang="zh-CN" altLang="en-US" sz="2800" smtClean="0"/>
              <a:t>左</a:t>
            </a:r>
            <a:r>
              <a:rPr lang="zh-CN" altLang="zh-CN" sz="2800" smtClean="0"/>
              <a:t>子树</a:t>
            </a:r>
            <a:r>
              <a:rPr lang="zh-CN" altLang="zh-CN" sz="2800"/>
              <a:t>。</a:t>
            </a:r>
          </a:p>
          <a:p>
            <a:endParaRPr lang="zh-CN" altLang="en-US" sz="2800"/>
          </a:p>
        </p:txBody>
      </p:sp>
      <p:graphicFrame>
        <p:nvGraphicFramePr>
          <p:cNvPr id="4" name="对象 3"/>
          <p:cNvGraphicFramePr>
            <a:graphicFrameLocks noChangeAspect="1"/>
          </p:cNvGraphicFramePr>
          <p:nvPr>
            <p:extLst>
              <p:ext uri="{D42A27DB-BD31-4B8C-83A1-F6EECF244321}">
                <p14:modId xmlns:p14="http://schemas.microsoft.com/office/powerpoint/2010/main" val="1708387341"/>
              </p:ext>
            </p:extLst>
          </p:nvPr>
        </p:nvGraphicFramePr>
        <p:xfrm>
          <a:off x="4655046" y="981522"/>
          <a:ext cx="3927475" cy="3167062"/>
        </p:xfrm>
        <a:graphic>
          <a:graphicData uri="http://schemas.openxmlformats.org/presentationml/2006/ole">
            <mc:AlternateContent xmlns:mc="http://schemas.openxmlformats.org/markup-compatibility/2006">
              <mc:Choice xmlns:v="urn:schemas-microsoft-com:vml" Requires="v">
                <p:oleObj spid="_x0000_s44034" name="Visio" r:id="rId4" imgW="5457836" imgH="4390890" progId="Visio.Drawing.15">
                  <p:embed/>
                </p:oleObj>
              </mc:Choice>
              <mc:Fallback>
                <p:oleObj name="Visio" r:id="rId4" imgW="5457836" imgH="4390890" progId="Visio.Drawing.15">
                  <p:embed/>
                  <p:pic>
                    <p:nvPicPr>
                      <p:cNvPr id="0" name=""/>
                      <p:cNvPicPr>
                        <a:picLocks noChangeAspect="1" noChangeArrowheads="1"/>
                      </p:cNvPicPr>
                      <p:nvPr/>
                    </p:nvPicPr>
                    <p:blipFill>
                      <a:blip r:embed="rId5"/>
                      <a:srcRect/>
                      <a:stretch>
                        <a:fillRect/>
                      </a:stretch>
                    </p:blipFill>
                    <p:spPr bwMode="auto">
                      <a:xfrm>
                        <a:off x="4655046" y="981522"/>
                        <a:ext cx="3927475"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686318344"/>
              </p:ext>
            </p:extLst>
          </p:nvPr>
        </p:nvGraphicFramePr>
        <p:xfrm>
          <a:off x="7247334" y="3573810"/>
          <a:ext cx="4824536" cy="2967544"/>
        </p:xfrm>
        <a:graphic>
          <a:graphicData uri="http://schemas.openxmlformats.org/presentationml/2006/ole">
            <mc:AlternateContent xmlns:mc="http://schemas.openxmlformats.org/markup-compatibility/2006">
              <mc:Choice xmlns:v="urn:schemas-microsoft-com:vml" Requires="v">
                <p:oleObj spid="_x0000_s44035" name="Visio" r:id="rId7" imgW="6029467" imgH="3695688" progId="Visio.Drawing.15">
                  <p:embed/>
                </p:oleObj>
              </mc:Choice>
              <mc:Fallback>
                <p:oleObj name="Visio" r:id="rId7" imgW="6029467" imgH="3695688" progId="Visio.Drawing.15">
                  <p:embed/>
                  <p:pic>
                    <p:nvPicPr>
                      <p:cNvPr id="0" name=""/>
                      <p:cNvPicPr>
                        <a:picLocks noChangeAspect="1" noChangeArrowheads="1"/>
                      </p:cNvPicPr>
                      <p:nvPr/>
                    </p:nvPicPr>
                    <p:blipFill>
                      <a:blip r:embed="rId8"/>
                      <a:srcRect/>
                      <a:stretch>
                        <a:fillRect/>
                      </a:stretch>
                    </p:blipFill>
                    <p:spPr bwMode="auto">
                      <a:xfrm>
                        <a:off x="7247334" y="3573810"/>
                        <a:ext cx="4824536" cy="2967544"/>
                      </a:xfrm>
                      <a:prstGeom prst="rect">
                        <a:avLst/>
                      </a:prstGeom>
                      <a:noFill/>
                    </p:spPr>
                  </p:pic>
                </p:oleObj>
              </mc:Fallback>
            </mc:AlternateContent>
          </a:graphicData>
        </a:graphic>
      </p:graphicFrame>
      <p:sp>
        <p:nvSpPr>
          <p:cNvPr id="8" name="标题 2"/>
          <p:cNvSpPr>
            <a:spLocks noGrp="1"/>
          </p:cNvSpPr>
          <p:nvPr>
            <p:ph type="title"/>
          </p:nvPr>
        </p:nvSpPr>
        <p:spPr/>
        <p:txBody>
          <a:bodyPr>
            <a:normAutofit fontScale="90000"/>
          </a:bodyPr>
          <a:lstStyle/>
          <a:p>
            <a:r>
              <a:rPr lang="en-US" altLang="zh-CN"/>
              <a:t>LR</a:t>
            </a:r>
            <a:r>
              <a:rPr lang="zh-CN" altLang="zh-CN"/>
              <a:t>型，在左孩子的右子树上</a:t>
            </a:r>
            <a:r>
              <a:rPr lang="zh-CN" altLang="zh-CN" smtClean="0"/>
              <a:t>插入</a:t>
            </a:r>
            <a:endParaRPr lang="zh-CN" altLang="en-US"/>
          </a:p>
        </p:txBody>
      </p:sp>
    </p:spTree>
    <p:extLst>
      <p:ext uri="{BB962C8B-B14F-4D97-AF65-F5344CB8AC3E}">
        <p14:creationId xmlns:p14="http://schemas.microsoft.com/office/powerpoint/2010/main" val="339865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LR</a:t>
            </a:r>
            <a:r>
              <a:rPr lang="zh-CN" altLang="en-US" smtClean="0"/>
              <a:t>示例</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71936770"/>
              </p:ext>
            </p:extLst>
          </p:nvPr>
        </p:nvGraphicFramePr>
        <p:xfrm>
          <a:off x="406574" y="1485578"/>
          <a:ext cx="1933575" cy="2295525"/>
        </p:xfrm>
        <a:graphic>
          <a:graphicData uri="http://schemas.openxmlformats.org/presentationml/2006/ole">
            <mc:AlternateContent xmlns:mc="http://schemas.openxmlformats.org/markup-compatibility/2006">
              <mc:Choice xmlns:v="urn:schemas-microsoft-com:vml" Requires="v">
                <p:oleObj spid="_x0000_s45058" name="Visio" r:id="rId4" imgW="2628944" imgH="3124261" progId="Visio.Drawing.15">
                  <p:embed/>
                </p:oleObj>
              </mc:Choice>
              <mc:Fallback>
                <p:oleObj name="Visio" r:id="rId4" imgW="2628944" imgH="3124261"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74" y="1485578"/>
                        <a:ext cx="1933575" cy="229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561459619"/>
              </p:ext>
            </p:extLst>
          </p:nvPr>
        </p:nvGraphicFramePr>
        <p:xfrm>
          <a:off x="3214886" y="1413570"/>
          <a:ext cx="1800225" cy="3019425"/>
        </p:xfrm>
        <a:graphic>
          <a:graphicData uri="http://schemas.openxmlformats.org/presentationml/2006/ole">
            <mc:AlternateContent xmlns:mc="http://schemas.openxmlformats.org/markup-compatibility/2006">
              <mc:Choice xmlns:v="urn:schemas-microsoft-com:vml" Requires="v">
                <p:oleObj spid="_x0000_s45059" name="Visio" r:id="rId7" imgW="2628944" imgH="4410136" progId="Visio.Drawing.15">
                  <p:embed/>
                </p:oleObj>
              </mc:Choice>
              <mc:Fallback>
                <p:oleObj name="Visio" r:id="rId7" imgW="2628944" imgH="4410136" progId="Visio.Drawing.15">
                  <p:embed/>
                  <p:pic>
                    <p:nvPicPr>
                      <p:cNvPr id="0" name=""/>
                      <p:cNvPicPr>
                        <a:picLocks noChangeAspect="1" noChangeArrowheads="1"/>
                      </p:cNvPicPr>
                      <p:nvPr/>
                    </p:nvPicPr>
                    <p:blipFill>
                      <a:blip r:embed="rId8"/>
                      <a:srcRect/>
                      <a:stretch>
                        <a:fillRect/>
                      </a:stretch>
                    </p:blipFill>
                    <p:spPr bwMode="auto">
                      <a:xfrm>
                        <a:off x="3214886" y="1413570"/>
                        <a:ext cx="1800225" cy="301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763521712"/>
              </p:ext>
            </p:extLst>
          </p:nvPr>
        </p:nvGraphicFramePr>
        <p:xfrm>
          <a:off x="6069197" y="1485578"/>
          <a:ext cx="2209800" cy="3143250"/>
        </p:xfrm>
        <a:graphic>
          <a:graphicData uri="http://schemas.openxmlformats.org/presentationml/2006/ole">
            <mc:AlternateContent xmlns:mc="http://schemas.openxmlformats.org/markup-compatibility/2006">
              <mc:Choice xmlns:v="urn:schemas-microsoft-com:vml" Requires="v">
                <p:oleObj spid="_x0000_s45060" name="Visio" r:id="rId10" imgW="3152851" imgH="4486128" progId="Visio.Drawing.15">
                  <p:embed/>
                </p:oleObj>
              </mc:Choice>
              <mc:Fallback>
                <p:oleObj name="Visio" r:id="rId10" imgW="3152851" imgH="4486128" progId="Visio.Drawing.15">
                  <p:embed/>
                  <p:pic>
                    <p:nvPicPr>
                      <p:cNvPr id="0" name=""/>
                      <p:cNvPicPr>
                        <a:picLocks noChangeAspect="1" noChangeArrowheads="1"/>
                      </p:cNvPicPr>
                      <p:nvPr/>
                    </p:nvPicPr>
                    <p:blipFill>
                      <a:blip r:embed="rId11"/>
                      <a:srcRect/>
                      <a:stretch>
                        <a:fillRect/>
                      </a:stretch>
                    </p:blipFill>
                    <p:spPr bwMode="auto">
                      <a:xfrm>
                        <a:off x="6069197" y="1485578"/>
                        <a:ext cx="2209800" cy="314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926634571"/>
              </p:ext>
            </p:extLst>
          </p:nvPr>
        </p:nvGraphicFramePr>
        <p:xfrm>
          <a:off x="9191550" y="1557586"/>
          <a:ext cx="2371725" cy="2533650"/>
        </p:xfrm>
        <a:graphic>
          <a:graphicData uri="http://schemas.openxmlformats.org/presentationml/2006/ole">
            <mc:AlternateContent xmlns:mc="http://schemas.openxmlformats.org/markup-compatibility/2006">
              <mc:Choice xmlns:v="urn:schemas-microsoft-com:vml" Requires="v">
                <p:oleObj spid="_x0000_s45061" name="Visio" r:id="rId13" imgW="3085969" imgH="3295490" progId="Visio.Drawing.15">
                  <p:embed/>
                </p:oleObj>
              </mc:Choice>
              <mc:Fallback>
                <p:oleObj name="Visio" r:id="rId13" imgW="3085969" imgH="3295490" progId="Visio.Drawing.15">
                  <p:embed/>
                  <p:pic>
                    <p:nvPicPr>
                      <p:cNvPr id="0" name=""/>
                      <p:cNvPicPr>
                        <a:picLocks noChangeAspect="1" noChangeArrowheads="1"/>
                      </p:cNvPicPr>
                      <p:nvPr/>
                    </p:nvPicPr>
                    <p:blipFill>
                      <a:blip r:embed="rId14"/>
                      <a:srcRect/>
                      <a:stretch>
                        <a:fillRect/>
                      </a:stretch>
                    </p:blipFill>
                    <p:spPr bwMode="auto">
                      <a:xfrm>
                        <a:off x="9191550" y="1557586"/>
                        <a:ext cx="237172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09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3537265" cy="4868199"/>
          </a:xfrm>
        </p:spPr>
        <p:txBody>
          <a:bodyPr>
            <a:normAutofit/>
          </a:bodyPr>
          <a:lstStyle/>
          <a:p>
            <a:r>
              <a:rPr lang="zh-CN" altLang="zh-CN" smtClean="0"/>
              <a:t>在</a:t>
            </a:r>
            <a:r>
              <a:rPr lang="zh-CN" altLang="zh-CN"/>
              <a:t>根结点</a:t>
            </a:r>
            <a:r>
              <a:rPr lang="en-US" altLang="zh-CN"/>
              <a:t>A</a:t>
            </a:r>
            <a:r>
              <a:rPr lang="zh-CN" altLang="zh-CN"/>
              <a:t>的右孩子</a:t>
            </a:r>
            <a:r>
              <a:rPr lang="en-US" altLang="zh-CN"/>
              <a:t>C</a:t>
            </a:r>
            <a:r>
              <a:rPr lang="zh-CN" altLang="zh-CN"/>
              <a:t>的左子树上插入了一个结点，使得</a:t>
            </a:r>
            <a:r>
              <a:rPr lang="en-US" altLang="zh-CN"/>
              <a:t>A</a:t>
            </a:r>
            <a:r>
              <a:rPr lang="zh-CN" altLang="zh-CN"/>
              <a:t>结点的平衡因子变为</a:t>
            </a:r>
            <a:r>
              <a:rPr lang="en-US" altLang="zh-CN"/>
              <a:t>-</a:t>
            </a:r>
            <a:r>
              <a:rPr lang="en-US" altLang="zh-CN" smtClean="0"/>
              <a:t>2</a:t>
            </a:r>
            <a:r>
              <a:rPr lang="zh-CN" altLang="en-US" smtClean="0"/>
              <a:t>；</a:t>
            </a:r>
            <a:endParaRPr lang="zh-CN" altLang="zh-CN"/>
          </a:p>
          <a:p>
            <a:r>
              <a:rPr lang="zh-CN" altLang="zh-CN" smtClean="0"/>
              <a:t>需要</a:t>
            </a:r>
            <a:r>
              <a:rPr lang="zh-CN" altLang="zh-CN"/>
              <a:t>作</a:t>
            </a:r>
            <a:r>
              <a:rPr lang="en-US" altLang="zh-CN"/>
              <a:t>2</a:t>
            </a:r>
            <a:r>
              <a:rPr lang="zh-CN" altLang="zh-CN"/>
              <a:t>次旋转</a:t>
            </a:r>
            <a:r>
              <a:rPr lang="zh-CN" altLang="zh-CN" smtClean="0"/>
              <a:t>，</a:t>
            </a:r>
            <a:r>
              <a:rPr lang="zh-CN" altLang="en-US" smtClean="0"/>
              <a:t>先顺再逆</a:t>
            </a:r>
            <a:endParaRPr lang="zh-CN" altLang="en-US"/>
          </a:p>
        </p:txBody>
      </p:sp>
      <p:sp>
        <p:nvSpPr>
          <p:cNvPr id="3" name="标题 2"/>
          <p:cNvSpPr>
            <a:spLocks noGrp="1"/>
          </p:cNvSpPr>
          <p:nvPr>
            <p:ph type="title"/>
          </p:nvPr>
        </p:nvSpPr>
        <p:spPr/>
        <p:txBody>
          <a:bodyPr>
            <a:normAutofit fontScale="90000"/>
          </a:bodyPr>
          <a:lstStyle/>
          <a:p>
            <a:r>
              <a:rPr lang="en-US" altLang="zh-CN"/>
              <a:t>RL</a:t>
            </a:r>
            <a:r>
              <a:rPr lang="zh-CN" altLang="zh-CN"/>
              <a:t>型，</a:t>
            </a:r>
            <a:r>
              <a:rPr lang="zh-CN" altLang="zh-CN" smtClean="0"/>
              <a:t>在</a:t>
            </a:r>
            <a:r>
              <a:rPr lang="zh-CN" altLang="en-US" smtClean="0"/>
              <a:t>右</a:t>
            </a:r>
            <a:r>
              <a:rPr lang="zh-CN" altLang="zh-CN" smtClean="0"/>
              <a:t>孩子的</a:t>
            </a:r>
            <a:r>
              <a:rPr lang="zh-CN" altLang="en-US" smtClean="0">
                <a:solidFill>
                  <a:srgbClr val="FF0000"/>
                </a:solidFill>
              </a:rPr>
              <a:t>左</a:t>
            </a:r>
            <a:r>
              <a:rPr lang="zh-CN" altLang="zh-CN" smtClean="0">
                <a:solidFill>
                  <a:srgbClr val="FF0000"/>
                </a:solidFill>
              </a:rPr>
              <a:t>子树</a:t>
            </a:r>
            <a:r>
              <a:rPr lang="zh-CN" altLang="zh-CN"/>
              <a:t>上</a:t>
            </a:r>
            <a:r>
              <a:rPr lang="zh-CN" altLang="zh-CN" smtClean="0"/>
              <a:t>插入</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552723998"/>
              </p:ext>
            </p:extLst>
          </p:nvPr>
        </p:nvGraphicFramePr>
        <p:xfrm>
          <a:off x="4583038" y="909514"/>
          <a:ext cx="3816424" cy="3705401"/>
        </p:xfrm>
        <a:graphic>
          <a:graphicData uri="http://schemas.openxmlformats.org/presentationml/2006/ole">
            <mc:AlternateContent xmlns:mc="http://schemas.openxmlformats.org/markup-compatibility/2006">
              <mc:Choice xmlns:v="urn:schemas-microsoft-com:vml" Requires="v">
                <p:oleObj spid="_x0000_s46082" name="Visio" r:id="rId4" imgW="4591159" imgH="4448298" progId="Visio.Drawing.15">
                  <p:embed/>
                </p:oleObj>
              </mc:Choice>
              <mc:Fallback>
                <p:oleObj name="Visio" r:id="rId4" imgW="4591159" imgH="4448298"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038" y="909514"/>
                        <a:ext cx="3816424" cy="3705401"/>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022222509"/>
              </p:ext>
            </p:extLst>
          </p:nvPr>
        </p:nvGraphicFramePr>
        <p:xfrm>
          <a:off x="8615486" y="2781722"/>
          <a:ext cx="3456384" cy="3620324"/>
        </p:xfrm>
        <a:graphic>
          <a:graphicData uri="http://schemas.openxmlformats.org/presentationml/2006/ole">
            <mc:AlternateContent xmlns:mc="http://schemas.openxmlformats.org/markup-compatibility/2006">
              <mc:Choice xmlns:v="urn:schemas-microsoft-com:vml" Requires="v">
                <p:oleObj spid="_x0000_s46083" name="Visio" r:id="rId7" imgW="4591159" imgH="4810002" progId="Visio.Drawing.15">
                  <p:embed/>
                </p:oleObj>
              </mc:Choice>
              <mc:Fallback>
                <p:oleObj name="Visio" r:id="rId7" imgW="4591159" imgH="4810002" progId="Visio.Drawing.15">
                  <p:embed/>
                  <p:pic>
                    <p:nvPicPr>
                      <p:cNvPr id="0" name=""/>
                      <p:cNvPicPr>
                        <a:picLocks noChangeAspect="1" noChangeArrowheads="1"/>
                      </p:cNvPicPr>
                      <p:nvPr/>
                    </p:nvPicPr>
                    <p:blipFill>
                      <a:blip r:embed="rId8"/>
                      <a:srcRect/>
                      <a:stretch>
                        <a:fillRect/>
                      </a:stretch>
                    </p:blipFill>
                    <p:spPr bwMode="auto">
                      <a:xfrm>
                        <a:off x="8615486" y="2781722"/>
                        <a:ext cx="3456384" cy="3620324"/>
                      </a:xfrm>
                      <a:prstGeom prst="rect">
                        <a:avLst/>
                      </a:prstGeom>
                      <a:noFill/>
                    </p:spPr>
                  </p:pic>
                </p:oleObj>
              </mc:Fallback>
            </mc:AlternateContent>
          </a:graphicData>
        </a:graphic>
      </p:graphicFrame>
    </p:spTree>
    <p:extLst>
      <p:ext uri="{BB962C8B-B14F-4D97-AF65-F5344CB8AC3E}">
        <p14:creationId xmlns:p14="http://schemas.microsoft.com/office/powerpoint/2010/main" val="16977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2889193" cy="4868199"/>
          </a:xfrm>
        </p:spPr>
        <p:txBody>
          <a:bodyPr>
            <a:normAutofit lnSpcReduction="10000"/>
          </a:bodyPr>
          <a:lstStyle/>
          <a:p>
            <a:r>
              <a:rPr lang="en-US" altLang="zh-CN" smtClean="0"/>
              <a:t>1</a:t>
            </a:r>
            <a:r>
              <a:rPr lang="en-US" altLang="zh-CN"/>
              <a:t>)</a:t>
            </a:r>
            <a:r>
              <a:rPr lang="zh-CN" altLang="zh-CN" smtClean="0"/>
              <a:t>先</a:t>
            </a:r>
            <a:r>
              <a:rPr lang="zh-CN" altLang="zh-CN"/>
              <a:t>看</a:t>
            </a:r>
            <a:r>
              <a:rPr lang="en-US" altLang="zh-CN"/>
              <a:t>A</a:t>
            </a:r>
            <a:r>
              <a:rPr lang="zh-CN" altLang="zh-CN"/>
              <a:t>的子树部分，将</a:t>
            </a:r>
            <a:r>
              <a:rPr lang="en-US" altLang="zh-CN"/>
              <a:t>C</a:t>
            </a:r>
            <a:r>
              <a:rPr lang="zh-CN" altLang="zh-CN"/>
              <a:t>连接到</a:t>
            </a:r>
            <a:r>
              <a:rPr lang="en-US" altLang="zh-CN"/>
              <a:t>B</a:t>
            </a:r>
            <a:r>
              <a:rPr lang="zh-CN" altLang="zh-CN"/>
              <a:t>的分支以</a:t>
            </a:r>
            <a:r>
              <a:rPr lang="en-US" altLang="zh-CN"/>
              <a:t>C</a:t>
            </a:r>
            <a:r>
              <a:rPr lang="zh-CN" altLang="zh-CN"/>
              <a:t>为轴心作</a:t>
            </a:r>
            <a:r>
              <a:rPr lang="zh-CN" altLang="zh-CN">
                <a:solidFill>
                  <a:srgbClr val="FF0000"/>
                </a:solidFill>
              </a:rPr>
              <a:t>顺时针</a:t>
            </a:r>
            <a:r>
              <a:rPr lang="zh-CN" altLang="zh-CN"/>
              <a:t>旋转，即</a:t>
            </a:r>
            <a:r>
              <a:rPr lang="en-US" altLang="zh-CN"/>
              <a:t>B</a:t>
            </a:r>
            <a:r>
              <a:rPr lang="zh-CN" altLang="zh-CN"/>
              <a:t>成为</a:t>
            </a:r>
            <a:r>
              <a:rPr lang="en-US" altLang="zh-CN"/>
              <a:t>C</a:t>
            </a:r>
            <a:r>
              <a:rPr lang="zh-CN" altLang="zh-CN"/>
              <a:t>的双亲，</a:t>
            </a:r>
            <a:r>
              <a:rPr lang="en-US" altLang="zh-CN"/>
              <a:t>B</a:t>
            </a:r>
            <a:r>
              <a:rPr lang="zh-CN" altLang="zh-CN"/>
              <a:t>原来的右子树</a:t>
            </a:r>
            <a:r>
              <a:rPr lang="en-US" altLang="zh-CN"/>
              <a:t>BR</a:t>
            </a:r>
            <a:r>
              <a:rPr lang="zh-CN" altLang="zh-CN"/>
              <a:t>部分变为</a:t>
            </a:r>
            <a:r>
              <a:rPr lang="en-US" altLang="zh-CN"/>
              <a:t>C</a:t>
            </a:r>
            <a:r>
              <a:rPr lang="zh-CN" altLang="zh-CN"/>
              <a:t>的</a:t>
            </a:r>
            <a:r>
              <a:rPr lang="zh-CN" altLang="zh-CN" smtClean="0"/>
              <a:t>左子树。</a:t>
            </a:r>
            <a:endParaRPr lang="zh-CN" altLang="zh-CN"/>
          </a:p>
          <a:p>
            <a:endParaRPr lang="zh-CN" altLang="en-US"/>
          </a:p>
        </p:txBody>
      </p:sp>
      <p:sp>
        <p:nvSpPr>
          <p:cNvPr id="3" name="标题 2"/>
          <p:cNvSpPr>
            <a:spLocks noGrp="1"/>
          </p:cNvSpPr>
          <p:nvPr>
            <p:ph type="title"/>
          </p:nvPr>
        </p:nvSpPr>
        <p:spPr/>
        <p:txBody>
          <a:bodyPr>
            <a:normAutofit fontScale="90000"/>
          </a:bodyPr>
          <a:lstStyle/>
          <a:p>
            <a:r>
              <a:rPr lang="en-US" altLang="zh-CN"/>
              <a:t>RL</a:t>
            </a:r>
            <a:r>
              <a:rPr lang="zh-CN" altLang="zh-CN"/>
              <a:t>型，在</a:t>
            </a:r>
            <a:r>
              <a:rPr lang="zh-CN" altLang="en-US"/>
              <a:t>右</a:t>
            </a:r>
            <a:r>
              <a:rPr lang="zh-CN" altLang="zh-CN"/>
              <a:t>孩子的</a:t>
            </a:r>
            <a:r>
              <a:rPr lang="zh-CN" altLang="en-US">
                <a:solidFill>
                  <a:srgbClr val="FF0000"/>
                </a:solidFill>
              </a:rPr>
              <a:t>左</a:t>
            </a:r>
            <a:r>
              <a:rPr lang="zh-CN" altLang="zh-CN">
                <a:solidFill>
                  <a:srgbClr val="FF0000"/>
                </a:solidFill>
              </a:rPr>
              <a:t>子树</a:t>
            </a:r>
            <a:r>
              <a:rPr lang="zh-CN" altLang="zh-CN"/>
              <a:t>上插入</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258689413"/>
              </p:ext>
            </p:extLst>
          </p:nvPr>
        </p:nvGraphicFramePr>
        <p:xfrm>
          <a:off x="4583038" y="981522"/>
          <a:ext cx="3455987" cy="3621088"/>
        </p:xfrm>
        <a:graphic>
          <a:graphicData uri="http://schemas.openxmlformats.org/presentationml/2006/ole">
            <mc:AlternateContent xmlns:mc="http://schemas.openxmlformats.org/markup-compatibility/2006">
              <mc:Choice xmlns:v="urn:schemas-microsoft-com:vml" Requires="v">
                <p:oleObj spid="_x0000_s47106" name="Visio" r:id="rId4" imgW="4591159" imgH="4810002" progId="Visio.Drawing.15">
                  <p:embed/>
                </p:oleObj>
              </mc:Choice>
              <mc:Fallback>
                <p:oleObj name="Visio" r:id="rId4" imgW="4591159" imgH="4810002" progId="Visio.Drawing.15">
                  <p:embed/>
                  <p:pic>
                    <p:nvPicPr>
                      <p:cNvPr id="0" name=""/>
                      <p:cNvPicPr>
                        <a:picLocks noChangeAspect="1" noChangeArrowheads="1"/>
                      </p:cNvPicPr>
                      <p:nvPr/>
                    </p:nvPicPr>
                    <p:blipFill>
                      <a:blip r:embed="rId5"/>
                      <a:srcRect/>
                      <a:stretch>
                        <a:fillRect/>
                      </a:stretch>
                    </p:blipFill>
                    <p:spPr bwMode="auto">
                      <a:xfrm>
                        <a:off x="4583038" y="981522"/>
                        <a:ext cx="3455987" cy="36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60363039"/>
              </p:ext>
            </p:extLst>
          </p:nvPr>
        </p:nvGraphicFramePr>
        <p:xfrm>
          <a:off x="8153381" y="2925738"/>
          <a:ext cx="3817051" cy="3456384"/>
        </p:xfrm>
        <a:graphic>
          <a:graphicData uri="http://schemas.openxmlformats.org/presentationml/2006/ole">
            <mc:AlternateContent xmlns:mc="http://schemas.openxmlformats.org/markup-compatibility/2006">
              <mc:Choice xmlns:v="urn:schemas-microsoft-com:vml" Requires="v">
                <p:oleObj spid="_x0000_s47107" name="Visio" r:id="rId7" imgW="5324421" imgH="4848164" progId="Visio.Drawing.15">
                  <p:embed/>
                </p:oleObj>
              </mc:Choice>
              <mc:Fallback>
                <p:oleObj name="Visio" r:id="rId7" imgW="5324421" imgH="4848164" progId="Visio.Drawing.15">
                  <p:embed/>
                  <p:pic>
                    <p:nvPicPr>
                      <p:cNvPr id="0" name=""/>
                      <p:cNvPicPr>
                        <a:picLocks noChangeAspect="1" noChangeArrowheads="1"/>
                      </p:cNvPicPr>
                      <p:nvPr/>
                    </p:nvPicPr>
                    <p:blipFill>
                      <a:blip r:embed="rId8"/>
                      <a:srcRect/>
                      <a:stretch>
                        <a:fillRect/>
                      </a:stretch>
                    </p:blipFill>
                    <p:spPr bwMode="auto">
                      <a:xfrm>
                        <a:off x="8153381" y="2925738"/>
                        <a:ext cx="3817051" cy="3456384"/>
                      </a:xfrm>
                      <a:prstGeom prst="rect">
                        <a:avLst/>
                      </a:prstGeom>
                      <a:noFill/>
                    </p:spPr>
                  </p:pic>
                </p:oleObj>
              </mc:Fallback>
            </mc:AlternateContent>
          </a:graphicData>
        </a:graphic>
      </p:graphicFrame>
    </p:spTree>
    <p:extLst>
      <p:ext uri="{BB962C8B-B14F-4D97-AF65-F5344CB8AC3E}">
        <p14:creationId xmlns:p14="http://schemas.microsoft.com/office/powerpoint/2010/main" val="3074234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3465257" cy="4868199"/>
          </a:xfrm>
        </p:spPr>
        <p:txBody>
          <a:bodyPr>
            <a:normAutofit/>
          </a:bodyPr>
          <a:lstStyle/>
          <a:p>
            <a:r>
              <a:rPr lang="en-US" altLang="zh-CN" smtClean="0"/>
              <a:t>2</a:t>
            </a:r>
            <a:r>
              <a:rPr lang="en-US" altLang="zh-CN"/>
              <a:t>)</a:t>
            </a:r>
            <a:r>
              <a:rPr lang="zh-CN" altLang="zh-CN" smtClean="0"/>
              <a:t>再</a:t>
            </a:r>
            <a:r>
              <a:rPr lang="zh-CN" altLang="zh-CN"/>
              <a:t>将</a:t>
            </a:r>
            <a:r>
              <a:rPr lang="en-US" altLang="zh-CN"/>
              <a:t>B</a:t>
            </a:r>
            <a:r>
              <a:rPr lang="zh-CN" altLang="zh-CN"/>
              <a:t>连接到</a:t>
            </a:r>
            <a:r>
              <a:rPr lang="en-US" altLang="zh-CN"/>
              <a:t>A</a:t>
            </a:r>
            <a:r>
              <a:rPr lang="zh-CN" altLang="zh-CN"/>
              <a:t>的分支以</a:t>
            </a:r>
            <a:r>
              <a:rPr lang="en-US" altLang="zh-CN"/>
              <a:t>B</a:t>
            </a:r>
            <a:r>
              <a:rPr lang="zh-CN" altLang="zh-CN"/>
              <a:t>为轴心作</a:t>
            </a:r>
            <a:r>
              <a:rPr lang="zh-CN" altLang="zh-CN">
                <a:solidFill>
                  <a:srgbClr val="FF0000"/>
                </a:solidFill>
              </a:rPr>
              <a:t>逆时针</a:t>
            </a:r>
            <a:r>
              <a:rPr lang="zh-CN" altLang="zh-CN"/>
              <a:t>旋转，即</a:t>
            </a:r>
            <a:r>
              <a:rPr lang="en-US" altLang="zh-CN"/>
              <a:t>B</a:t>
            </a:r>
            <a:r>
              <a:rPr lang="zh-CN" altLang="zh-CN"/>
              <a:t>成为新的根结点，</a:t>
            </a:r>
            <a:r>
              <a:rPr lang="en-US" altLang="zh-CN"/>
              <a:t>C</a:t>
            </a:r>
            <a:r>
              <a:rPr lang="zh-CN" altLang="zh-CN"/>
              <a:t>成为</a:t>
            </a:r>
            <a:r>
              <a:rPr lang="en-US" altLang="zh-CN"/>
              <a:t>B</a:t>
            </a:r>
            <a:r>
              <a:rPr lang="zh-CN" altLang="zh-CN"/>
              <a:t>的右孩子，</a:t>
            </a:r>
            <a:r>
              <a:rPr lang="en-US" altLang="zh-CN"/>
              <a:t>B</a:t>
            </a:r>
            <a:r>
              <a:rPr lang="zh-CN" altLang="zh-CN"/>
              <a:t>原来的右子树</a:t>
            </a:r>
            <a:r>
              <a:rPr lang="en-US" altLang="zh-CN"/>
              <a:t>BR</a:t>
            </a:r>
            <a:r>
              <a:rPr lang="zh-CN" altLang="zh-CN"/>
              <a:t>部分变为</a:t>
            </a:r>
            <a:r>
              <a:rPr lang="en-US" altLang="zh-CN"/>
              <a:t>C</a:t>
            </a:r>
            <a:r>
              <a:rPr lang="zh-CN" altLang="zh-CN"/>
              <a:t>的右子</a:t>
            </a:r>
            <a:r>
              <a:rPr lang="zh-CN" altLang="zh-CN" smtClean="0"/>
              <a:t>树</a:t>
            </a:r>
            <a:r>
              <a:rPr lang="zh-CN" altLang="en-US"/>
              <a:t>。</a:t>
            </a:r>
            <a:endParaRPr lang="zh-CN" altLang="zh-CN"/>
          </a:p>
          <a:p>
            <a:endParaRPr lang="zh-CN" altLang="en-US"/>
          </a:p>
        </p:txBody>
      </p:sp>
      <p:sp>
        <p:nvSpPr>
          <p:cNvPr id="3" name="标题 2"/>
          <p:cNvSpPr>
            <a:spLocks noGrp="1"/>
          </p:cNvSpPr>
          <p:nvPr>
            <p:ph type="title"/>
          </p:nvPr>
        </p:nvSpPr>
        <p:spPr/>
        <p:txBody>
          <a:bodyPr>
            <a:normAutofit fontScale="90000"/>
          </a:bodyPr>
          <a:lstStyle/>
          <a:p>
            <a:r>
              <a:rPr lang="en-US" altLang="zh-CN"/>
              <a:t>RL</a:t>
            </a:r>
            <a:r>
              <a:rPr lang="zh-CN" altLang="zh-CN"/>
              <a:t>型，在</a:t>
            </a:r>
            <a:r>
              <a:rPr lang="zh-CN" altLang="en-US"/>
              <a:t>右</a:t>
            </a:r>
            <a:r>
              <a:rPr lang="zh-CN" altLang="zh-CN"/>
              <a:t>孩子的</a:t>
            </a:r>
            <a:r>
              <a:rPr lang="zh-CN" altLang="en-US">
                <a:solidFill>
                  <a:srgbClr val="FF0000"/>
                </a:solidFill>
              </a:rPr>
              <a:t>左</a:t>
            </a:r>
            <a:r>
              <a:rPr lang="zh-CN" altLang="zh-CN">
                <a:solidFill>
                  <a:srgbClr val="FF0000"/>
                </a:solidFill>
              </a:rPr>
              <a:t>子树</a:t>
            </a:r>
            <a:r>
              <a:rPr lang="zh-CN" altLang="zh-CN"/>
              <a:t>上插入</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263376522"/>
              </p:ext>
            </p:extLst>
          </p:nvPr>
        </p:nvGraphicFramePr>
        <p:xfrm>
          <a:off x="7541440" y="3789834"/>
          <a:ext cx="4247604" cy="2592288"/>
        </p:xfrm>
        <a:graphic>
          <a:graphicData uri="http://schemas.openxmlformats.org/presentationml/2006/ole">
            <mc:AlternateContent xmlns:mc="http://schemas.openxmlformats.org/markup-compatibility/2006">
              <mc:Choice xmlns:v="urn:schemas-microsoft-com:vml" Requires="v">
                <p:oleObj spid="_x0000_s48130" name="Visio" r:id="rId4" imgW="6029467" imgH="3695688" progId="Visio.Drawing.15">
                  <p:embed/>
                </p:oleObj>
              </mc:Choice>
              <mc:Fallback>
                <p:oleObj name="Visio" r:id="rId4" imgW="6029467" imgH="3695688" progId="Visio.Drawing.15">
                  <p:embed/>
                  <p:pic>
                    <p:nvPicPr>
                      <p:cNvPr id="0" name=""/>
                      <p:cNvPicPr>
                        <a:picLocks noChangeAspect="1" noChangeArrowheads="1"/>
                      </p:cNvPicPr>
                      <p:nvPr/>
                    </p:nvPicPr>
                    <p:blipFill>
                      <a:blip r:embed="rId5"/>
                      <a:srcRect/>
                      <a:stretch>
                        <a:fillRect/>
                      </a:stretch>
                    </p:blipFill>
                    <p:spPr bwMode="auto">
                      <a:xfrm>
                        <a:off x="7541440" y="3789834"/>
                        <a:ext cx="4247604" cy="259228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24215165"/>
              </p:ext>
            </p:extLst>
          </p:nvPr>
        </p:nvGraphicFramePr>
        <p:xfrm>
          <a:off x="4799062" y="981521"/>
          <a:ext cx="3672408" cy="3325409"/>
        </p:xfrm>
        <a:graphic>
          <a:graphicData uri="http://schemas.openxmlformats.org/presentationml/2006/ole">
            <mc:AlternateContent xmlns:mc="http://schemas.openxmlformats.org/markup-compatibility/2006">
              <mc:Choice xmlns:v="urn:schemas-microsoft-com:vml" Requires="v">
                <p:oleObj spid="_x0000_s48131" name="Visio" r:id="rId7" imgW="5324421" imgH="4848164" progId="Visio.Drawing.15">
                  <p:embed/>
                </p:oleObj>
              </mc:Choice>
              <mc:Fallback>
                <p:oleObj name="Visio" r:id="rId7" imgW="5324421" imgH="4848164" progId="Visio.Drawing.15">
                  <p:embed/>
                  <p:pic>
                    <p:nvPicPr>
                      <p:cNvPr id="0" name=""/>
                      <p:cNvPicPr>
                        <a:picLocks noChangeAspect="1" noChangeArrowheads="1"/>
                      </p:cNvPicPr>
                      <p:nvPr/>
                    </p:nvPicPr>
                    <p:blipFill>
                      <a:blip r:embed="rId8"/>
                      <a:srcRect/>
                      <a:stretch>
                        <a:fillRect/>
                      </a:stretch>
                    </p:blipFill>
                    <p:spPr bwMode="auto">
                      <a:xfrm>
                        <a:off x="4799062" y="981521"/>
                        <a:ext cx="3672408" cy="332540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18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smtClean="0"/>
              <a:t>RL</a:t>
            </a:r>
            <a:r>
              <a:rPr lang="zh-CN" altLang="en-US" smtClean="0"/>
              <a:t>示例</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464909573"/>
              </p:ext>
            </p:extLst>
          </p:nvPr>
        </p:nvGraphicFramePr>
        <p:xfrm>
          <a:off x="766614" y="1197546"/>
          <a:ext cx="2383844" cy="2664296"/>
        </p:xfrm>
        <a:graphic>
          <a:graphicData uri="http://schemas.openxmlformats.org/presentationml/2006/ole">
            <mc:AlternateContent xmlns:mc="http://schemas.openxmlformats.org/markup-compatibility/2006">
              <mc:Choice xmlns:v="urn:schemas-microsoft-com:vml" Requires="v">
                <p:oleObj spid="_x0000_s49154" name="Visio" r:id="rId4" imgW="2762359" imgH="3095723" progId="Visio.Drawing.15">
                  <p:embed/>
                </p:oleObj>
              </mc:Choice>
              <mc:Fallback>
                <p:oleObj name="Visio" r:id="rId4" imgW="2762359" imgH="3095723"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614" y="1197546"/>
                        <a:ext cx="2383844" cy="2664296"/>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4149254986"/>
              </p:ext>
            </p:extLst>
          </p:nvPr>
        </p:nvGraphicFramePr>
        <p:xfrm>
          <a:off x="3502918" y="1125538"/>
          <a:ext cx="2232248" cy="3457991"/>
        </p:xfrm>
        <a:graphic>
          <a:graphicData uri="http://schemas.openxmlformats.org/presentationml/2006/ole">
            <mc:AlternateContent xmlns:mc="http://schemas.openxmlformats.org/markup-compatibility/2006">
              <mc:Choice xmlns:v="urn:schemas-microsoft-com:vml" Requires="v">
                <p:oleObj spid="_x0000_s49155" name="Visio" r:id="rId7" imgW="2800328" imgH="4324190" progId="Visio.Drawing.15">
                  <p:embed/>
                </p:oleObj>
              </mc:Choice>
              <mc:Fallback>
                <p:oleObj name="Visio" r:id="rId7" imgW="2800328" imgH="432419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18" y="1125538"/>
                        <a:ext cx="2232248" cy="3457991"/>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4137279166"/>
              </p:ext>
            </p:extLst>
          </p:nvPr>
        </p:nvGraphicFramePr>
        <p:xfrm>
          <a:off x="5807173" y="1125538"/>
          <a:ext cx="2871995" cy="3600400"/>
        </p:xfrm>
        <a:graphic>
          <a:graphicData uri="http://schemas.openxmlformats.org/presentationml/2006/ole">
            <mc:AlternateContent xmlns:mc="http://schemas.openxmlformats.org/markup-compatibility/2006">
              <mc:Choice xmlns:v="urn:schemas-microsoft-com:vml" Requires="v">
                <p:oleObj spid="_x0000_s49156" name="Visio" r:id="rId10" imgW="3552749" imgH="4448298" progId="Visio.Drawing.15">
                  <p:embed/>
                </p:oleObj>
              </mc:Choice>
              <mc:Fallback>
                <p:oleObj name="Visio" r:id="rId10" imgW="3552749" imgH="4448298"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07173" y="1125538"/>
                        <a:ext cx="2871995" cy="3600400"/>
                      </a:xfrm>
                      <a:prstGeom prst="rect">
                        <a:avLst/>
                      </a:prstGeom>
                      <a:noFill/>
                    </p:spPr>
                  </p:pic>
                </p:oleObj>
              </mc:Fallback>
            </mc:AlternateContent>
          </a:graphicData>
        </a:graphic>
      </p:graphicFrame>
      <p:sp>
        <p:nvSpPr>
          <p:cNvPr id="10" name="Rectangle 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792034649"/>
              </p:ext>
            </p:extLst>
          </p:nvPr>
        </p:nvGraphicFramePr>
        <p:xfrm>
          <a:off x="8687494" y="1197546"/>
          <a:ext cx="2889921" cy="2520280"/>
        </p:xfrm>
        <a:graphic>
          <a:graphicData uri="http://schemas.openxmlformats.org/presentationml/2006/ole">
            <mc:AlternateContent xmlns:mc="http://schemas.openxmlformats.org/markup-compatibility/2006">
              <mc:Choice xmlns:v="urn:schemas-microsoft-com:vml" Requires="v">
                <p:oleObj spid="_x0000_s49157" name="Visio" r:id="rId13" imgW="3333641" imgH="2914539" progId="Visio.Drawing.15">
                  <p:embed/>
                </p:oleObj>
              </mc:Choice>
              <mc:Fallback>
                <p:oleObj name="Visio" r:id="rId13" imgW="3333641" imgH="2914539"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87494" y="1197546"/>
                        <a:ext cx="2889921" cy="2520280"/>
                      </a:xfrm>
                      <a:prstGeom prst="rect">
                        <a:avLst/>
                      </a:prstGeom>
                      <a:noFill/>
                    </p:spPr>
                  </p:pic>
                </p:oleObj>
              </mc:Fallback>
            </mc:AlternateContent>
          </a:graphicData>
        </a:graphic>
      </p:graphicFrame>
    </p:spTree>
    <p:extLst>
      <p:ext uri="{BB962C8B-B14F-4D97-AF65-F5344CB8AC3E}">
        <p14:creationId xmlns:p14="http://schemas.microsoft.com/office/powerpoint/2010/main" val="2604927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1345477"/>
          </a:xfrm>
        </p:spPr>
        <p:txBody>
          <a:bodyPr/>
          <a:lstStyle/>
          <a:p>
            <a:r>
              <a:rPr lang="zh-CN" altLang="zh-CN"/>
              <a:t>设有关键字序列</a:t>
            </a:r>
            <a:r>
              <a:rPr lang="en-US" altLang="zh-CN"/>
              <a:t>(40</a:t>
            </a:r>
            <a:r>
              <a:rPr lang="zh-CN" altLang="zh-CN"/>
              <a:t>，</a:t>
            </a:r>
            <a:r>
              <a:rPr lang="en-US" altLang="zh-CN"/>
              <a:t>35</a:t>
            </a:r>
            <a:r>
              <a:rPr lang="zh-CN" altLang="zh-CN"/>
              <a:t>，</a:t>
            </a:r>
            <a:r>
              <a:rPr lang="en-US" altLang="zh-CN"/>
              <a:t>20</a:t>
            </a:r>
            <a:r>
              <a:rPr lang="zh-CN" altLang="zh-CN"/>
              <a:t>，</a:t>
            </a:r>
            <a:r>
              <a:rPr lang="en-US" altLang="zh-CN"/>
              <a:t>10</a:t>
            </a:r>
            <a:r>
              <a:rPr lang="zh-CN" altLang="zh-CN"/>
              <a:t>，</a:t>
            </a:r>
            <a:r>
              <a:rPr lang="en-US" altLang="zh-CN"/>
              <a:t>30</a:t>
            </a:r>
            <a:r>
              <a:rPr lang="zh-CN" altLang="zh-CN"/>
              <a:t>，</a:t>
            </a:r>
            <a:r>
              <a:rPr lang="en-US" altLang="zh-CN"/>
              <a:t>25</a:t>
            </a:r>
            <a:r>
              <a:rPr lang="zh-CN" altLang="zh-CN"/>
              <a:t>，</a:t>
            </a:r>
            <a:r>
              <a:rPr lang="en-US" altLang="zh-CN"/>
              <a:t>38)</a:t>
            </a:r>
            <a:r>
              <a:rPr lang="zh-CN" altLang="zh-CN" smtClean="0"/>
              <a:t>，给出平衡</a:t>
            </a:r>
            <a:r>
              <a:rPr lang="zh-CN" altLang="zh-CN"/>
              <a:t>二叉树的构造过程</a:t>
            </a:r>
            <a:r>
              <a:rPr lang="zh-CN" altLang="zh-CN" smtClean="0"/>
              <a:t>。</a:t>
            </a:r>
            <a:endParaRPr lang="zh-CN" altLang="en-US"/>
          </a:p>
        </p:txBody>
      </p:sp>
      <p:sp>
        <p:nvSpPr>
          <p:cNvPr id="3" name="标题 2"/>
          <p:cNvSpPr>
            <a:spLocks noGrp="1"/>
          </p:cNvSpPr>
          <p:nvPr>
            <p:ph type="title"/>
          </p:nvPr>
        </p:nvSpPr>
        <p:spPr/>
        <p:txBody>
          <a:bodyPr>
            <a:normAutofit fontScale="90000"/>
          </a:bodyPr>
          <a:lstStyle/>
          <a:p>
            <a:r>
              <a:rPr lang="en-US" altLang="zh-CN" smtClean="0"/>
              <a:t>AVL</a:t>
            </a:r>
            <a:r>
              <a:rPr lang="zh-CN" altLang="en-US" smtClean="0"/>
              <a:t>树构造示例</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152400" y="15240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983564657"/>
              </p:ext>
            </p:extLst>
          </p:nvPr>
        </p:nvGraphicFramePr>
        <p:xfrm>
          <a:off x="910630" y="2318842"/>
          <a:ext cx="432048" cy="432048"/>
        </p:xfrm>
        <a:graphic>
          <a:graphicData uri="http://schemas.openxmlformats.org/presentationml/2006/ole">
            <mc:AlternateContent xmlns:mc="http://schemas.openxmlformats.org/markup-compatibility/2006">
              <mc:Choice xmlns:v="urn:schemas-microsoft-com:vml" Requires="v">
                <p:oleObj spid="_x0000_s50178" name="Visio" r:id="rId4" imgW="638164" imgH="638126" progId="Visio.Drawing.15">
                  <p:embed/>
                </p:oleObj>
              </mc:Choice>
              <mc:Fallback>
                <p:oleObj name="Visio" r:id="rId4" imgW="638164" imgH="638126"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630" y="2318842"/>
                        <a:ext cx="432048" cy="432048"/>
                      </a:xfrm>
                      <a:prstGeom prst="rect">
                        <a:avLst/>
                      </a:prstGeom>
                      <a:noFill/>
                    </p:spPr>
                  </p:pic>
                </p:oleObj>
              </mc:Fallback>
            </mc:AlternateContent>
          </a:graphicData>
        </a:graphic>
      </p:graphicFrame>
      <p:sp>
        <p:nvSpPr>
          <p:cNvPr id="8"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585924196"/>
              </p:ext>
            </p:extLst>
          </p:nvPr>
        </p:nvGraphicFramePr>
        <p:xfrm>
          <a:off x="2494806" y="2339573"/>
          <a:ext cx="955653" cy="1346602"/>
        </p:xfrm>
        <a:graphic>
          <a:graphicData uri="http://schemas.openxmlformats.org/presentationml/2006/ole">
            <mc:AlternateContent xmlns:mc="http://schemas.openxmlformats.org/markup-compatibility/2006">
              <mc:Choice xmlns:v="urn:schemas-microsoft-com:vml" Requires="v">
                <p:oleObj spid="_x0000_s50179" name="Visio" r:id="rId7" imgW="1304892" imgH="1828763" progId="Visio.Drawing.15">
                  <p:embed/>
                </p:oleObj>
              </mc:Choice>
              <mc:Fallback>
                <p:oleObj name="Visio" r:id="rId7" imgW="1304892" imgH="1828763"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4806" y="2339573"/>
                        <a:ext cx="955653" cy="134660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079628681"/>
              </p:ext>
            </p:extLst>
          </p:nvPr>
        </p:nvGraphicFramePr>
        <p:xfrm>
          <a:off x="4655046" y="2349674"/>
          <a:ext cx="1296144" cy="2169057"/>
        </p:xfrm>
        <a:graphic>
          <a:graphicData uri="http://schemas.openxmlformats.org/presentationml/2006/ole">
            <mc:AlternateContent xmlns:mc="http://schemas.openxmlformats.org/markup-compatibility/2006">
              <mc:Choice xmlns:v="urn:schemas-microsoft-com:vml" Requires="v">
                <p:oleObj spid="_x0000_s50180" name="Visio" r:id="rId10" imgW="1847959" imgH="3095723" progId="Visio.Drawing.15">
                  <p:embed/>
                </p:oleObj>
              </mc:Choice>
              <mc:Fallback>
                <p:oleObj name="Visio" r:id="rId10" imgW="1847959" imgH="3095723" progId="Visio.Drawing.15">
                  <p:embed/>
                  <p:pic>
                    <p:nvPicPr>
                      <p:cNvPr id="0" name=""/>
                      <p:cNvPicPr>
                        <a:picLocks noChangeAspect="1" noChangeArrowheads="1"/>
                      </p:cNvPicPr>
                      <p:nvPr/>
                    </p:nvPicPr>
                    <p:blipFill>
                      <a:blip r:embed="rId11"/>
                      <a:srcRect/>
                      <a:stretch>
                        <a:fillRect/>
                      </a:stretch>
                    </p:blipFill>
                    <p:spPr bwMode="auto">
                      <a:xfrm>
                        <a:off x="4655046" y="2349674"/>
                        <a:ext cx="1296144" cy="2169057"/>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35858914"/>
              </p:ext>
            </p:extLst>
          </p:nvPr>
        </p:nvGraphicFramePr>
        <p:xfrm>
          <a:off x="6268473" y="2421682"/>
          <a:ext cx="1398775" cy="1264493"/>
        </p:xfrm>
        <a:graphic>
          <a:graphicData uri="http://schemas.openxmlformats.org/presentationml/2006/ole">
            <mc:AlternateContent xmlns:mc="http://schemas.openxmlformats.org/markup-compatibility/2006">
              <mc:Choice xmlns:v="urn:schemas-microsoft-com:vml" Requires="v">
                <p:oleObj spid="_x0000_s50181" name="Visio" r:id="rId13" imgW="2038502" imgH="1828763" progId="Visio.Drawing.15">
                  <p:embed/>
                </p:oleObj>
              </mc:Choice>
              <mc:Fallback>
                <p:oleObj name="Visio" r:id="rId13" imgW="2038502" imgH="1828763"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68473" y="2421682"/>
                        <a:ext cx="1398775" cy="1264493"/>
                      </a:xfrm>
                      <a:prstGeom prst="rect">
                        <a:avLst/>
                      </a:prstGeom>
                      <a:noFill/>
                    </p:spPr>
                  </p:pic>
                </p:oleObj>
              </mc:Fallback>
            </mc:AlternateContent>
          </a:graphicData>
        </a:graphic>
      </p:graphicFrame>
      <p:sp>
        <p:nvSpPr>
          <p:cNvPr id="13" name="Rectangle 10"/>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298085856"/>
              </p:ext>
            </p:extLst>
          </p:nvPr>
        </p:nvGraphicFramePr>
        <p:xfrm>
          <a:off x="8399462" y="2019806"/>
          <a:ext cx="1831318" cy="2202076"/>
        </p:xfrm>
        <a:graphic>
          <a:graphicData uri="http://schemas.openxmlformats.org/presentationml/2006/ole">
            <mc:AlternateContent xmlns:mc="http://schemas.openxmlformats.org/markup-compatibility/2006">
              <mc:Choice xmlns:v="urn:schemas-microsoft-com:vml" Requires="v">
                <p:oleObj spid="_x0000_s50182" name="Visio" r:id="rId16" imgW="2581221" imgH="3095723" progId="Visio.Drawing.15">
                  <p:embed/>
                </p:oleObj>
              </mc:Choice>
              <mc:Fallback>
                <p:oleObj name="Visio" r:id="rId16" imgW="2581221" imgH="3095723" progId="Visio.Drawing.15">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99462" y="2019806"/>
                        <a:ext cx="1831318" cy="2202076"/>
                      </a:xfrm>
                      <a:prstGeom prst="rect">
                        <a:avLst/>
                      </a:prstGeom>
                      <a:noFill/>
                    </p:spPr>
                  </p:pic>
                </p:oleObj>
              </mc:Fallback>
            </mc:AlternateContent>
          </a:graphicData>
        </a:graphic>
      </p:graphicFrame>
      <p:sp>
        <p:nvSpPr>
          <p:cNvPr id="15" name="Rectangle 1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966869488"/>
              </p:ext>
            </p:extLst>
          </p:nvPr>
        </p:nvGraphicFramePr>
        <p:xfrm>
          <a:off x="7607374" y="4365898"/>
          <a:ext cx="1872208" cy="2257996"/>
        </p:xfrm>
        <a:graphic>
          <a:graphicData uri="http://schemas.openxmlformats.org/presentationml/2006/ole">
            <mc:AlternateContent xmlns:mc="http://schemas.openxmlformats.org/markup-compatibility/2006">
              <mc:Choice xmlns:v="urn:schemas-microsoft-com:vml" Requires="v">
                <p:oleObj spid="_x0000_s50183" name="Visio" r:id="rId19" imgW="2581221" imgH="3095723" progId="Visio.Drawing.15">
                  <p:embed/>
                </p:oleObj>
              </mc:Choice>
              <mc:Fallback>
                <p:oleObj name="Visio" r:id="rId19" imgW="2581221" imgH="3095723" progId="Visio.Drawing.15">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07374" y="4365898"/>
                        <a:ext cx="1872208" cy="2257996"/>
                      </a:xfrm>
                      <a:prstGeom prst="rect">
                        <a:avLst/>
                      </a:prstGeom>
                      <a:noFill/>
                    </p:spPr>
                  </p:pic>
                </p:oleObj>
              </mc:Fallback>
            </mc:AlternateContent>
          </a:graphicData>
        </a:graphic>
      </p:graphicFrame>
      <p:sp>
        <p:nvSpPr>
          <p:cNvPr id="17" name="矩形 16"/>
          <p:cNvSpPr/>
          <p:nvPr/>
        </p:nvSpPr>
        <p:spPr>
          <a:xfrm>
            <a:off x="334566" y="3029104"/>
            <a:ext cx="1584176" cy="369332"/>
          </a:xfrm>
          <a:prstGeom prst="rect">
            <a:avLst/>
          </a:prstGeom>
        </p:spPr>
        <p:txBody>
          <a:bodyPr wrap="square">
            <a:spAutoFit/>
          </a:bodyPr>
          <a:lstStyle/>
          <a:p>
            <a:r>
              <a:rPr lang="en-US" altLang="zh-CN" sz="1800"/>
              <a:t>(a)</a:t>
            </a:r>
            <a:r>
              <a:rPr lang="zh-CN" altLang="zh-CN" sz="1800"/>
              <a:t>插入</a:t>
            </a:r>
            <a:r>
              <a:rPr lang="en-US" altLang="zh-CN" sz="1800"/>
              <a:t>40</a:t>
            </a:r>
            <a:r>
              <a:rPr lang="zh-CN" altLang="zh-CN" sz="1800"/>
              <a:t>平衡</a:t>
            </a:r>
            <a:endParaRPr lang="zh-CN" altLang="en-US" sz="1800"/>
          </a:p>
        </p:txBody>
      </p:sp>
      <p:sp>
        <p:nvSpPr>
          <p:cNvPr id="18" name="矩形 17"/>
          <p:cNvSpPr/>
          <p:nvPr/>
        </p:nvSpPr>
        <p:spPr>
          <a:xfrm>
            <a:off x="2206774" y="3686175"/>
            <a:ext cx="1497526" cy="369332"/>
          </a:xfrm>
          <a:prstGeom prst="rect">
            <a:avLst/>
          </a:prstGeom>
        </p:spPr>
        <p:txBody>
          <a:bodyPr wrap="none">
            <a:spAutoFit/>
          </a:bodyPr>
          <a:lstStyle/>
          <a:p>
            <a:r>
              <a:rPr lang="en-US" altLang="zh-CN" sz="1600"/>
              <a:t>(b)</a:t>
            </a:r>
            <a:r>
              <a:rPr lang="zh-CN" altLang="zh-CN" sz="1800"/>
              <a:t>插入</a:t>
            </a:r>
            <a:r>
              <a:rPr lang="en-US" altLang="zh-CN" sz="1600"/>
              <a:t>35</a:t>
            </a:r>
            <a:r>
              <a:rPr lang="zh-CN" altLang="zh-CN" sz="1600"/>
              <a:t>平衡</a:t>
            </a:r>
            <a:endParaRPr lang="zh-CN" altLang="en-US" sz="1600"/>
          </a:p>
        </p:txBody>
      </p:sp>
      <p:sp>
        <p:nvSpPr>
          <p:cNvPr id="19" name="矩形 18"/>
          <p:cNvSpPr/>
          <p:nvPr/>
        </p:nvSpPr>
        <p:spPr>
          <a:xfrm>
            <a:off x="4655046" y="4553993"/>
            <a:ext cx="2376264" cy="369332"/>
          </a:xfrm>
          <a:prstGeom prst="rect">
            <a:avLst/>
          </a:prstGeom>
        </p:spPr>
        <p:txBody>
          <a:bodyPr wrap="square">
            <a:spAutoFit/>
          </a:bodyPr>
          <a:lstStyle/>
          <a:p>
            <a:r>
              <a:rPr lang="en-US" altLang="zh-CN" sz="1800"/>
              <a:t>(c)</a:t>
            </a:r>
            <a:r>
              <a:rPr lang="zh-CN" altLang="zh-CN" sz="1800"/>
              <a:t>插入</a:t>
            </a:r>
            <a:r>
              <a:rPr lang="en-US" altLang="zh-CN" sz="1800"/>
              <a:t>20</a:t>
            </a:r>
            <a:r>
              <a:rPr lang="zh-CN" altLang="zh-CN" sz="1800" smtClean="0"/>
              <a:t>不平衡</a:t>
            </a:r>
            <a:endParaRPr lang="zh-CN" altLang="en-US" sz="1800"/>
          </a:p>
        </p:txBody>
      </p:sp>
      <p:sp>
        <p:nvSpPr>
          <p:cNvPr id="20" name="矩形 19"/>
          <p:cNvSpPr/>
          <p:nvPr/>
        </p:nvSpPr>
        <p:spPr>
          <a:xfrm>
            <a:off x="9335566" y="3578453"/>
            <a:ext cx="1604927" cy="369332"/>
          </a:xfrm>
          <a:prstGeom prst="rect">
            <a:avLst/>
          </a:prstGeom>
        </p:spPr>
        <p:txBody>
          <a:bodyPr wrap="none">
            <a:spAutoFit/>
          </a:bodyPr>
          <a:lstStyle/>
          <a:p>
            <a:r>
              <a:rPr lang="en-US" altLang="zh-CN" sz="1800"/>
              <a:t>(d)</a:t>
            </a:r>
            <a:r>
              <a:rPr lang="zh-CN" altLang="zh-CN" sz="1800"/>
              <a:t>插入</a:t>
            </a:r>
            <a:r>
              <a:rPr lang="en-US" altLang="zh-CN" sz="1800"/>
              <a:t>10</a:t>
            </a:r>
            <a:r>
              <a:rPr lang="zh-CN" altLang="zh-CN" sz="1800"/>
              <a:t>平衡</a:t>
            </a:r>
            <a:endParaRPr lang="zh-CN" altLang="en-US" sz="1800"/>
          </a:p>
        </p:txBody>
      </p:sp>
      <p:sp>
        <p:nvSpPr>
          <p:cNvPr id="21" name="矩形 20"/>
          <p:cNvSpPr/>
          <p:nvPr/>
        </p:nvSpPr>
        <p:spPr>
          <a:xfrm>
            <a:off x="9945669" y="5662042"/>
            <a:ext cx="1598515" cy="369332"/>
          </a:xfrm>
          <a:prstGeom prst="rect">
            <a:avLst/>
          </a:prstGeom>
        </p:spPr>
        <p:txBody>
          <a:bodyPr wrap="none">
            <a:spAutoFit/>
          </a:bodyPr>
          <a:lstStyle/>
          <a:p>
            <a:r>
              <a:rPr lang="en-US" altLang="zh-CN" sz="1800"/>
              <a:t>(e)</a:t>
            </a:r>
            <a:r>
              <a:rPr lang="zh-CN" altLang="zh-CN" sz="1800"/>
              <a:t>插入</a:t>
            </a:r>
            <a:r>
              <a:rPr lang="en-US" altLang="zh-CN" sz="1800"/>
              <a:t>30</a:t>
            </a:r>
            <a:r>
              <a:rPr lang="zh-CN" altLang="zh-CN" sz="1800"/>
              <a:t>平衡</a:t>
            </a:r>
            <a:endParaRPr lang="zh-CN" altLang="en-US" sz="1800"/>
          </a:p>
        </p:txBody>
      </p:sp>
      <p:sp>
        <p:nvSpPr>
          <p:cNvPr id="22" name="矩形 21"/>
          <p:cNvSpPr/>
          <p:nvPr/>
        </p:nvSpPr>
        <p:spPr>
          <a:xfrm>
            <a:off x="5663158" y="3947785"/>
            <a:ext cx="1072730" cy="369332"/>
          </a:xfrm>
          <a:prstGeom prst="rect">
            <a:avLst/>
          </a:prstGeom>
        </p:spPr>
        <p:txBody>
          <a:bodyPr wrap="none">
            <a:spAutoFit/>
          </a:bodyPr>
          <a:lstStyle/>
          <a:p>
            <a:r>
              <a:rPr lang="en-US" altLang="zh-CN" sz="1800" smtClean="0"/>
              <a:t>LL</a:t>
            </a:r>
            <a:r>
              <a:rPr lang="zh-CN" altLang="zh-CN" sz="1800"/>
              <a:t>型旋转</a:t>
            </a:r>
            <a:endParaRPr lang="zh-CN" altLang="en-US" sz="1800"/>
          </a:p>
        </p:txBody>
      </p:sp>
    </p:spTree>
    <p:extLst>
      <p:ext uri="{BB962C8B-B14F-4D97-AF65-F5344CB8AC3E}">
        <p14:creationId xmlns:p14="http://schemas.microsoft.com/office/powerpoint/2010/main" val="3582428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1057445"/>
          </a:xfrm>
        </p:spPr>
        <p:txBody>
          <a:bodyPr>
            <a:normAutofit lnSpcReduction="10000"/>
          </a:bodyPr>
          <a:lstStyle/>
          <a:p>
            <a:r>
              <a:rPr lang="zh-CN" altLang="zh-CN"/>
              <a:t>设有关键字序列</a:t>
            </a:r>
            <a:r>
              <a:rPr lang="en-US" altLang="zh-CN"/>
              <a:t>(40</a:t>
            </a:r>
            <a:r>
              <a:rPr lang="zh-CN" altLang="zh-CN"/>
              <a:t>，</a:t>
            </a:r>
            <a:r>
              <a:rPr lang="en-US" altLang="zh-CN"/>
              <a:t>35</a:t>
            </a:r>
            <a:r>
              <a:rPr lang="zh-CN" altLang="zh-CN"/>
              <a:t>，</a:t>
            </a:r>
            <a:r>
              <a:rPr lang="en-US" altLang="zh-CN"/>
              <a:t>20</a:t>
            </a:r>
            <a:r>
              <a:rPr lang="zh-CN" altLang="zh-CN"/>
              <a:t>，</a:t>
            </a:r>
            <a:r>
              <a:rPr lang="en-US" altLang="zh-CN"/>
              <a:t>10</a:t>
            </a:r>
            <a:r>
              <a:rPr lang="zh-CN" altLang="zh-CN"/>
              <a:t>，</a:t>
            </a:r>
            <a:r>
              <a:rPr lang="en-US" altLang="zh-CN"/>
              <a:t>30</a:t>
            </a:r>
            <a:r>
              <a:rPr lang="zh-CN" altLang="zh-CN"/>
              <a:t>，</a:t>
            </a:r>
            <a:r>
              <a:rPr lang="en-US" altLang="zh-CN">
                <a:solidFill>
                  <a:srgbClr val="FF0000"/>
                </a:solidFill>
              </a:rPr>
              <a:t>25</a:t>
            </a:r>
            <a:r>
              <a:rPr lang="zh-CN" altLang="zh-CN"/>
              <a:t>，</a:t>
            </a:r>
            <a:r>
              <a:rPr lang="en-US" altLang="zh-CN"/>
              <a:t>38)</a:t>
            </a:r>
            <a:r>
              <a:rPr lang="zh-CN" altLang="zh-CN"/>
              <a:t>，给</a:t>
            </a:r>
            <a:r>
              <a:rPr lang="zh-CN" altLang="zh-CN" smtClean="0"/>
              <a:t>出平衡</a:t>
            </a:r>
            <a:r>
              <a:rPr lang="zh-CN" altLang="zh-CN"/>
              <a:t>二叉树的构造过程。</a:t>
            </a:r>
            <a:endParaRPr lang="zh-CN" altLang="en-US"/>
          </a:p>
        </p:txBody>
      </p:sp>
      <p:sp>
        <p:nvSpPr>
          <p:cNvPr id="4" name="标题 2"/>
          <p:cNvSpPr>
            <a:spLocks noGrp="1"/>
          </p:cNvSpPr>
          <p:nvPr>
            <p:ph type="title"/>
          </p:nvPr>
        </p:nvSpPr>
        <p:spPr/>
        <p:txBody>
          <a:bodyPr>
            <a:normAutofit fontScale="90000"/>
          </a:bodyPr>
          <a:lstStyle/>
          <a:p>
            <a:r>
              <a:rPr lang="en-US" altLang="zh-CN" smtClean="0"/>
              <a:t>AVL</a:t>
            </a:r>
            <a:r>
              <a:rPr lang="zh-CN" altLang="en-US" smtClean="0"/>
              <a:t>树构造示例</a:t>
            </a: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77548244"/>
              </p:ext>
            </p:extLst>
          </p:nvPr>
        </p:nvGraphicFramePr>
        <p:xfrm>
          <a:off x="334566" y="2277666"/>
          <a:ext cx="1871663" cy="2259013"/>
        </p:xfrm>
        <a:graphic>
          <a:graphicData uri="http://schemas.openxmlformats.org/presentationml/2006/ole">
            <mc:AlternateContent xmlns:mc="http://schemas.openxmlformats.org/markup-compatibility/2006">
              <mc:Choice xmlns:v="urn:schemas-microsoft-com:vml" Requires="v">
                <p:oleObj spid="_x0000_s51202" name="Visio" r:id="rId4" imgW="2581221" imgH="3095723" progId="Visio.Drawing.15">
                  <p:embed/>
                </p:oleObj>
              </mc:Choice>
              <mc:Fallback>
                <p:oleObj name="Visio" r:id="rId4" imgW="2581221" imgH="3095723"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566" y="2277666"/>
                        <a:ext cx="1871663"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p:cNvSpPr/>
          <p:nvPr/>
        </p:nvSpPr>
        <p:spPr>
          <a:xfrm>
            <a:off x="3862958" y="5662042"/>
            <a:ext cx="1368152" cy="400110"/>
          </a:xfrm>
          <a:prstGeom prst="rect">
            <a:avLst/>
          </a:prstGeom>
        </p:spPr>
        <p:txBody>
          <a:bodyPr wrap="square">
            <a:spAutoFit/>
          </a:bodyPr>
          <a:lstStyle/>
          <a:p>
            <a:r>
              <a:rPr lang="en-US" altLang="zh-CN" sz="2000"/>
              <a:t>(f)</a:t>
            </a:r>
            <a:r>
              <a:rPr lang="zh-CN" altLang="zh-CN" sz="2000"/>
              <a:t>插入</a:t>
            </a:r>
            <a:r>
              <a:rPr lang="en-US" altLang="zh-CN" sz="2000" smtClean="0"/>
              <a:t>25</a:t>
            </a:r>
            <a:endParaRPr lang="zh-CN" altLang="en-US" sz="2000"/>
          </a:p>
        </p:txBody>
      </p:sp>
      <p:graphicFrame>
        <p:nvGraphicFramePr>
          <p:cNvPr id="8" name="对象 7"/>
          <p:cNvGraphicFramePr>
            <a:graphicFrameLocks noChangeAspect="1"/>
          </p:cNvGraphicFramePr>
          <p:nvPr>
            <p:extLst>
              <p:ext uri="{D42A27DB-BD31-4B8C-83A1-F6EECF244321}">
                <p14:modId xmlns:p14="http://schemas.microsoft.com/office/powerpoint/2010/main" val="4775251"/>
              </p:ext>
            </p:extLst>
          </p:nvPr>
        </p:nvGraphicFramePr>
        <p:xfrm>
          <a:off x="3394323" y="2133650"/>
          <a:ext cx="1872208" cy="3157368"/>
        </p:xfrm>
        <a:graphic>
          <a:graphicData uri="http://schemas.openxmlformats.org/presentationml/2006/ole">
            <mc:AlternateContent xmlns:mc="http://schemas.openxmlformats.org/markup-compatibility/2006">
              <mc:Choice xmlns:v="urn:schemas-microsoft-com:vml" Requires="v">
                <p:oleObj spid="_x0000_s51203" name="Visio" r:id="rId7" imgW="2581221" imgH="4333814" progId="Visio.Drawing.15">
                  <p:embed/>
                </p:oleObj>
              </mc:Choice>
              <mc:Fallback>
                <p:oleObj name="Visio" r:id="rId7" imgW="2581221" imgH="4333814"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4323" y="2133650"/>
                        <a:ext cx="1872208" cy="3157368"/>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53297778"/>
              </p:ext>
            </p:extLst>
          </p:nvPr>
        </p:nvGraphicFramePr>
        <p:xfrm>
          <a:off x="6383238" y="2061642"/>
          <a:ext cx="2208245" cy="3024336"/>
        </p:xfrm>
        <a:graphic>
          <a:graphicData uri="http://schemas.openxmlformats.org/presentationml/2006/ole">
            <mc:AlternateContent xmlns:mc="http://schemas.openxmlformats.org/markup-compatibility/2006">
              <mc:Choice xmlns:v="urn:schemas-microsoft-com:vml" Requires="v">
                <p:oleObj spid="_x0000_s51204" name="Visio" r:id="rId10" imgW="3152851" imgH="4324190" progId="Visio.Drawing.15">
                  <p:embed/>
                </p:oleObj>
              </mc:Choice>
              <mc:Fallback>
                <p:oleObj name="Visio" r:id="rId10" imgW="3152851" imgH="4324190"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3238" y="2061642"/>
                        <a:ext cx="2208245" cy="3024336"/>
                      </a:xfrm>
                      <a:prstGeom prst="rect">
                        <a:avLst/>
                      </a:prstGeom>
                      <a:noFill/>
                    </p:spPr>
                  </p:pic>
                </p:oleObj>
              </mc:Fallback>
            </mc:AlternateContent>
          </a:graphicData>
        </a:graphic>
      </p:graphicFrame>
      <p:sp>
        <p:nvSpPr>
          <p:cNvPr id="11" name="Rectangle 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4212712158"/>
              </p:ext>
            </p:extLst>
          </p:nvPr>
        </p:nvGraphicFramePr>
        <p:xfrm>
          <a:off x="9119543" y="2205658"/>
          <a:ext cx="2491478" cy="2448272"/>
        </p:xfrm>
        <a:graphic>
          <a:graphicData uri="http://schemas.openxmlformats.org/presentationml/2006/ole">
            <mc:AlternateContent xmlns:mc="http://schemas.openxmlformats.org/markup-compatibility/2006">
              <mc:Choice xmlns:v="urn:schemas-microsoft-com:vml" Requires="v">
                <p:oleObj spid="_x0000_s51205" name="Visio" r:id="rId13" imgW="3247949" imgH="3190961" progId="Visio.Drawing.15">
                  <p:embed/>
                </p:oleObj>
              </mc:Choice>
              <mc:Fallback>
                <p:oleObj name="Visio" r:id="rId13" imgW="3247949" imgH="3190961"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19543" y="2205658"/>
                        <a:ext cx="2491478" cy="2448272"/>
                      </a:xfrm>
                      <a:prstGeom prst="rect">
                        <a:avLst/>
                      </a:prstGeom>
                      <a:noFill/>
                    </p:spPr>
                  </p:pic>
                </p:oleObj>
              </mc:Fallback>
            </mc:AlternateContent>
          </a:graphicData>
        </a:graphic>
      </p:graphicFrame>
      <p:sp>
        <p:nvSpPr>
          <p:cNvPr id="13" name="矩形 12"/>
          <p:cNvSpPr/>
          <p:nvPr/>
        </p:nvSpPr>
        <p:spPr>
          <a:xfrm>
            <a:off x="5375126" y="5628849"/>
            <a:ext cx="4794902" cy="400110"/>
          </a:xfrm>
          <a:prstGeom prst="rect">
            <a:avLst/>
          </a:prstGeom>
        </p:spPr>
        <p:txBody>
          <a:bodyPr wrap="none">
            <a:spAutoFit/>
          </a:bodyPr>
          <a:lstStyle/>
          <a:p>
            <a:r>
              <a:rPr lang="zh-CN" altLang="zh-CN" sz="2000" smtClean="0"/>
              <a:t>在</a:t>
            </a:r>
            <a:r>
              <a:rPr lang="en-US" altLang="zh-CN" sz="2000"/>
              <a:t>35</a:t>
            </a:r>
            <a:r>
              <a:rPr lang="zh-CN" altLang="zh-CN" sz="2000"/>
              <a:t>的左孩子的右子树上插入，</a:t>
            </a:r>
            <a:r>
              <a:rPr lang="en-US" altLang="zh-CN" sz="2000"/>
              <a:t>LR</a:t>
            </a:r>
            <a:r>
              <a:rPr lang="zh-CN" altLang="zh-CN" sz="2000"/>
              <a:t>型旋转</a:t>
            </a:r>
            <a:endParaRPr lang="zh-CN" altLang="en-US" sz="2000"/>
          </a:p>
        </p:txBody>
      </p:sp>
    </p:spTree>
    <p:extLst>
      <p:ext uri="{BB962C8B-B14F-4D97-AF65-F5344CB8AC3E}">
        <p14:creationId xmlns:p14="http://schemas.microsoft.com/office/powerpoint/2010/main" val="32196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973765" y="1148213"/>
            <a:ext cx="10736814" cy="1057445"/>
          </a:xfrm>
        </p:spPr>
        <p:txBody>
          <a:bodyPr>
            <a:normAutofit lnSpcReduction="10000"/>
          </a:bodyPr>
          <a:lstStyle/>
          <a:p>
            <a:r>
              <a:rPr lang="zh-CN" altLang="zh-CN"/>
              <a:t>设有关键字序列</a:t>
            </a:r>
            <a:r>
              <a:rPr lang="en-US" altLang="zh-CN"/>
              <a:t>(40</a:t>
            </a:r>
            <a:r>
              <a:rPr lang="zh-CN" altLang="zh-CN"/>
              <a:t>，</a:t>
            </a:r>
            <a:r>
              <a:rPr lang="en-US" altLang="zh-CN"/>
              <a:t>35</a:t>
            </a:r>
            <a:r>
              <a:rPr lang="zh-CN" altLang="zh-CN"/>
              <a:t>，</a:t>
            </a:r>
            <a:r>
              <a:rPr lang="en-US" altLang="zh-CN"/>
              <a:t>20</a:t>
            </a:r>
            <a:r>
              <a:rPr lang="zh-CN" altLang="zh-CN"/>
              <a:t>，</a:t>
            </a:r>
            <a:r>
              <a:rPr lang="en-US" altLang="zh-CN"/>
              <a:t>10</a:t>
            </a:r>
            <a:r>
              <a:rPr lang="zh-CN" altLang="zh-CN"/>
              <a:t>，</a:t>
            </a:r>
            <a:r>
              <a:rPr lang="en-US" altLang="zh-CN"/>
              <a:t>30</a:t>
            </a:r>
            <a:r>
              <a:rPr lang="zh-CN" altLang="zh-CN"/>
              <a:t>，</a:t>
            </a:r>
            <a:r>
              <a:rPr lang="en-US" altLang="zh-CN"/>
              <a:t>25</a:t>
            </a:r>
            <a:r>
              <a:rPr lang="zh-CN" altLang="zh-CN"/>
              <a:t>，</a:t>
            </a:r>
            <a:r>
              <a:rPr lang="en-US" altLang="zh-CN">
                <a:solidFill>
                  <a:srgbClr val="FF0000"/>
                </a:solidFill>
              </a:rPr>
              <a:t>38</a:t>
            </a:r>
            <a:r>
              <a:rPr lang="en-US" altLang="zh-CN"/>
              <a:t>)</a:t>
            </a:r>
            <a:r>
              <a:rPr lang="zh-CN" altLang="zh-CN"/>
              <a:t>，给出了平衡二叉树的构造过程。</a:t>
            </a:r>
            <a:endParaRPr lang="zh-CN" altLang="en-US"/>
          </a:p>
        </p:txBody>
      </p:sp>
      <p:sp>
        <p:nvSpPr>
          <p:cNvPr id="5" name="标题 2"/>
          <p:cNvSpPr>
            <a:spLocks noGrp="1"/>
          </p:cNvSpPr>
          <p:nvPr>
            <p:ph type="title"/>
          </p:nvPr>
        </p:nvSpPr>
        <p:spPr>
          <a:xfrm>
            <a:off x="1477104" y="188383"/>
            <a:ext cx="10233473" cy="648527"/>
          </a:xfrm>
        </p:spPr>
        <p:txBody>
          <a:bodyPr>
            <a:normAutofit fontScale="90000"/>
          </a:bodyPr>
          <a:lstStyle/>
          <a:p>
            <a:r>
              <a:rPr lang="en-US" altLang="zh-CN" smtClean="0"/>
              <a:t>AVL</a:t>
            </a:r>
            <a:r>
              <a:rPr lang="zh-CN" altLang="en-US" smtClean="0"/>
              <a:t>树构造示例</a:t>
            </a:r>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84279417"/>
              </p:ext>
            </p:extLst>
          </p:nvPr>
        </p:nvGraphicFramePr>
        <p:xfrm>
          <a:off x="550590" y="2277666"/>
          <a:ext cx="2490787" cy="2449512"/>
        </p:xfrm>
        <a:graphic>
          <a:graphicData uri="http://schemas.openxmlformats.org/presentationml/2006/ole">
            <mc:AlternateContent xmlns:mc="http://schemas.openxmlformats.org/markup-compatibility/2006">
              <mc:Choice xmlns:v="urn:schemas-microsoft-com:vml" Requires="v">
                <p:oleObj spid="_x0000_s52226" name="Visio" r:id="rId4" imgW="3247949" imgH="3190961" progId="Visio.Drawing.15">
                  <p:embed/>
                </p:oleObj>
              </mc:Choice>
              <mc:Fallback>
                <p:oleObj name="Visio" r:id="rId4" imgW="3247949" imgH="3190961"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590" y="2277666"/>
                        <a:ext cx="2490787"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4"/>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294271273"/>
              </p:ext>
            </p:extLst>
          </p:nvPr>
        </p:nvGraphicFramePr>
        <p:xfrm>
          <a:off x="3574926" y="2205657"/>
          <a:ext cx="2376264" cy="3350705"/>
        </p:xfrm>
        <a:graphic>
          <a:graphicData uri="http://schemas.openxmlformats.org/presentationml/2006/ole">
            <mc:AlternateContent xmlns:mc="http://schemas.openxmlformats.org/markup-compatibility/2006">
              <mc:Choice xmlns:v="urn:schemas-microsoft-com:vml" Requires="v">
                <p:oleObj spid="_x0000_s52227" name="Visio" r:id="rId7" imgW="3152851" imgH="4448298" progId="Visio.Drawing.15">
                  <p:embed/>
                </p:oleObj>
              </mc:Choice>
              <mc:Fallback>
                <p:oleObj name="Visio" r:id="rId7" imgW="3152851" imgH="4448298" progId="Visio.Drawing.15">
                  <p:embed/>
                  <p:pic>
                    <p:nvPicPr>
                      <p:cNvPr id="0" name=""/>
                      <p:cNvPicPr>
                        <a:picLocks noChangeAspect="1" noChangeArrowheads="1"/>
                      </p:cNvPicPr>
                      <p:nvPr/>
                    </p:nvPicPr>
                    <p:blipFill>
                      <a:blip r:embed="rId8"/>
                      <a:srcRect/>
                      <a:stretch>
                        <a:fillRect/>
                      </a:stretch>
                    </p:blipFill>
                    <p:spPr bwMode="auto">
                      <a:xfrm>
                        <a:off x="3574926" y="2205657"/>
                        <a:ext cx="2376264" cy="3350705"/>
                      </a:xfrm>
                      <a:prstGeom prst="rect">
                        <a:avLst/>
                      </a:prstGeom>
                      <a:noFill/>
                    </p:spPr>
                  </p:pic>
                </p:oleObj>
              </mc:Fallback>
            </mc:AlternateContent>
          </a:graphicData>
        </a:graphic>
      </p:graphicFrame>
      <p:sp>
        <p:nvSpPr>
          <p:cNvPr id="9" name="Rectangle 6"/>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742981739"/>
              </p:ext>
            </p:extLst>
          </p:nvPr>
        </p:nvGraphicFramePr>
        <p:xfrm>
          <a:off x="6239222" y="2277665"/>
          <a:ext cx="2952328" cy="3191245"/>
        </p:xfrm>
        <a:graphic>
          <a:graphicData uri="http://schemas.openxmlformats.org/presentationml/2006/ole">
            <mc:AlternateContent xmlns:mc="http://schemas.openxmlformats.org/markup-compatibility/2006">
              <mc:Choice xmlns:v="urn:schemas-microsoft-com:vml" Requires="v">
                <p:oleObj spid="_x0000_s52228" name="Visio" r:id="rId10" imgW="4143538" imgH="4505374" progId="Visio.Drawing.15">
                  <p:embed/>
                </p:oleObj>
              </mc:Choice>
              <mc:Fallback>
                <p:oleObj name="Visio" r:id="rId10" imgW="4143538" imgH="4505374"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9222" y="2277665"/>
                        <a:ext cx="2952328" cy="3191245"/>
                      </a:xfrm>
                      <a:prstGeom prst="rect">
                        <a:avLst/>
                      </a:prstGeom>
                      <a:noFill/>
                    </p:spPr>
                  </p:pic>
                </p:oleObj>
              </mc:Fallback>
            </mc:AlternateContent>
          </a:graphicData>
        </a:graphic>
      </p:graphicFrame>
      <p:sp>
        <p:nvSpPr>
          <p:cNvPr id="11" name="Rectangle 8"/>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070359104"/>
              </p:ext>
            </p:extLst>
          </p:nvPr>
        </p:nvGraphicFramePr>
        <p:xfrm>
          <a:off x="9263558" y="2133650"/>
          <a:ext cx="2492654" cy="2304256"/>
        </p:xfrm>
        <a:graphic>
          <a:graphicData uri="http://schemas.openxmlformats.org/presentationml/2006/ole">
            <mc:AlternateContent xmlns:mc="http://schemas.openxmlformats.org/markup-compatibility/2006">
              <mc:Choice xmlns:v="urn:schemas-microsoft-com:vml" Requires="v">
                <p:oleObj spid="_x0000_s52229" name="Visio" r:id="rId13" imgW="3486215" imgH="3209876" progId="Visio.Drawing.15">
                  <p:embed/>
                </p:oleObj>
              </mc:Choice>
              <mc:Fallback>
                <p:oleObj name="Visio" r:id="rId13" imgW="3486215" imgH="3209876" progId="Visio.Drawing.15">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3558" y="2133650"/>
                        <a:ext cx="2492654" cy="2304256"/>
                      </a:xfrm>
                      <a:prstGeom prst="rect">
                        <a:avLst/>
                      </a:prstGeom>
                      <a:noFill/>
                    </p:spPr>
                  </p:pic>
                </p:oleObj>
              </mc:Fallback>
            </mc:AlternateContent>
          </a:graphicData>
        </a:graphic>
      </p:graphicFrame>
      <p:sp>
        <p:nvSpPr>
          <p:cNvPr id="13" name="矩形 12"/>
          <p:cNvSpPr/>
          <p:nvPr/>
        </p:nvSpPr>
        <p:spPr>
          <a:xfrm>
            <a:off x="2710830" y="5229994"/>
            <a:ext cx="1296144" cy="400110"/>
          </a:xfrm>
          <a:prstGeom prst="rect">
            <a:avLst/>
          </a:prstGeom>
        </p:spPr>
        <p:txBody>
          <a:bodyPr wrap="square">
            <a:spAutoFit/>
          </a:bodyPr>
          <a:lstStyle/>
          <a:p>
            <a:r>
              <a:rPr lang="en-US" altLang="zh-CN" sz="2000"/>
              <a:t>(g)</a:t>
            </a:r>
            <a:r>
              <a:rPr lang="zh-CN" altLang="zh-CN" sz="2000"/>
              <a:t>插入</a:t>
            </a:r>
            <a:r>
              <a:rPr lang="en-US" altLang="zh-CN" sz="2000" smtClean="0"/>
              <a:t>38</a:t>
            </a:r>
            <a:endParaRPr lang="zh-CN" altLang="en-US" sz="2000"/>
          </a:p>
        </p:txBody>
      </p:sp>
      <p:sp>
        <p:nvSpPr>
          <p:cNvPr id="14" name="矩形 13"/>
          <p:cNvSpPr/>
          <p:nvPr/>
        </p:nvSpPr>
        <p:spPr>
          <a:xfrm>
            <a:off x="4629150" y="5791270"/>
            <a:ext cx="3046413" cy="707886"/>
          </a:xfrm>
          <a:prstGeom prst="rect">
            <a:avLst/>
          </a:prstGeom>
        </p:spPr>
        <p:txBody>
          <a:bodyPr>
            <a:spAutoFit/>
          </a:bodyPr>
          <a:lstStyle/>
          <a:p>
            <a:pPr lvl="0"/>
            <a:r>
              <a:rPr lang="zh-CN" altLang="zh-CN" sz="2000">
                <a:solidFill>
                  <a:prstClr val="black"/>
                </a:solidFill>
              </a:rPr>
              <a:t>即在</a:t>
            </a:r>
            <a:r>
              <a:rPr lang="en-US" altLang="zh-CN" sz="2000">
                <a:solidFill>
                  <a:prstClr val="black"/>
                </a:solidFill>
              </a:rPr>
              <a:t>35</a:t>
            </a:r>
            <a:r>
              <a:rPr lang="zh-CN" altLang="zh-CN" sz="2000">
                <a:solidFill>
                  <a:prstClr val="black"/>
                </a:solidFill>
              </a:rPr>
              <a:t>的右孩子的右子树上插入，</a:t>
            </a:r>
            <a:r>
              <a:rPr lang="en-US" altLang="zh-CN" sz="2000">
                <a:solidFill>
                  <a:prstClr val="black"/>
                </a:solidFill>
              </a:rPr>
              <a:t>RL</a:t>
            </a:r>
            <a:r>
              <a:rPr lang="zh-CN" altLang="zh-CN" sz="2000">
                <a:solidFill>
                  <a:prstClr val="black"/>
                </a:solidFill>
              </a:rPr>
              <a:t>型旋转</a:t>
            </a:r>
            <a:endParaRPr lang="zh-CN" altLang="en-US" sz="2000">
              <a:solidFill>
                <a:prstClr val="black"/>
              </a:solidFill>
            </a:endParaRPr>
          </a:p>
        </p:txBody>
      </p:sp>
    </p:spTree>
    <p:extLst>
      <p:ext uri="{BB962C8B-B14F-4D97-AF65-F5344CB8AC3E}">
        <p14:creationId xmlns:p14="http://schemas.microsoft.com/office/powerpoint/2010/main" val="226580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sz="quarter" idx="10"/>
          </p:nvPr>
        </p:nvSpPr>
        <p:spPr/>
        <p:txBody>
          <a:bodyPr/>
          <a:lstStyle/>
          <a:p>
            <a:r>
              <a:rPr lang="en-US" altLang="zh-CN" smtClean="0">
                <a:solidFill>
                  <a:srgbClr val="000000"/>
                </a:solidFill>
              </a:rPr>
              <a:t>A </a:t>
            </a:r>
            <a:r>
              <a:rPr lang="en-US" altLang="zh-CN" i="1" dirty="0" smtClean="0">
                <a:solidFill>
                  <a:srgbClr val="000000"/>
                </a:solidFill>
              </a:rPr>
              <a:t>binary tree </a:t>
            </a:r>
            <a:r>
              <a:rPr lang="en-US" altLang="zh-CN" dirty="0" smtClean="0">
                <a:solidFill>
                  <a:srgbClr val="000000"/>
                </a:solidFill>
              </a:rPr>
              <a:t>is either empty, or it consists of a node</a:t>
            </a:r>
            <a:r>
              <a:rPr lang="en-US" altLang="zh-CN" b="1" dirty="0" smtClean="0">
                <a:solidFill>
                  <a:srgbClr val="FF0000"/>
                </a:solidFill>
              </a:rPr>
              <a:t>（</a:t>
            </a:r>
            <a:r>
              <a:rPr lang="zh-CN" altLang="en-US" b="1" dirty="0" smtClean="0">
                <a:solidFill>
                  <a:srgbClr val="FF0000"/>
                </a:solidFill>
              </a:rPr>
              <a:t>结点）</a:t>
            </a:r>
            <a:r>
              <a:rPr lang="zh-CN" altLang="en-US" dirty="0" smtClean="0">
                <a:solidFill>
                  <a:srgbClr val="000000"/>
                </a:solidFill>
              </a:rPr>
              <a:t> </a:t>
            </a:r>
            <a:r>
              <a:rPr lang="en-US" altLang="zh-CN" dirty="0" smtClean="0">
                <a:solidFill>
                  <a:srgbClr val="000000"/>
                </a:solidFill>
              </a:rPr>
              <a:t>called the </a:t>
            </a:r>
            <a:r>
              <a:rPr lang="en-US" altLang="zh-CN" i="1" dirty="0" smtClean="0">
                <a:solidFill>
                  <a:srgbClr val="000000"/>
                </a:solidFill>
              </a:rPr>
              <a:t>root</a:t>
            </a:r>
            <a:r>
              <a:rPr lang="en-US" altLang="zh-CN" b="1" dirty="0" smtClean="0">
                <a:solidFill>
                  <a:srgbClr val="FF0000"/>
                </a:solidFill>
              </a:rPr>
              <a:t>（</a:t>
            </a:r>
            <a:r>
              <a:rPr lang="zh-CN" altLang="en-US" b="1" dirty="0" smtClean="0">
                <a:solidFill>
                  <a:srgbClr val="FF0000"/>
                </a:solidFill>
              </a:rPr>
              <a:t>根）</a:t>
            </a:r>
            <a:r>
              <a:rPr lang="zh-CN" altLang="en-US" i="1" dirty="0" smtClean="0">
                <a:solidFill>
                  <a:srgbClr val="000000"/>
                </a:solidFill>
              </a:rPr>
              <a:t> </a:t>
            </a:r>
            <a:r>
              <a:rPr lang="en-US" altLang="zh-CN" dirty="0" smtClean="0">
                <a:solidFill>
                  <a:srgbClr val="000000"/>
                </a:solidFill>
              </a:rPr>
              <a:t>together with two binary trees called the </a:t>
            </a:r>
            <a:r>
              <a:rPr lang="en-US" altLang="zh-CN" i="1" dirty="0" smtClean="0">
                <a:solidFill>
                  <a:srgbClr val="000000"/>
                </a:solidFill>
              </a:rPr>
              <a:t>left subtree </a:t>
            </a:r>
            <a:r>
              <a:rPr lang="en-US" altLang="zh-CN" b="1" dirty="0" smtClean="0">
                <a:solidFill>
                  <a:srgbClr val="FF0000"/>
                </a:solidFill>
              </a:rPr>
              <a:t>（</a:t>
            </a:r>
            <a:r>
              <a:rPr lang="zh-CN" altLang="en-US" b="1" dirty="0" smtClean="0">
                <a:solidFill>
                  <a:srgbClr val="FF0000"/>
                </a:solidFill>
              </a:rPr>
              <a:t>左子树）</a:t>
            </a:r>
            <a:r>
              <a:rPr lang="en-US" altLang="zh-CN" dirty="0" smtClean="0">
                <a:solidFill>
                  <a:srgbClr val="000000"/>
                </a:solidFill>
              </a:rPr>
              <a:t>and the </a:t>
            </a:r>
            <a:r>
              <a:rPr lang="en-US" altLang="zh-CN" i="1" dirty="0" smtClean="0">
                <a:solidFill>
                  <a:srgbClr val="000000"/>
                </a:solidFill>
              </a:rPr>
              <a:t>right subtree</a:t>
            </a:r>
            <a:r>
              <a:rPr lang="en-US" altLang="zh-CN" b="1" dirty="0" smtClean="0">
                <a:solidFill>
                  <a:srgbClr val="FF0000"/>
                </a:solidFill>
              </a:rPr>
              <a:t>（</a:t>
            </a:r>
            <a:r>
              <a:rPr lang="zh-CN" altLang="en-US" b="1" dirty="0" smtClean="0">
                <a:solidFill>
                  <a:srgbClr val="FF0000"/>
                </a:solidFill>
              </a:rPr>
              <a:t>右子树）</a:t>
            </a:r>
            <a:r>
              <a:rPr lang="zh-CN" altLang="en-US" i="1" dirty="0" smtClean="0">
                <a:solidFill>
                  <a:srgbClr val="000000"/>
                </a:solidFill>
              </a:rPr>
              <a:t> </a:t>
            </a:r>
            <a:r>
              <a:rPr lang="en-US" altLang="zh-CN" dirty="0" smtClean="0">
                <a:solidFill>
                  <a:srgbClr val="000000"/>
                </a:solidFill>
              </a:rPr>
              <a:t>of the root.</a:t>
            </a:r>
          </a:p>
        </p:txBody>
      </p:sp>
      <p:sp>
        <p:nvSpPr>
          <p:cNvPr id="7170" name="Rectangle 2"/>
          <p:cNvSpPr>
            <a:spLocks noGrp="1" noChangeArrowheads="1"/>
          </p:cNvSpPr>
          <p:nvPr>
            <p:ph type="title"/>
          </p:nvPr>
        </p:nvSpPr>
        <p:spPr/>
        <p:txBody>
          <a:bodyPr>
            <a:normAutofit fontScale="90000"/>
          </a:bodyPr>
          <a:lstStyle/>
          <a:p>
            <a:r>
              <a:rPr lang="en-US" altLang="zh-CN" smtClean="0"/>
              <a:t>Definition of Binary </a:t>
            </a:r>
            <a:r>
              <a:rPr lang="en-US" altLang="zh-CN"/>
              <a:t>Tree</a:t>
            </a:r>
            <a:endParaRPr lang="en-US" altLang="zh-CN" smtClean="0">
              <a:solidFill>
                <a:schemeClr val="hlink"/>
              </a:solidFill>
            </a:endParaRPr>
          </a:p>
        </p:txBody>
      </p:sp>
    </p:spTree>
    <p:extLst>
      <p:ext uri="{BB962C8B-B14F-4D97-AF65-F5344CB8AC3E}">
        <p14:creationId xmlns:p14="http://schemas.microsoft.com/office/powerpoint/2010/main" val="3283832260"/>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495215383"/>
              </p:ext>
            </p:extLst>
          </p:nvPr>
        </p:nvGraphicFramePr>
        <p:xfrm>
          <a:off x="982638" y="2781722"/>
          <a:ext cx="10153128" cy="3600400"/>
        </p:xfrm>
        <a:graphic>
          <a:graphicData uri="http://schemas.openxmlformats.org/drawingml/2006/table">
            <a:tbl>
              <a:tblPr firstRow="1" firstCol="1" bandRow="1">
                <a:tableStyleId>{5C22544A-7EE6-4342-B048-85BDC9FD1C3A}</a:tableStyleId>
              </a:tblPr>
              <a:tblGrid>
                <a:gridCol w="1148349"/>
                <a:gridCol w="661899"/>
                <a:gridCol w="1101890"/>
                <a:gridCol w="1810248"/>
                <a:gridCol w="2203780"/>
                <a:gridCol w="3226962"/>
              </a:tblGrid>
              <a:tr h="873691">
                <a:tc>
                  <a:txBody>
                    <a:bodyPr/>
                    <a:lstStyle/>
                    <a:p>
                      <a:pPr algn="ctr">
                        <a:spcAft>
                          <a:spcPts val="0"/>
                        </a:spcAft>
                      </a:pPr>
                      <a:r>
                        <a:rPr lang="zh-CN" sz="1800" kern="100">
                          <a:effectLst/>
                        </a:rPr>
                        <a:t>高度</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1</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2</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3</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4</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5</a:t>
                      </a:r>
                      <a:endParaRPr lang="zh-CN" sz="1800" kern="100">
                        <a:effectLst/>
                        <a:latin typeface="Times New Roman"/>
                        <a:ea typeface="宋体"/>
                        <a:cs typeface="Times New Roman"/>
                      </a:endParaRPr>
                    </a:p>
                  </a:txBody>
                  <a:tcPr marL="68580" marR="68580" marT="0" marB="0" anchor="ctr"/>
                </a:tc>
              </a:tr>
              <a:tr h="2366669">
                <a:tc>
                  <a:txBody>
                    <a:bodyPr/>
                    <a:lstStyle/>
                    <a:p>
                      <a:pPr algn="ctr">
                        <a:spcAft>
                          <a:spcPts val="0"/>
                        </a:spcAft>
                      </a:pPr>
                      <a:r>
                        <a:rPr lang="zh-CN" sz="1800" kern="100">
                          <a:effectLst/>
                        </a:rPr>
                        <a:t>左重平衡二叉树</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endParaRPr lang="en-US" sz="1800" kern="100">
                        <a:effectLst/>
                      </a:endParaRPr>
                    </a:p>
                    <a:p>
                      <a:pPr algn="ctr">
                        <a:spcAft>
                          <a:spcPts val="0"/>
                        </a:spcAft>
                      </a:pPr>
                      <a:r>
                        <a:rPr lang="en-US" sz="1800" kern="100">
                          <a:effectLst/>
                          <a:highlight>
                            <a:srgbClr val="FFFF00"/>
                          </a:highlight>
                        </a:rPr>
                        <a:t> </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0" marR="68580"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0" marR="68580"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0" marR="68580" marT="0" marB="0" anchor="ctr"/>
                </a:tc>
                <a:tc>
                  <a:txBody>
                    <a:bodyPr/>
                    <a:lstStyle/>
                    <a:p>
                      <a:pPr algn="ctr">
                        <a:spcAft>
                          <a:spcPts val="0"/>
                        </a:spcAft>
                      </a:pPr>
                      <a:endParaRPr lang="en-US" sz="1800" kern="100">
                        <a:effectLst/>
                        <a:highlight>
                          <a:srgbClr val="FFFF00"/>
                        </a:highlight>
                        <a:latin typeface="Times New Roman"/>
                        <a:ea typeface="宋体"/>
                        <a:cs typeface="Times New Roman"/>
                      </a:endParaRPr>
                    </a:p>
                  </a:txBody>
                  <a:tcPr marL="68580" marR="68580" marT="0" marB="0" anchor="ctr"/>
                </a:tc>
              </a:tr>
              <a:tr h="360040">
                <a:tc>
                  <a:txBody>
                    <a:bodyPr/>
                    <a:lstStyle/>
                    <a:p>
                      <a:pPr algn="ctr">
                        <a:spcAft>
                          <a:spcPts val="0"/>
                        </a:spcAft>
                      </a:pPr>
                      <a:r>
                        <a:rPr lang="zh-CN" sz="1800" kern="100">
                          <a:effectLst/>
                        </a:rPr>
                        <a:t>结点数</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1</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2</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4</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7</a:t>
                      </a:r>
                      <a:endParaRPr lang="zh-CN" sz="1800" kern="100">
                        <a:effectLst/>
                        <a:latin typeface="Times New Roman"/>
                        <a:ea typeface="宋体"/>
                        <a:cs typeface="Times New Roman"/>
                      </a:endParaRPr>
                    </a:p>
                  </a:txBody>
                  <a:tcPr marL="68580" marR="68580" marT="0" marB="0" anchor="ctr"/>
                </a:tc>
                <a:tc>
                  <a:txBody>
                    <a:bodyPr/>
                    <a:lstStyle/>
                    <a:p>
                      <a:pPr algn="ctr">
                        <a:spcAft>
                          <a:spcPts val="0"/>
                        </a:spcAft>
                      </a:pPr>
                      <a:r>
                        <a:rPr lang="en-US" sz="1800" kern="100">
                          <a:effectLst/>
                        </a:rPr>
                        <a:t>12</a:t>
                      </a:r>
                      <a:endParaRPr lang="zh-CN" sz="1800" kern="100">
                        <a:effectLst/>
                        <a:latin typeface="Times New Roman"/>
                        <a:ea typeface="宋体"/>
                        <a:cs typeface="Times New Roman"/>
                      </a:endParaRPr>
                    </a:p>
                  </a:txBody>
                  <a:tcPr marL="68580" marR="68580" marT="0" marB="0" anchor="ctr"/>
                </a:tc>
              </a:tr>
            </a:tbl>
          </a:graphicData>
        </a:graphic>
      </p:graphicFrame>
      <p:sp>
        <p:nvSpPr>
          <p:cNvPr id="2" name="文本占位符 1"/>
          <p:cNvSpPr>
            <a:spLocks noGrp="1"/>
          </p:cNvSpPr>
          <p:nvPr>
            <p:ph type="body" sz="quarter" idx="10"/>
          </p:nvPr>
        </p:nvSpPr>
        <p:spPr>
          <a:xfrm>
            <a:off x="838622" y="981522"/>
            <a:ext cx="10736814" cy="1705517"/>
          </a:xfrm>
        </p:spPr>
        <p:txBody>
          <a:bodyPr>
            <a:noAutofit/>
          </a:bodyPr>
          <a:lstStyle/>
          <a:p>
            <a:r>
              <a:rPr lang="zh-CN" altLang="zh-CN" sz="2000"/>
              <a:t>一棵最差的</a:t>
            </a:r>
            <a:r>
              <a:rPr lang="en-US" altLang="zh-CN" sz="2000"/>
              <a:t>AVL</a:t>
            </a:r>
            <a:r>
              <a:rPr lang="zh-CN" altLang="zh-CN" sz="2000"/>
              <a:t>树中非叶子结点的平衡因子都为</a:t>
            </a:r>
            <a:r>
              <a:rPr lang="en-US" altLang="zh-CN" sz="2000"/>
              <a:t>1</a:t>
            </a:r>
            <a:r>
              <a:rPr lang="zh-CN" altLang="zh-CN" sz="2000"/>
              <a:t>或者</a:t>
            </a:r>
            <a:r>
              <a:rPr lang="en-US" altLang="zh-CN" sz="2000"/>
              <a:t>-</a:t>
            </a:r>
            <a:r>
              <a:rPr lang="en-US" altLang="zh-CN" sz="2000" smtClean="0"/>
              <a:t>1</a:t>
            </a:r>
            <a:r>
              <a:rPr lang="zh-CN" altLang="en-US" sz="2000"/>
              <a:t>；</a:t>
            </a:r>
            <a:endParaRPr lang="en-US" altLang="zh-CN" sz="2000" smtClean="0"/>
          </a:p>
          <a:p>
            <a:r>
              <a:rPr lang="zh-CN" altLang="zh-CN" sz="2000" smtClean="0"/>
              <a:t>高度</a:t>
            </a:r>
            <a:r>
              <a:rPr lang="en-US" altLang="zh-CN" sz="2000"/>
              <a:t>1</a:t>
            </a:r>
            <a:r>
              <a:rPr lang="zh-CN" altLang="zh-CN" sz="2000"/>
              <a:t>至</a:t>
            </a:r>
            <a:r>
              <a:rPr lang="en-US" altLang="zh-CN" sz="2000"/>
              <a:t>5</a:t>
            </a:r>
            <a:r>
              <a:rPr lang="zh-CN" altLang="zh-CN" sz="2000"/>
              <a:t>，非叶子结点平衡因子都为</a:t>
            </a:r>
            <a:r>
              <a:rPr lang="en-US" altLang="zh-CN" sz="2000"/>
              <a:t>1</a:t>
            </a:r>
            <a:r>
              <a:rPr lang="zh-CN" altLang="zh-CN" sz="2000"/>
              <a:t>的</a:t>
            </a:r>
            <a:r>
              <a:rPr lang="zh-CN" altLang="zh-CN" sz="2000" smtClean="0"/>
              <a:t>“左</a:t>
            </a:r>
            <a:r>
              <a:rPr lang="zh-CN" altLang="en-US" sz="2000"/>
              <a:t>重</a:t>
            </a:r>
            <a:r>
              <a:rPr lang="zh-CN" altLang="zh-CN" sz="2000" smtClean="0"/>
              <a:t>”</a:t>
            </a:r>
            <a:r>
              <a:rPr lang="en-US" altLang="zh-CN" sz="2000"/>
              <a:t>AVL</a:t>
            </a:r>
            <a:r>
              <a:rPr lang="zh-CN" altLang="zh-CN" sz="2000"/>
              <a:t>树及对应结点</a:t>
            </a:r>
            <a:r>
              <a:rPr lang="zh-CN" altLang="zh-CN" sz="2000" smtClean="0"/>
              <a:t>数</a:t>
            </a:r>
            <a:r>
              <a:rPr lang="zh-CN" altLang="en-US" sz="2000" smtClean="0"/>
              <a:t>，见下表；</a:t>
            </a:r>
            <a:endParaRPr lang="en-US" altLang="zh-CN" sz="2000" smtClean="0"/>
          </a:p>
          <a:p>
            <a:r>
              <a:rPr lang="zh-CN" altLang="zh-CN" sz="2000" smtClean="0"/>
              <a:t>设</a:t>
            </a:r>
            <a:r>
              <a:rPr lang="zh-CN" altLang="zh-CN" sz="2000"/>
              <a:t>高度为</a:t>
            </a:r>
            <a:r>
              <a:rPr lang="en-US" altLang="zh-CN" sz="2000" smtClean="0"/>
              <a:t>h</a:t>
            </a:r>
            <a:r>
              <a:rPr lang="en-US" altLang="zh-CN" sz="2000"/>
              <a:t>(h&gt;=3)</a:t>
            </a:r>
            <a:r>
              <a:rPr lang="zh-CN" altLang="zh-CN" sz="2000" smtClean="0"/>
              <a:t>的</a:t>
            </a:r>
            <a:r>
              <a:rPr lang="en-US" altLang="zh-CN" sz="2000"/>
              <a:t>AVL</a:t>
            </a:r>
            <a:r>
              <a:rPr lang="zh-CN" altLang="zh-CN" sz="2000"/>
              <a:t>树总结点为</a:t>
            </a:r>
            <a:r>
              <a:rPr lang="en-US" altLang="zh-CN" sz="2000"/>
              <a:t>N</a:t>
            </a:r>
            <a:r>
              <a:rPr lang="en-US" altLang="zh-CN" sz="2000" baseline="-25000"/>
              <a:t>h</a:t>
            </a:r>
            <a:r>
              <a:rPr lang="zh-CN" altLang="zh-CN" sz="2000"/>
              <a:t>，则存在递归公式</a:t>
            </a:r>
            <a:r>
              <a:rPr lang="en-US" altLang="zh-CN" sz="2000" smtClean="0"/>
              <a:t>N</a:t>
            </a:r>
            <a:r>
              <a:rPr lang="en-US" altLang="zh-CN" sz="2000" baseline="-25000" smtClean="0"/>
              <a:t>h</a:t>
            </a:r>
            <a:r>
              <a:rPr lang="en-US" altLang="zh-CN" sz="2000" smtClean="0"/>
              <a:t>=N</a:t>
            </a:r>
            <a:r>
              <a:rPr lang="en-US" altLang="zh-CN" sz="2000" baseline="-25000" smtClean="0"/>
              <a:t>h-1</a:t>
            </a:r>
            <a:r>
              <a:rPr lang="en-US" altLang="zh-CN" sz="2000" smtClean="0"/>
              <a:t>+N</a:t>
            </a:r>
            <a:r>
              <a:rPr lang="en-US" altLang="zh-CN" sz="2000" baseline="-25000" smtClean="0"/>
              <a:t>h-2</a:t>
            </a:r>
            <a:r>
              <a:rPr lang="en-US" altLang="zh-CN" sz="2000" smtClean="0"/>
              <a:t>+1</a:t>
            </a:r>
            <a:r>
              <a:rPr lang="zh-CN" altLang="zh-CN" sz="2000" smtClean="0"/>
              <a:t>，</a:t>
            </a:r>
            <a:r>
              <a:rPr lang="zh-CN" altLang="zh-CN" sz="2000"/>
              <a:t>类似于斐波那契数列第</a:t>
            </a:r>
            <a:r>
              <a:rPr lang="en-US" altLang="zh-CN" sz="2000"/>
              <a:t>h</a:t>
            </a:r>
            <a:r>
              <a:rPr lang="zh-CN" altLang="zh-CN" sz="2000"/>
              <a:t>个数的计算，可以得到</a:t>
            </a:r>
            <a:r>
              <a:rPr lang="en-US" altLang="zh-CN" sz="2000"/>
              <a:t>h=1.44log</a:t>
            </a:r>
            <a:r>
              <a:rPr lang="en-US" altLang="zh-CN" sz="2000" baseline="-25000"/>
              <a:t>2</a:t>
            </a:r>
            <a:r>
              <a:rPr lang="en-US" altLang="zh-CN" sz="2000"/>
              <a:t>N</a:t>
            </a:r>
            <a:r>
              <a:rPr lang="en-US" altLang="zh-CN" sz="2000" baseline="-25000"/>
              <a:t>h</a:t>
            </a:r>
            <a:r>
              <a:rPr lang="zh-CN" altLang="zh-CN" sz="2000"/>
              <a:t>。因此，</a:t>
            </a:r>
            <a:r>
              <a:rPr lang="en-US" altLang="zh-CN" sz="2000">
                <a:solidFill>
                  <a:srgbClr val="FF0000"/>
                </a:solidFill>
              </a:rPr>
              <a:t>AVL</a:t>
            </a:r>
            <a:r>
              <a:rPr lang="zh-CN" altLang="zh-CN" sz="2000">
                <a:solidFill>
                  <a:srgbClr val="FF0000"/>
                </a:solidFill>
              </a:rPr>
              <a:t>树下的查找时间复杂度为</a:t>
            </a:r>
            <a:r>
              <a:rPr lang="en-US" altLang="zh-CN" sz="2000">
                <a:solidFill>
                  <a:srgbClr val="FF0000"/>
                </a:solidFill>
              </a:rPr>
              <a:t>O(log</a:t>
            </a:r>
            <a:r>
              <a:rPr lang="en-US" altLang="zh-CN" sz="2000" baseline="-25000">
                <a:solidFill>
                  <a:srgbClr val="FF0000"/>
                </a:solidFill>
              </a:rPr>
              <a:t>2</a:t>
            </a:r>
            <a:r>
              <a:rPr lang="en-US" altLang="zh-CN" sz="2000">
                <a:solidFill>
                  <a:srgbClr val="FF0000"/>
                </a:solidFill>
              </a:rPr>
              <a:t>n)</a:t>
            </a:r>
            <a:r>
              <a:rPr lang="zh-CN" altLang="zh-CN" sz="2000">
                <a:solidFill>
                  <a:srgbClr val="FF0000"/>
                </a:solidFill>
              </a:rPr>
              <a:t>。</a:t>
            </a:r>
          </a:p>
          <a:p>
            <a:endParaRPr lang="zh-CN" altLang="en-US" sz="2000"/>
          </a:p>
        </p:txBody>
      </p:sp>
      <p:sp>
        <p:nvSpPr>
          <p:cNvPr id="3" name="标题 2"/>
          <p:cNvSpPr>
            <a:spLocks noGrp="1"/>
          </p:cNvSpPr>
          <p:nvPr>
            <p:ph type="title"/>
          </p:nvPr>
        </p:nvSpPr>
        <p:spPr/>
        <p:txBody>
          <a:bodyPr>
            <a:normAutofit fontScale="90000"/>
          </a:bodyPr>
          <a:lstStyle/>
          <a:p>
            <a:r>
              <a:rPr lang="en-US" altLang="zh-CN" smtClean="0"/>
              <a:t>AVL</a:t>
            </a:r>
            <a:r>
              <a:rPr lang="zh-CN" altLang="en-US" smtClean="0"/>
              <a:t>树</a:t>
            </a:r>
            <a:r>
              <a:rPr lang="zh-CN" altLang="en-US"/>
              <a:t>结点</a:t>
            </a:r>
            <a:r>
              <a:rPr lang="zh-CN" altLang="en-US" smtClean="0"/>
              <a:t>数的最大高度</a:t>
            </a: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812850434"/>
              </p:ext>
            </p:extLst>
          </p:nvPr>
        </p:nvGraphicFramePr>
        <p:xfrm>
          <a:off x="2206774" y="3789834"/>
          <a:ext cx="377185" cy="360040"/>
        </p:xfrm>
        <a:graphic>
          <a:graphicData uri="http://schemas.openxmlformats.org/presentationml/2006/ole">
            <mc:AlternateContent xmlns:mc="http://schemas.openxmlformats.org/markup-compatibility/2006">
              <mc:Choice xmlns:v="urn:schemas-microsoft-com:vml" Requires="v">
                <p:oleObj spid="_x0000_s53250" name="Visio" r:id="rId4" imgW="638164" imgH="638126" progId="Visio.Drawing.15">
                  <p:embed/>
                </p:oleObj>
              </mc:Choice>
              <mc:Fallback>
                <p:oleObj name="Visio" r:id="rId4" imgW="638164" imgH="638126"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774" y="3789834"/>
                        <a:ext cx="377185" cy="360040"/>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18750206"/>
              </p:ext>
            </p:extLst>
          </p:nvPr>
        </p:nvGraphicFramePr>
        <p:xfrm>
          <a:off x="2998862" y="3789834"/>
          <a:ext cx="702418" cy="792088"/>
        </p:xfrm>
        <a:graphic>
          <a:graphicData uri="http://schemas.openxmlformats.org/presentationml/2006/ole">
            <mc:AlternateContent xmlns:mc="http://schemas.openxmlformats.org/markup-compatibility/2006">
              <mc:Choice xmlns:v="urn:schemas-microsoft-com:vml" Requires="v">
                <p:oleObj spid="_x0000_s53251" name="Visio" r:id="rId7" imgW="1333456" imgH="1533427" progId="Visio.Drawing.15">
                  <p:embed/>
                </p:oleObj>
              </mc:Choice>
              <mc:Fallback>
                <p:oleObj name="Visio" r:id="rId7" imgW="1333456" imgH="1533427"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8862" y="3789834"/>
                        <a:ext cx="702418" cy="792088"/>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87659911"/>
              </p:ext>
            </p:extLst>
          </p:nvPr>
        </p:nvGraphicFramePr>
        <p:xfrm>
          <a:off x="4006974" y="3861842"/>
          <a:ext cx="1544003" cy="1512168"/>
        </p:xfrm>
        <a:graphic>
          <a:graphicData uri="http://schemas.openxmlformats.org/presentationml/2006/ole">
            <mc:AlternateContent xmlns:mc="http://schemas.openxmlformats.org/markup-compatibility/2006">
              <mc:Choice xmlns:v="urn:schemas-microsoft-com:vml" Requires="v">
                <p:oleObj spid="_x0000_s53252" name="Visio" r:id="rId10" imgW="2743200" imgH="2705149" progId="Visio.Drawing.15">
                  <p:embed/>
                </p:oleObj>
              </mc:Choice>
              <mc:Fallback>
                <p:oleObj name="Visio" r:id="rId10" imgW="2743200" imgH="2705149"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6974" y="3861842"/>
                        <a:ext cx="1544003" cy="151216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53166494"/>
              </p:ext>
            </p:extLst>
          </p:nvPr>
        </p:nvGraphicFramePr>
        <p:xfrm>
          <a:off x="5663158" y="3789834"/>
          <a:ext cx="1944216" cy="2108979"/>
        </p:xfrm>
        <a:graphic>
          <a:graphicData uri="http://schemas.openxmlformats.org/presentationml/2006/ole">
            <mc:AlternateContent xmlns:mc="http://schemas.openxmlformats.org/markup-compatibility/2006">
              <mc:Choice xmlns:v="urn:schemas-microsoft-com:vml" Requires="v">
                <p:oleObj spid="_x0000_s53253" name="Visio" r:id="rId13" imgW="3419333" imgH="3705311" progId="Visio.Drawing.15">
                  <p:embed/>
                </p:oleObj>
              </mc:Choice>
              <mc:Fallback>
                <p:oleObj name="Visio" r:id="rId13" imgW="3419333" imgH="3705311" progId="Visio.Drawing.15">
                  <p:embed/>
                  <p:pic>
                    <p:nvPicPr>
                      <p:cNvPr id="0" name=""/>
                      <p:cNvPicPr>
                        <a:picLocks noChangeAspect="1" noChangeArrowheads="1"/>
                      </p:cNvPicPr>
                      <p:nvPr/>
                    </p:nvPicPr>
                    <p:blipFill>
                      <a:blip r:embed="rId14"/>
                      <a:srcRect/>
                      <a:stretch>
                        <a:fillRect/>
                      </a:stretch>
                    </p:blipFill>
                    <p:spPr bwMode="auto">
                      <a:xfrm>
                        <a:off x="5663158" y="3789834"/>
                        <a:ext cx="1944216" cy="2108979"/>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62618924"/>
              </p:ext>
            </p:extLst>
          </p:nvPr>
        </p:nvGraphicFramePr>
        <p:xfrm>
          <a:off x="8183438" y="3717826"/>
          <a:ext cx="2736304" cy="2227225"/>
        </p:xfrm>
        <a:graphic>
          <a:graphicData uri="http://schemas.openxmlformats.org/presentationml/2006/ole">
            <mc:AlternateContent xmlns:mc="http://schemas.openxmlformats.org/markup-compatibility/2006">
              <mc:Choice xmlns:v="urn:schemas-microsoft-com:vml" Requires="v">
                <p:oleObj spid="_x0000_s53254" name="Visio" r:id="rId16" imgW="6105405" imgH="5000478" progId="Visio.Drawing.15">
                  <p:embed/>
                </p:oleObj>
              </mc:Choice>
              <mc:Fallback>
                <p:oleObj name="Visio" r:id="rId16" imgW="6105405" imgH="5000478" progId="Visio.Drawing.15">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83438" y="3717826"/>
                        <a:ext cx="2736304" cy="2227225"/>
                      </a:xfrm>
                      <a:prstGeom prst="rect">
                        <a:avLst/>
                      </a:prstGeom>
                      <a:noFill/>
                    </p:spPr>
                  </p:pic>
                </p:oleObj>
              </mc:Fallback>
            </mc:AlternateContent>
          </a:graphicData>
        </a:graphic>
      </p:graphicFrame>
    </p:spTree>
    <p:extLst>
      <p:ext uri="{BB962C8B-B14F-4D97-AF65-F5344CB8AC3E}">
        <p14:creationId xmlns:p14="http://schemas.microsoft.com/office/powerpoint/2010/main" val="36741275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不同结构查找表下算法性能比较</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321623596"/>
              </p:ext>
            </p:extLst>
          </p:nvPr>
        </p:nvGraphicFramePr>
        <p:xfrm>
          <a:off x="1414686" y="1269554"/>
          <a:ext cx="9649070" cy="4392488"/>
        </p:xfrm>
        <a:graphic>
          <a:graphicData uri="http://schemas.openxmlformats.org/drawingml/2006/table">
            <a:tbl>
              <a:tblPr firstRow="1" firstCol="1" bandRow="1">
                <a:tableStyleId>{5C22544A-7EE6-4342-B048-85BDC9FD1C3A}</a:tableStyleId>
              </a:tblPr>
              <a:tblGrid>
                <a:gridCol w="918820"/>
                <a:gridCol w="1169412"/>
                <a:gridCol w="1468760"/>
                <a:gridCol w="2380631"/>
                <a:gridCol w="2157347"/>
                <a:gridCol w="1554100"/>
              </a:tblGrid>
              <a:tr h="1098122">
                <a:tc>
                  <a:txBody>
                    <a:bodyPr/>
                    <a:lstStyle/>
                    <a:p>
                      <a:pPr algn="just">
                        <a:spcAft>
                          <a:spcPts val="0"/>
                        </a:spcAft>
                      </a:pPr>
                      <a:r>
                        <a:rPr lang="en-US" sz="2400" kern="100">
                          <a:effectLst/>
                        </a:rPr>
                        <a:t> </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zh-CN" altLang="en-US" sz="2400" kern="100" smtClean="0">
                          <a:effectLst/>
                          <a:latin typeface="Calibri"/>
                          <a:ea typeface="宋体"/>
                          <a:cs typeface="Times New Roman"/>
                        </a:rPr>
                        <a:t>无序表</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zh-CN" sz="2400" kern="100">
                          <a:effectLst/>
                        </a:rPr>
                        <a:t>有序表</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zh-CN" sz="2400" kern="100">
                          <a:effectLst/>
                        </a:rPr>
                        <a:t>散列表</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zh-CN" sz="2400" kern="100">
                          <a:effectLst/>
                        </a:rPr>
                        <a:t>二叉查找树</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AVL</a:t>
                      </a:r>
                      <a:r>
                        <a:rPr lang="zh-CN" sz="2400" kern="100">
                          <a:effectLst/>
                        </a:rPr>
                        <a:t>树</a:t>
                      </a:r>
                      <a:endParaRPr lang="zh-CN" sz="2400" kern="100">
                        <a:effectLst/>
                        <a:latin typeface="Calibri"/>
                        <a:ea typeface="宋体"/>
                        <a:cs typeface="Times New Roman"/>
                      </a:endParaRPr>
                    </a:p>
                  </a:txBody>
                  <a:tcPr marL="68580" marR="68580" marT="0" marB="0" anchor="ctr"/>
                </a:tc>
              </a:tr>
              <a:tr h="1098122">
                <a:tc>
                  <a:txBody>
                    <a:bodyPr/>
                    <a:lstStyle/>
                    <a:p>
                      <a:pPr algn="just">
                        <a:spcAft>
                          <a:spcPts val="0"/>
                        </a:spcAft>
                      </a:pPr>
                      <a:r>
                        <a:rPr lang="zh-CN" sz="2400" kern="100">
                          <a:effectLst/>
                        </a:rPr>
                        <a:t>查找</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smtClean="0">
                          <a:effectLst/>
                        </a:rPr>
                        <a:t>O(n</a:t>
                      </a:r>
                      <a:r>
                        <a:rPr lang="en-US" sz="2400" kern="100">
                          <a:effectLst/>
                        </a:rPr>
                        <a:t>)</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O(1)-&gt;O(n)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n)-&gt;O(n)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0" marR="68580" marT="0" marB="0" anchor="ctr"/>
                </a:tc>
              </a:tr>
              <a:tr h="1098122">
                <a:tc>
                  <a:txBody>
                    <a:bodyPr/>
                    <a:lstStyle/>
                    <a:p>
                      <a:pPr algn="just">
                        <a:spcAft>
                          <a:spcPts val="0"/>
                        </a:spcAft>
                      </a:pPr>
                      <a:r>
                        <a:rPr lang="zh-CN" sz="2400" kern="100">
                          <a:effectLst/>
                        </a:rPr>
                        <a:t>插入</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smtClean="0">
                          <a:effectLst/>
                        </a:rPr>
                        <a:t>O(1)</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O(1)-&gt;O(n)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n)-&gt;O(n)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0" marR="68580" marT="0" marB="0" anchor="ctr"/>
                </a:tc>
              </a:tr>
              <a:tr h="1098122">
                <a:tc>
                  <a:txBody>
                    <a:bodyPr/>
                    <a:lstStyle/>
                    <a:p>
                      <a:pPr algn="just">
                        <a:spcAft>
                          <a:spcPts val="0"/>
                        </a:spcAft>
                      </a:pPr>
                      <a:r>
                        <a:rPr lang="zh-CN" sz="2400" kern="100">
                          <a:effectLst/>
                        </a:rPr>
                        <a:t>删除</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O(1)-&gt;O(n)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n)-&gt;O(n)</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2400" kern="100">
                          <a:effectLst/>
                        </a:rPr>
                        <a:t>O(log</a:t>
                      </a:r>
                      <a:r>
                        <a:rPr lang="en-US" sz="2400" kern="100" baseline="-25000">
                          <a:effectLst/>
                        </a:rPr>
                        <a:t>2</a:t>
                      </a:r>
                      <a:r>
                        <a:rPr lang="en-US" sz="2400" kern="100">
                          <a:effectLst/>
                        </a:rPr>
                        <a:t>n)</a:t>
                      </a:r>
                      <a:endParaRPr lang="zh-CN" sz="2400" kern="10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075745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450033" cy="4868199"/>
          </a:xfrm>
        </p:spPr>
        <p:txBody>
          <a:bodyPr/>
          <a:lstStyle/>
          <a:p>
            <a:r>
              <a:rPr lang="en-US" altLang="zh-CN" smtClean="0"/>
              <a:t>1</a:t>
            </a:r>
            <a:r>
              <a:rPr lang="zh-CN" altLang="en-US" smtClean="0"/>
              <a:t>．</a:t>
            </a:r>
            <a:r>
              <a:rPr lang="zh-CN" altLang="en-US"/>
              <a:t>设计算法，统计二叉树的宽度。</a:t>
            </a:r>
          </a:p>
          <a:p>
            <a:r>
              <a:rPr lang="en-US" altLang="zh-CN" smtClean="0"/>
              <a:t>2</a:t>
            </a:r>
            <a:r>
              <a:rPr lang="zh-CN" altLang="en-US" smtClean="0"/>
              <a:t>．设计</a:t>
            </a:r>
            <a:r>
              <a:rPr lang="zh-CN" altLang="en-US"/>
              <a:t>算法， 输出二叉树中根到所有叶子结点的</a:t>
            </a:r>
            <a:r>
              <a:rPr lang="zh-CN" altLang="en-US" smtClean="0"/>
              <a:t>路径。</a:t>
            </a:r>
            <a:endParaRPr lang="zh-CN" altLang="en-US"/>
          </a:p>
          <a:p>
            <a:r>
              <a:rPr lang="en-US" altLang="zh-CN"/>
              <a:t>3</a:t>
            </a:r>
            <a:r>
              <a:rPr lang="zh-CN" altLang="en-US" smtClean="0"/>
              <a:t>．</a:t>
            </a:r>
            <a:r>
              <a:rPr lang="zh-CN" altLang="en-US"/>
              <a:t>设计算法，在二叉树中查找值为</a:t>
            </a:r>
            <a:r>
              <a:rPr lang="en-US" altLang="zh-CN"/>
              <a:t>x</a:t>
            </a:r>
            <a:r>
              <a:rPr lang="zh-CN" altLang="en-US"/>
              <a:t>的结点的兄弟。</a:t>
            </a:r>
          </a:p>
          <a:p>
            <a:endParaRPr lang="zh-CN" altLang="en-US"/>
          </a:p>
        </p:txBody>
      </p:sp>
      <p:sp>
        <p:nvSpPr>
          <p:cNvPr id="3" name="标题 2"/>
          <p:cNvSpPr>
            <a:spLocks noGrp="1"/>
          </p:cNvSpPr>
          <p:nvPr>
            <p:ph type="title"/>
          </p:nvPr>
        </p:nvSpPr>
        <p:spPr/>
        <p:txBody>
          <a:bodyPr>
            <a:normAutofit fontScale="90000"/>
          </a:bodyPr>
          <a:lstStyle/>
          <a:p>
            <a:r>
              <a:rPr lang="zh-CN" altLang="en-US" smtClean="0"/>
              <a:t>二叉链表下算法设计</a:t>
            </a:r>
            <a:endParaRPr lang="zh-CN" altLang="en-US"/>
          </a:p>
        </p:txBody>
      </p:sp>
    </p:spTree>
    <p:extLst>
      <p:ext uri="{BB962C8B-B14F-4D97-AF65-F5344CB8AC3E}">
        <p14:creationId xmlns:p14="http://schemas.microsoft.com/office/powerpoint/2010/main" val="209814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设计算法，求二叉查找树的最大值。</a:t>
            </a:r>
          </a:p>
          <a:p>
            <a:r>
              <a:rPr lang="zh-CN" altLang="en-US" smtClean="0"/>
              <a:t>完成</a:t>
            </a:r>
            <a:r>
              <a:rPr lang="zh-CN" altLang="en-US"/>
              <a:t>二叉查找树下查找算法的非递归版本。</a:t>
            </a:r>
          </a:p>
          <a:p>
            <a:r>
              <a:rPr lang="zh-CN" altLang="en-US"/>
              <a:t>完成二叉查找树下插入算法的非递归版本。</a:t>
            </a:r>
          </a:p>
          <a:p>
            <a:r>
              <a:rPr lang="zh-CN" altLang="en-US"/>
              <a:t>设计算法判别一棵二叉链表表示的二叉树是否是二叉查找树。</a:t>
            </a:r>
          </a:p>
          <a:p>
            <a:r>
              <a:rPr lang="zh-CN" altLang="en-US"/>
              <a:t>设计算法判别一棵二叉链表表示的二叉查找树是否是</a:t>
            </a:r>
            <a:r>
              <a:rPr lang="en-US" altLang="zh-CN"/>
              <a:t>AVL</a:t>
            </a:r>
            <a:r>
              <a:rPr lang="zh-CN" altLang="en-US"/>
              <a:t>树。</a:t>
            </a:r>
          </a:p>
          <a:p>
            <a:endParaRPr lang="zh-CN" altLang="en-US"/>
          </a:p>
        </p:txBody>
      </p:sp>
      <p:sp>
        <p:nvSpPr>
          <p:cNvPr id="4" name="标题 2"/>
          <p:cNvSpPr>
            <a:spLocks noGrp="1"/>
          </p:cNvSpPr>
          <p:nvPr>
            <p:ph type="title"/>
          </p:nvPr>
        </p:nvSpPr>
        <p:spPr/>
        <p:txBody>
          <a:bodyPr>
            <a:normAutofit fontScale="90000"/>
          </a:bodyPr>
          <a:lstStyle/>
          <a:p>
            <a:r>
              <a:rPr lang="zh-CN" altLang="en-US" smtClean="0"/>
              <a:t>二叉查找树下算法设计</a:t>
            </a:r>
            <a:endParaRPr lang="zh-CN" altLang="en-US"/>
          </a:p>
        </p:txBody>
      </p:sp>
    </p:spTree>
    <p:extLst>
      <p:ext uri="{BB962C8B-B14F-4D97-AF65-F5344CB8AC3E}">
        <p14:creationId xmlns:p14="http://schemas.microsoft.com/office/powerpoint/2010/main" val="26653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E74B28E-D899-4E33-89B3-E1DBC4EE95B8}" type="slidenum">
              <a:rPr lang="zh-CN" altLang="en-US" smtClean="0"/>
              <a:t>224</a:t>
            </a:fld>
            <a:endParaRPr lang="zh-CN" altLang="en-US"/>
          </a:p>
        </p:txBody>
      </p:sp>
      <p:sp>
        <p:nvSpPr>
          <p:cNvPr id="3" name="矩形 2"/>
          <p:cNvSpPr/>
          <p:nvPr/>
        </p:nvSpPr>
        <p:spPr>
          <a:xfrm>
            <a:off x="711486" y="706250"/>
            <a:ext cx="10263012" cy="646481"/>
          </a:xfrm>
          <a:prstGeom prst="rect">
            <a:avLst/>
          </a:prstGeom>
        </p:spPr>
        <p:txBody>
          <a:bodyPr wrap="none">
            <a:spAutoFit/>
          </a:bodyPr>
          <a:lstStyle/>
          <a:p>
            <a:pPr algn="just">
              <a:spcAft>
                <a:spcPts val="0"/>
              </a:spcAft>
            </a:pPr>
            <a:r>
              <a:rPr lang="zh-CN" altLang="zh-CN" sz="3600" kern="100" dirty="0" smtClean="0">
                <a:latin typeface="Calibri"/>
                <a:ea typeface="宋体"/>
                <a:cs typeface="Times New Roman"/>
              </a:rPr>
              <a:t>以</a:t>
            </a:r>
            <a:r>
              <a:rPr lang="zh-CN" altLang="zh-CN" sz="3600" kern="100" dirty="0">
                <a:latin typeface="Calibri"/>
                <a:ea typeface="宋体"/>
                <a:cs typeface="Times New Roman"/>
              </a:rPr>
              <a:t>权值（</a:t>
            </a:r>
            <a:r>
              <a:rPr lang="en-US" altLang="zh-CN" sz="3600" kern="100" dirty="0">
                <a:latin typeface="Calibri"/>
                <a:ea typeface="宋体"/>
                <a:cs typeface="Times New Roman"/>
              </a:rPr>
              <a:t>20,4,7,11,32,6,5,15</a:t>
            </a:r>
            <a:r>
              <a:rPr lang="zh-CN" altLang="zh-CN" sz="3600" kern="100" dirty="0">
                <a:latin typeface="Calibri"/>
                <a:ea typeface="宋体"/>
                <a:cs typeface="Times New Roman"/>
              </a:rPr>
              <a:t>）创建一棵哈夫曼树。</a:t>
            </a:r>
            <a:endParaRPr lang="zh-CN" altLang="zh-CN" sz="3600" kern="100" dirty="0">
              <a:effectLst/>
              <a:latin typeface="Calibri"/>
              <a:ea typeface="宋体"/>
              <a:cs typeface="Times New Roman"/>
            </a:endParaRPr>
          </a:p>
        </p:txBody>
      </p:sp>
    </p:spTree>
    <p:extLst>
      <p:ext uri="{BB962C8B-B14F-4D97-AF65-F5344CB8AC3E}">
        <p14:creationId xmlns:p14="http://schemas.microsoft.com/office/powerpoint/2010/main" val="19246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5"/>
          <p:cNvSpPr>
            <a:spLocks noChangeArrowheads="1"/>
          </p:cNvSpPr>
          <p:nvPr/>
        </p:nvSpPr>
        <p:spPr bwMode="auto">
          <a:xfrm>
            <a:off x="9" y="226424"/>
            <a:ext cx="184707" cy="461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ClrTx/>
              <a:buFontTx/>
              <a:buNone/>
            </a:pPr>
            <a:endParaRPr lang="zh-CN" altLang="en-US" sz="2400"/>
          </a:p>
        </p:txBody>
      </p:sp>
      <p:sp>
        <p:nvSpPr>
          <p:cNvPr id="2" name="标题 1"/>
          <p:cNvSpPr>
            <a:spLocks noGrp="1"/>
          </p:cNvSpPr>
          <p:nvPr>
            <p:ph type="title"/>
          </p:nvPr>
        </p:nvSpPr>
        <p:spPr/>
        <p:txBody>
          <a:bodyPr>
            <a:normAutofit fontScale="90000"/>
          </a:bodyPr>
          <a:lstStyle/>
          <a:p>
            <a:r>
              <a:rPr lang="zh-CN" altLang="en-US" smtClean="0"/>
              <a:t>二叉树的定义</a:t>
            </a:r>
            <a:endParaRPr lang="zh-CN" altLang="en-US"/>
          </a:p>
        </p:txBody>
      </p:sp>
      <p:sp>
        <p:nvSpPr>
          <p:cNvPr id="3" name="文本占位符 2"/>
          <p:cNvSpPr>
            <a:spLocks noGrp="1"/>
          </p:cNvSpPr>
          <p:nvPr>
            <p:ph type="body" sz="quarter" idx="10"/>
          </p:nvPr>
        </p:nvSpPr>
        <p:spPr/>
        <p:txBody>
          <a:bodyPr/>
          <a:lstStyle/>
          <a:p>
            <a:pPr>
              <a:spcBef>
                <a:spcPct val="0"/>
              </a:spcBef>
              <a:buNone/>
            </a:pPr>
            <a:r>
              <a:rPr lang="zh-CN" altLang="zh-CN" sz="3200">
                <a:solidFill>
                  <a:srgbClr val="FF0000"/>
                </a:solidFill>
                <a:cs typeface="Times New Roman" pitchFamily="18" charset="0"/>
              </a:rPr>
              <a:t>解读：</a:t>
            </a:r>
            <a:endParaRPr lang="zh-CN" altLang="zh-CN" sz="3200">
              <a:latin typeface="Arial" pitchFamily="34" charset="0"/>
            </a:endParaRPr>
          </a:p>
          <a:p>
            <a:pPr>
              <a:spcBef>
                <a:spcPct val="0"/>
              </a:spcBef>
              <a:buNone/>
            </a:pPr>
            <a:r>
              <a:rPr lang="en-US" altLang="zh-CN" sz="3200">
                <a:cs typeface="Times New Roman" pitchFamily="18" charset="0"/>
              </a:rPr>
              <a:t>(1)</a:t>
            </a:r>
            <a:r>
              <a:rPr lang="zh-CN" altLang="en-US" sz="3200">
                <a:cs typeface="Times New Roman" pitchFamily="18" charset="0"/>
              </a:rPr>
              <a:t>递归定义 </a:t>
            </a:r>
            <a:r>
              <a:rPr lang="en-US" altLang="zh-CN" sz="3200">
                <a:cs typeface="Times New Roman" pitchFamily="18" charset="0"/>
              </a:rPr>
              <a:t>(recursive definition</a:t>
            </a:r>
            <a:r>
              <a:rPr lang="en-US" altLang="zh-CN" sz="3200" smtClean="0">
                <a:cs typeface="Times New Roman" pitchFamily="18" charset="0"/>
              </a:rPr>
              <a:t>)</a:t>
            </a:r>
            <a:r>
              <a:rPr lang="zh-CN" altLang="en-US" sz="3200" smtClean="0">
                <a:cs typeface="Times New Roman" pitchFamily="18" charset="0"/>
              </a:rPr>
              <a:t>，</a:t>
            </a:r>
            <a:r>
              <a:rPr lang="zh-CN" altLang="en-US" sz="3200" smtClean="0"/>
              <a:t>后续</a:t>
            </a:r>
            <a:r>
              <a:rPr lang="zh-CN" altLang="en-US" sz="3200"/>
              <a:t>对二叉树进行</a:t>
            </a:r>
            <a:r>
              <a:rPr lang="zh-CN" altLang="en-US" sz="3200" smtClean="0"/>
              <a:t>操作经常</a:t>
            </a:r>
            <a:r>
              <a:rPr lang="zh-CN" altLang="en-US" sz="3200"/>
              <a:t>使用递归的方法</a:t>
            </a:r>
            <a:r>
              <a:rPr lang="zh-CN" altLang="en-US" sz="3200" smtClean="0"/>
              <a:t>。</a:t>
            </a:r>
            <a:endParaRPr lang="zh-CN" altLang="en-US" sz="3200">
              <a:latin typeface="Arial" pitchFamily="34" charset="0"/>
            </a:endParaRPr>
          </a:p>
          <a:p>
            <a:pPr>
              <a:spcBef>
                <a:spcPct val="0"/>
              </a:spcBef>
              <a:buClrTx/>
              <a:buFontTx/>
              <a:buNone/>
            </a:pPr>
            <a:r>
              <a:rPr lang="en-US" altLang="zh-CN" sz="3200">
                <a:cs typeface="Times New Roman" pitchFamily="18" charset="0"/>
              </a:rPr>
              <a:t>(2)</a:t>
            </a:r>
            <a:r>
              <a:rPr lang="zh-CN" altLang="en-US" sz="3200">
                <a:cs typeface="Times New Roman" pitchFamily="18" charset="0"/>
              </a:rPr>
              <a:t>二叉树可以为</a:t>
            </a:r>
            <a:r>
              <a:rPr lang="zh-CN" altLang="en-US" sz="3200">
                <a:solidFill>
                  <a:srgbClr val="FF0000"/>
                </a:solidFill>
                <a:cs typeface="Times New Roman" pitchFamily="18" charset="0"/>
              </a:rPr>
              <a:t>空 </a:t>
            </a:r>
            <a:r>
              <a:rPr lang="en-US" altLang="zh-CN" sz="3200">
                <a:solidFill>
                  <a:srgbClr val="FF0000"/>
                </a:solidFill>
                <a:cs typeface="Times New Roman" pitchFamily="18" charset="0"/>
              </a:rPr>
              <a:t>(empty binary tree)</a:t>
            </a:r>
            <a:endParaRPr lang="zh-CN" altLang="en-US" sz="3200">
              <a:latin typeface="Arial" pitchFamily="34" charset="0"/>
            </a:endParaRPr>
          </a:p>
          <a:p>
            <a:pPr>
              <a:spcBef>
                <a:spcPct val="0"/>
              </a:spcBef>
              <a:buClrTx/>
              <a:buFontTx/>
              <a:buNone/>
            </a:pPr>
            <a:r>
              <a:rPr lang="en-US" altLang="zh-CN" sz="3200">
                <a:cs typeface="Times New Roman" pitchFamily="18" charset="0"/>
              </a:rPr>
              <a:t>(3)</a:t>
            </a:r>
            <a:r>
              <a:rPr lang="zh-CN" altLang="en-US" sz="3200">
                <a:cs typeface="Times New Roman" pitchFamily="18" charset="0"/>
              </a:rPr>
              <a:t>结点即数据元素</a:t>
            </a:r>
            <a:r>
              <a:rPr lang="en-US" altLang="zh-CN" sz="3200">
                <a:cs typeface="Times New Roman" pitchFamily="18" charset="0"/>
              </a:rPr>
              <a:t>(Node,Data Element)</a:t>
            </a:r>
            <a:endParaRPr lang="zh-CN" altLang="en-US" sz="3200">
              <a:latin typeface="Arial" pitchFamily="34" charset="0"/>
            </a:endParaRPr>
          </a:p>
          <a:p>
            <a:endParaRPr lang="zh-CN" altLang="en-US"/>
          </a:p>
        </p:txBody>
      </p:sp>
    </p:spTree>
    <p:extLst>
      <p:ext uri="{BB962C8B-B14F-4D97-AF65-F5344CB8AC3E}">
        <p14:creationId xmlns:p14="http://schemas.microsoft.com/office/powerpoint/2010/main" val="39303440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Group 7"/>
          <p:cNvGrpSpPr>
            <a:grpSpLocks noChangeAspect="1"/>
          </p:cNvGrpSpPr>
          <p:nvPr/>
        </p:nvGrpSpPr>
        <p:grpSpPr bwMode="auto">
          <a:xfrm>
            <a:off x="3704528" y="3059821"/>
            <a:ext cx="6114253" cy="3072523"/>
            <a:chOff x="2209800" y="762000"/>
            <a:chExt cx="6553200" cy="3657600"/>
          </a:xfrm>
        </p:grpSpPr>
        <p:sp useBgFill="1">
          <p:nvSpPr>
            <p:cNvPr id="30729" name="Oval 2"/>
            <p:cNvSpPr>
              <a:spLocks noChangeArrowheads="1"/>
            </p:cNvSpPr>
            <p:nvPr/>
          </p:nvSpPr>
          <p:spPr bwMode="auto">
            <a:xfrm>
              <a:off x="4191000" y="762000"/>
              <a:ext cx="762000" cy="762000"/>
            </a:xfrm>
            <a:prstGeom prst="ellipse">
              <a:avLst/>
            </a:prstGeom>
            <a:ln w="38100"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A</a:t>
              </a:r>
              <a:endParaRPr lang="en-US" altLang="zh-CN" sz="2400"/>
            </a:p>
          </p:txBody>
        </p:sp>
        <p:sp useBgFill="1">
          <p:nvSpPr>
            <p:cNvPr id="30730" name="Oval 3"/>
            <p:cNvSpPr>
              <a:spLocks noChangeArrowheads="1"/>
            </p:cNvSpPr>
            <p:nvPr/>
          </p:nvSpPr>
          <p:spPr bwMode="auto">
            <a:xfrm>
              <a:off x="2209800" y="16002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 typeface="Wingdings" pitchFamily="2" charset="2"/>
                <a:buNone/>
              </a:pPr>
              <a:r>
                <a:rPr lang="en-US" altLang="zh-CN" sz="4000" b="1">
                  <a:solidFill>
                    <a:srgbClr val="990033"/>
                  </a:solidFill>
                </a:rPr>
                <a:t>G</a:t>
              </a:r>
            </a:p>
          </p:txBody>
        </p:sp>
        <p:sp useBgFill="1">
          <p:nvSpPr>
            <p:cNvPr id="30731" name="Oval 4"/>
            <p:cNvSpPr>
              <a:spLocks noChangeArrowheads="1"/>
            </p:cNvSpPr>
            <p:nvPr/>
          </p:nvSpPr>
          <p:spPr bwMode="auto">
            <a:xfrm>
              <a:off x="3200400" y="2667000"/>
              <a:ext cx="762000" cy="7620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C</a:t>
              </a:r>
              <a:endParaRPr lang="en-US" altLang="zh-CN" sz="2400"/>
            </a:p>
          </p:txBody>
        </p:sp>
        <p:sp useBgFill="1">
          <p:nvSpPr>
            <p:cNvPr id="30732" name="Oval 5"/>
            <p:cNvSpPr>
              <a:spLocks noChangeArrowheads="1"/>
            </p:cNvSpPr>
            <p:nvPr/>
          </p:nvSpPr>
          <p:spPr bwMode="auto">
            <a:xfrm>
              <a:off x="6096000" y="16002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 typeface="Wingdings" pitchFamily="2" charset="2"/>
                <a:buNone/>
              </a:pPr>
              <a:r>
                <a:rPr lang="en-US" altLang="zh-CN" sz="4000" b="1">
                  <a:solidFill>
                    <a:srgbClr val="990033"/>
                  </a:solidFill>
                </a:rPr>
                <a:t>H</a:t>
              </a:r>
            </a:p>
          </p:txBody>
        </p:sp>
        <p:sp useBgFill="1">
          <p:nvSpPr>
            <p:cNvPr id="30733" name="Oval 6"/>
            <p:cNvSpPr>
              <a:spLocks noChangeArrowheads="1"/>
            </p:cNvSpPr>
            <p:nvPr/>
          </p:nvSpPr>
          <p:spPr bwMode="auto">
            <a:xfrm>
              <a:off x="7924800" y="25908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E</a:t>
              </a:r>
              <a:endParaRPr lang="en-US" altLang="zh-CN" sz="2400" b="1"/>
            </a:p>
          </p:txBody>
        </p:sp>
        <p:sp useBgFill="1">
          <p:nvSpPr>
            <p:cNvPr id="30734" name="Oval 7"/>
            <p:cNvSpPr>
              <a:spLocks noChangeArrowheads="1"/>
            </p:cNvSpPr>
            <p:nvPr/>
          </p:nvSpPr>
          <p:spPr bwMode="auto">
            <a:xfrm>
              <a:off x="7010400" y="3657600"/>
              <a:ext cx="838200" cy="7620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F</a:t>
              </a:r>
              <a:endParaRPr lang="en-US" altLang="zh-CN" sz="2400"/>
            </a:p>
          </p:txBody>
        </p:sp>
        <p:sp>
          <p:nvSpPr>
            <p:cNvPr id="30735" name="Line 8"/>
            <p:cNvSpPr>
              <a:spLocks noChangeShapeType="1"/>
            </p:cNvSpPr>
            <p:nvPr/>
          </p:nvSpPr>
          <p:spPr bwMode="auto">
            <a:xfrm flipH="1">
              <a:off x="2667000" y="1143000"/>
              <a:ext cx="1524000" cy="4572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6" name="Line 9"/>
            <p:cNvSpPr>
              <a:spLocks noChangeShapeType="1"/>
            </p:cNvSpPr>
            <p:nvPr/>
          </p:nvSpPr>
          <p:spPr bwMode="auto">
            <a:xfrm>
              <a:off x="3048000" y="1981200"/>
              <a:ext cx="533400" cy="6858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10"/>
            <p:cNvSpPr>
              <a:spLocks noChangeShapeType="1"/>
            </p:cNvSpPr>
            <p:nvPr/>
          </p:nvSpPr>
          <p:spPr bwMode="auto">
            <a:xfrm>
              <a:off x="4953000" y="1143000"/>
              <a:ext cx="1524000" cy="4572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8" name="Line 11"/>
            <p:cNvSpPr>
              <a:spLocks noChangeShapeType="1"/>
            </p:cNvSpPr>
            <p:nvPr/>
          </p:nvSpPr>
          <p:spPr bwMode="auto">
            <a:xfrm>
              <a:off x="6934200" y="1981200"/>
              <a:ext cx="1447800" cy="6096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9" name="Line 12"/>
            <p:cNvSpPr>
              <a:spLocks noChangeShapeType="1"/>
            </p:cNvSpPr>
            <p:nvPr/>
          </p:nvSpPr>
          <p:spPr bwMode="auto">
            <a:xfrm flipH="1">
              <a:off x="7467600" y="2971800"/>
              <a:ext cx="457200" cy="6858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Rectangle 8"/>
          <p:cNvSpPr/>
          <p:nvPr/>
        </p:nvSpPr>
        <p:spPr>
          <a:xfrm>
            <a:off x="3397645" y="3699731"/>
            <a:ext cx="2207397" cy="17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Rectangle 9"/>
          <p:cNvSpPr/>
          <p:nvPr/>
        </p:nvSpPr>
        <p:spPr>
          <a:xfrm>
            <a:off x="7008205" y="3699732"/>
            <a:ext cx="3108979" cy="2739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TextBox 21"/>
          <p:cNvSpPr txBox="1">
            <a:spLocks noChangeArrowheads="1"/>
          </p:cNvSpPr>
          <p:nvPr/>
        </p:nvSpPr>
        <p:spPr bwMode="auto">
          <a:xfrm>
            <a:off x="1126654" y="4071745"/>
            <a:ext cx="20162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800" smtClean="0"/>
              <a:t>A</a:t>
            </a:r>
            <a:r>
              <a:rPr lang="zh-CN" altLang="en-US" sz="2800"/>
              <a:t>的左子树</a:t>
            </a:r>
          </a:p>
        </p:txBody>
      </p:sp>
      <p:sp>
        <p:nvSpPr>
          <p:cNvPr id="23" name="TextBox 22"/>
          <p:cNvSpPr txBox="1">
            <a:spLocks noChangeArrowheads="1"/>
          </p:cNvSpPr>
          <p:nvPr/>
        </p:nvSpPr>
        <p:spPr bwMode="auto">
          <a:xfrm>
            <a:off x="10117183" y="3789480"/>
            <a:ext cx="2073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ClrTx/>
              <a:buFontTx/>
              <a:buNone/>
            </a:pPr>
            <a:r>
              <a:rPr lang="en-US" altLang="zh-CN" sz="2800" smtClean="0"/>
              <a:t>A</a:t>
            </a:r>
            <a:r>
              <a:rPr lang="zh-CN" altLang="en-US" sz="2800"/>
              <a:t>的右子树</a:t>
            </a:r>
          </a:p>
        </p:txBody>
      </p:sp>
      <p:sp>
        <p:nvSpPr>
          <p:cNvPr id="24" name="Oval 2"/>
          <p:cNvSpPr>
            <a:spLocks noChangeArrowheads="1"/>
          </p:cNvSpPr>
          <p:nvPr/>
        </p:nvSpPr>
        <p:spPr bwMode="auto">
          <a:xfrm>
            <a:off x="5554245" y="3051895"/>
            <a:ext cx="711107" cy="639911"/>
          </a:xfrm>
          <a:prstGeom prst="ellipse">
            <a:avLst/>
          </a:prstGeom>
          <a:noFill/>
          <a:ln w="3810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endParaRPr lang="en-US" altLang="zh-CN" sz="2400"/>
          </a:p>
        </p:txBody>
      </p:sp>
      <p:sp>
        <p:nvSpPr>
          <p:cNvPr id="2" name="标题 1"/>
          <p:cNvSpPr>
            <a:spLocks noGrp="1"/>
          </p:cNvSpPr>
          <p:nvPr>
            <p:ph type="title"/>
          </p:nvPr>
        </p:nvSpPr>
        <p:spPr/>
        <p:txBody>
          <a:bodyPr>
            <a:normAutofit fontScale="90000"/>
          </a:bodyPr>
          <a:lstStyle/>
          <a:p>
            <a:r>
              <a:rPr lang="zh-CN" altLang="en-US"/>
              <a:t>二叉树的定义</a:t>
            </a:r>
          </a:p>
        </p:txBody>
      </p:sp>
      <p:sp>
        <p:nvSpPr>
          <p:cNvPr id="3" name="文本占位符 2"/>
          <p:cNvSpPr>
            <a:spLocks noGrp="1"/>
          </p:cNvSpPr>
          <p:nvPr>
            <p:ph type="body" sz="quarter" idx="10"/>
          </p:nvPr>
        </p:nvSpPr>
        <p:spPr>
          <a:xfrm>
            <a:off x="759944" y="1125538"/>
            <a:ext cx="8448623" cy="2029446"/>
          </a:xfrm>
        </p:spPr>
        <p:txBody>
          <a:bodyPr>
            <a:normAutofit fontScale="77500" lnSpcReduction="20000"/>
          </a:bodyPr>
          <a:lstStyle/>
          <a:p>
            <a:r>
              <a:rPr lang="en-US" altLang="zh-CN"/>
              <a:t>(4)</a:t>
            </a:r>
            <a:r>
              <a:rPr lang="zh-CN" altLang="en-US"/>
              <a:t>非空二叉树的</a:t>
            </a:r>
            <a:r>
              <a:rPr lang="en-US" altLang="zh-CN"/>
              <a:t>3</a:t>
            </a:r>
            <a:r>
              <a:rPr lang="zh-CN" altLang="en-US"/>
              <a:t>个部分</a:t>
            </a:r>
          </a:p>
          <a:p>
            <a:r>
              <a:rPr lang="en-US" altLang="zh-CN"/>
              <a:t>a.</a:t>
            </a:r>
            <a:r>
              <a:rPr lang="zh-CN" altLang="en-US"/>
              <a:t>根结点，地位尊贵，所有其它结点的祖先</a:t>
            </a:r>
          </a:p>
          <a:p>
            <a:r>
              <a:rPr lang="en-US" altLang="zh-CN"/>
              <a:t>b.</a:t>
            </a:r>
            <a:r>
              <a:rPr lang="zh-CN" altLang="en-US"/>
              <a:t>根的左子树</a:t>
            </a:r>
            <a:r>
              <a:rPr lang="en-US" altLang="zh-CN"/>
              <a:t>:</a:t>
            </a:r>
            <a:r>
              <a:rPr lang="zh-CN" altLang="en-US"/>
              <a:t>一棵二叉树，空或者非空</a:t>
            </a:r>
          </a:p>
          <a:p>
            <a:r>
              <a:rPr lang="en-US" altLang="zh-CN"/>
              <a:t>c.</a:t>
            </a:r>
            <a:r>
              <a:rPr lang="zh-CN" altLang="en-US"/>
              <a:t>根的右子树</a:t>
            </a:r>
            <a:r>
              <a:rPr lang="en-US" altLang="zh-CN"/>
              <a:t>:</a:t>
            </a:r>
            <a:r>
              <a:rPr lang="zh-CN" altLang="en-US"/>
              <a:t>一棵二叉树，空或者非空</a:t>
            </a:r>
          </a:p>
          <a:p>
            <a:endParaRPr lang="zh-CN" altLang="en-US"/>
          </a:p>
        </p:txBody>
      </p:sp>
    </p:spTree>
    <p:extLst>
      <p:ext uri="{BB962C8B-B14F-4D97-AF65-F5344CB8AC3E}">
        <p14:creationId xmlns:p14="http://schemas.microsoft.com/office/powerpoint/2010/main" val="1161026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chemeClr val="bg1"/>
                                      </p:to>
                                    </p:animClr>
                                    <p:animClr clrSpc="rgb" dir="cw">
                                      <p:cBhvr>
                                        <p:cTn id="7" dur="250" autoRev="1" fill="remove"/>
                                        <p:tgtEl>
                                          <p:spTgt spid="24"/>
                                        </p:tgtEl>
                                        <p:attrNameLst>
                                          <p:attrName>fillcolor</p:attrName>
                                        </p:attrNameLst>
                                      </p:cBhvr>
                                      <p:to>
                                        <a:schemeClr val="bg1"/>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2" grpId="0"/>
      <p:bldP spid="23" grpId="0"/>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7" name="Group 6"/>
          <p:cNvGrpSpPr>
            <a:grpSpLocks/>
          </p:cNvGrpSpPr>
          <p:nvPr/>
        </p:nvGrpSpPr>
        <p:grpSpPr bwMode="auto">
          <a:xfrm>
            <a:off x="5460299" y="3347225"/>
            <a:ext cx="6611572" cy="3072644"/>
            <a:chOff x="1979712" y="762000"/>
            <a:chExt cx="4959568" cy="2560320"/>
          </a:xfrm>
        </p:grpSpPr>
        <p:grpSp>
          <p:nvGrpSpPr>
            <p:cNvPr id="31748" name="Group 7"/>
            <p:cNvGrpSpPr>
              <a:grpSpLocks noChangeAspect="1"/>
            </p:cNvGrpSpPr>
            <p:nvPr/>
          </p:nvGrpSpPr>
          <p:grpSpPr bwMode="auto">
            <a:xfrm>
              <a:off x="2209800" y="762000"/>
              <a:ext cx="4587240" cy="2560320"/>
              <a:chOff x="2209800" y="762000"/>
              <a:chExt cx="6553200" cy="3657600"/>
            </a:xfrm>
          </p:grpSpPr>
          <p:sp useBgFill="1">
            <p:nvSpPr>
              <p:cNvPr id="31751" name="Oval 2"/>
              <p:cNvSpPr>
                <a:spLocks noChangeArrowheads="1"/>
              </p:cNvSpPr>
              <p:nvPr/>
            </p:nvSpPr>
            <p:spPr bwMode="auto">
              <a:xfrm>
                <a:off x="4191000" y="762000"/>
                <a:ext cx="762000" cy="762000"/>
              </a:xfrm>
              <a:prstGeom prst="ellipse">
                <a:avLst/>
              </a:prstGeom>
              <a:ln w="38100"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A</a:t>
                </a:r>
                <a:endParaRPr lang="en-US" altLang="zh-CN" sz="2400"/>
              </a:p>
            </p:txBody>
          </p:sp>
          <p:sp useBgFill="1">
            <p:nvSpPr>
              <p:cNvPr id="31752" name="Oval 3"/>
              <p:cNvSpPr>
                <a:spLocks noChangeArrowheads="1"/>
              </p:cNvSpPr>
              <p:nvPr/>
            </p:nvSpPr>
            <p:spPr bwMode="auto">
              <a:xfrm>
                <a:off x="2209800" y="16002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 typeface="Wingdings" pitchFamily="2" charset="2"/>
                  <a:buNone/>
                </a:pPr>
                <a:r>
                  <a:rPr lang="en-US" altLang="zh-CN" sz="4000" b="1">
                    <a:solidFill>
                      <a:srgbClr val="990033"/>
                    </a:solidFill>
                  </a:rPr>
                  <a:t>G</a:t>
                </a:r>
              </a:p>
            </p:txBody>
          </p:sp>
          <p:sp useBgFill="1">
            <p:nvSpPr>
              <p:cNvPr id="31753" name="Oval 4"/>
              <p:cNvSpPr>
                <a:spLocks noChangeArrowheads="1"/>
              </p:cNvSpPr>
              <p:nvPr/>
            </p:nvSpPr>
            <p:spPr bwMode="auto">
              <a:xfrm>
                <a:off x="3200400" y="2667000"/>
                <a:ext cx="762000" cy="7620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C</a:t>
                </a:r>
                <a:endParaRPr lang="en-US" altLang="zh-CN" sz="2400"/>
              </a:p>
            </p:txBody>
          </p:sp>
          <p:sp useBgFill="1">
            <p:nvSpPr>
              <p:cNvPr id="31754" name="Oval 5"/>
              <p:cNvSpPr>
                <a:spLocks noChangeArrowheads="1"/>
              </p:cNvSpPr>
              <p:nvPr/>
            </p:nvSpPr>
            <p:spPr bwMode="auto">
              <a:xfrm>
                <a:off x="6096000" y="16002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 typeface="Wingdings" pitchFamily="2" charset="2"/>
                  <a:buNone/>
                </a:pPr>
                <a:r>
                  <a:rPr lang="en-US" altLang="zh-CN" sz="4000" b="1">
                    <a:solidFill>
                      <a:srgbClr val="990033"/>
                    </a:solidFill>
                  </a:rPr>
                  <a:t>H</a:t>
                </a:r>
              </a:p>
            </p:txBody>
          </p:sp>
          <p:sp useBgFill="1">
            <p:nvSpPr>
              <p:cNvPr id="31755" name="Oval 6"/>
              <p:cNvSpPr>
                <a:spLocks noChangeArrowheads="1"/>
              </p:cNvSpPr>
              <p:nvPr/>
            </p:nvSpPr>
            <p:spPr bwMode="auto">
              <a:xfrm>
                <a:off x="7924800" y="25908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E</a:t>
                </a:r>
                <a:endParaRPr lang="en-US" altLang="zh-CN" sz="2400" b="1"/>
              </a:p>
            </p:txBody>
          </p:sp>
          <p:sp useBgFill="1">
            <p:nvSpPr>
              <p:cNvPr id="31756" name="Oval 7"/>
              <p:cNvSpPr>
                <a:spLocks noChangeArrowheads="1"/>
              </p:cNvSpPr>
              <p:nvPr/>
            </p:nvSpPr>
            <p:spPr bwMode="auto">
              <a:xfrm>
                <a:off x="7010400" y="3657600"/>
                <a:ext cx="838200" cy="7620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F</a:t>
                </a:r>
                <a:endParaRPr lang="en-US" altLang="zh-CN" sz="2400"/>
              </a:p>
            </p:txBody>
          </p:sp>
          <p:sp>
            <p:nvSpPr>
              <p:cNvPr id="31757" name="Line 8"/>
              <p:cNvSpPr>
                <a:spLocks noChangeShapeType="1"/>
              </p:cNvSpPr>
              <p:nvPr/>
            </p:nvSpPr>
            <p:spPr bwMode="auto">
              <a:xfrm flipH="1">
                <a:off x="2667000" y="1143000"/>
                <a:ext cx="1524000" cy="4572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8" name="Line 9"/>
              <p:cNvSpPr>
                <a:spLocks noChangeShapeType="1"/>
              </p:cNvSpPr>
              <p:nvPr/>
            </p:nvSpPr>
            <p:spPr bwMode="auto">
              <a:xfrm>
                <a:off x="3048000" y="1981200"/>
                <a:ext cx="533400" cy="6858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10"/>
              <p:cNvSpPr>
                <a:spLocks noChangeShapeType="1"/>
              </p:cNvSpPr>
              <p:nvPr/>
            </p:nvSpPr>
            <p:spPr bwMode="auto">
              <a:xfrm>
                <a:off x="4953000" y="1143000"/>
                <a:ext cx="1524000" cy="4572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11"/>
              <p:cNvSpPr>
                <a:spLocks noChangeShapeType="1"/>
              </p:cNvSpPr>
              <p:nvPr/>
            </p:nvSpPr>
            <p:spPr bwMode="auto">
              <a:xfrm>
                <a:off x="6934200" y="1981200"/>
                <a:ext cx="1447800" cy="6096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Line 12"/>
              <p:cNvSpPr>
                <a:spLocks noChangeShapeType="1"/>
              </p:cNvSpPr>
              <p:nvPr/>
            </p:nvSpPr>
            <p:spPr bwMode="auto">
              <a:xfrm flipH="1">
                <a:off x="7467600" y="2971800"/>
                <a:ext cx="457200" cy="6858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Rectangle 8"/>
            <p:cNvSpPr/>
            <p:nvPr/>
          </p:nvSpPr>
          <p:spPr>
            <a:xfrm>
              <a:off x="1979712" y="1295214"/>
              <a:ext cx="1655844" cy="14937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Rectangle 9"/>
            <p:cNvSpPr/>
            <p:nvPr/>
          </p:nvSpPr>
          <p:spPr>
            <a:xfrm>
              <a:off x="4688120" y="1295214"/>
              <a:ext cx="2251160" cy="2027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 name="文本占位符 2"/>
          <p:cNvSpPr>
            <a:spLocks noGrp="1"/>
          </p:cNvSpPr>
          <p:nvPr>
            <p:ph type="body" sz="quarter" idx="10"/>
          </p:nvPr>
        </p:nvSpPr>
        <p:spPr>
          <a:xfrm>
            <a:off x="622598" y="1260831"/>
            <a:ext cx="10736814" cy="4868199"/>
          </a:xfrm>
        </p:spPr>
        <p:txBody>
          <a:bodyPr>
            <a:normAutofit lnSpcReduction="10000"/>
          </a:bodyPr>
          <a:lstStyle/>
          <a:p>
            <a:r>
              <a:rPr lang="en-US" altLang="zh-CN"/>
              <a:t>(5)</a:t>
            </a:r>
            <a:r>
              <a:rPr lang="zh-CN" altLang="en-US"/>
              <a:t>二叉树的子树严格区分左右</a:t>
            </a:r>
          </a:p>
          <a:p>
            <a:r>
              <a:rPr lang="en-US" altLang="zh-CN"/>
              <a:t>(6)</a:t>
            </a:r>
            <a:r>
              <a:rPr lang="zh-CN" altLang="en-US"/>
              <a:t>结点之间的关系：</a:t>
            </a:r>
          </a:p>
          <a:p>
            <a:r>
              <a:rPr lang="zh-CN" altLang="en-US"/>
              <a:t>根结点与其子树的根之间的父子关系</a:t>
            </a:r>
          </a:p>
          <a:p>
            <a:pPr lvl="1"/>
            <a:r>
              <a:rPr lang="en-US" altLang="zh-CN"/>
              <a:t>A</a:t>
            </a:r>
            <a:r>
              <a:rPr lang="zh-CN" altLang="en-US"/>
              <a:t>（双亲）</a:t>
            </a:r>
            <a:r>
              <a:rPr lang="en-US" altLang="zh-CN"/>
              <a:t>-----G</a:t>
            </a:r>
            <a:r>
              <a:rPr lang="zh-CN" altLang="en-US"/>
              <a:t>（左孩子）</a:t>
            </a:r>
          </a:p>
          <a:p>
            <a:pPr lvl="1"/>
            <a:r>
              <a:rPr lang="en-US" altLang="zh-CN"/>
              <a:t>A</a:t>
            </a:r>
            <a:r>
              <a:rPr lang="zh-CN" altLang="en-US"/>
              <a:t>（双亲）</a:t>
            </a:r>
            <a:r>
              <a:rPr lang="en-US" altLang="zh-CN"/>
              <a:t>-----H</a:t>
            </a:r>
            <a:r>
              <a:rPr lang="zh-CN" altLang="en-US"/>
              <a:t>（右孩子）</a:t>
            </a:r>
          </a:p>
          <a:p>
            <a:pPr lvl="1"/>
            <a:r>
              <a:rPr lang="en-US" altLang="zh-CN"/>
              <a:t>G</a:t>
            </a:r>
            <a:r>
              <a:rPr lang="zh-CN" altLang="en-US"/>
              <a:t>（双亲）</a:t>
            </a:r>
            <a:r>
              <a:rPr lang="en-US" altLang="zh-CN"/>
              <a:t>-----C</a:t>
            </a:r>
            <a:r>
              <a:rPr lang="zh-CN" altLang="en-US"/>
              <a:t>（右孩子）</a:t>
            </a:r>
          </a:p>
          <a:p>
            <a:pPr lvl="1"/>
            <a:r>
              <a:rPr lang="en-US" altLang="zh-CN"/>
              <a:t>G</a:t>
            </a:r>
            <a:r>
              <a:rPr lang="zh-CN" altLang="en-US"/>
              <a:t>、</a:t>
            </a:r>
            <a:r>
              <a:rPr lang="en-US" altLang="zh-CN"/>
              <a:t>H </a:t>
            </a:r>
            <a:r>
              <a:rPr lang="zh-CN" altLang="en-US"/>
              <a:t>互为兄弟</a:t>
            </a:r>
          </a:p>
          <a:p>
            <a:pPr lvl="1"/>
            <a:r>
              <a:rPr lang="en-US" altLang="zh-CN"/>
              <a:t>H</a:t>
            </a:r>
            <a:r>
              <a:rPr lang="zh-CN" altLang="en-US"/>
              <a:t>（祖先</a:t>
            </a:r>
            <a:r>
              <a:rPr lang="zh-CN" altLang="en-US" smtClean="0"/>
              <a:t>） </a:t>
            </a:r>
            <a:r>
              <a:rPr lang="en-US" altLang="zh-CN"/>
              <a:t>----E F</a:t>
            </a:r>
            <a:r>
              <a:rPr lang="zh-CN" altLang="en-US"/>
              <a:t>（子孙）</a:t>
            </a:r>
          </a:p>
          <a:p>
            <a:endParaRPr lang="zh-CN" altLang="en-US"/>
          </a:p>
        </p:txBody>
      </p:sp>
      <p:sp>
        <p:nvSpPr>
          <p:cNvPr id="20" name="标题 1"/>
          <p:cNvSpPr>
            <a:spLocks noGrp="1"/>
          </p:cNvSpPr>
          <p:nvPr>
            <p:ph type="title"/>
          </p:nvPr>
        </p:nvSpPr>
        <p:spPr/>
        <p:txBody>
          <a:bodyPr>
            <a:normAutofit fontScale="90000"/>
          </a:bodyPr>
          <a:lstStyle/>
          <a:p>
            <a:r>
              <a:rPr lang="zh-CN" altLang="en-US"/>
              <a:t>二叉树的</a:t>
            </a:r>
            <a:r>
              <a:rPr lang="zh-CN" altLang="en-US" smtClean="0"/>
              <a:t>定义及相关术语</a:t>
            </a:r>
            <a:endParaRPr lang="zh-CN" altLang="en-US"/>
          </a:p>
        </p:txBody>
      </p:sp>
    </p:spTree>
    <p:extLst>
      <p:ext uri="{BB962C8B-B14F-4D97-AF65-F5344CB8AC3E}">
        <p14:creationId xmlns:p14="http://schemas.microsoft.com/office/powerpoint/2010/main" val="3597671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1" name="Group 6"/>
          <p:cNvGrpSpPr>
            <a:grpSpLocks/>
          </p:cNvGrpSpPr>
          <p:nvPr/>
        </p:nvGrpSpPr>
        <p:grpSpPr bwMode="auto">
          <a:xfrm>
            <a:off x="5346014" y="2478664"/>
            <a:ext cx="6719542" cy="3380570"/>
            <a:chOff x="1979712" y="762000"/>
            <a:chExt cx="5040560" cy="2815580"/>
          </a:xfrm>
        </p:grpSpPr>
        <p:grpSp>
          <p:nvGrpSpPr>
            <p:cNvPr id="32772" name="Group 7"/>
            <p:cNvGrpSpPr>
              <a:grpSpLocks noChangeAspect="1"/>
            </p:cNvGrpSpPr>
            <p:nvPr/>
          </p:nvGrpSpPr>
          <p:grpSpPr bwMode="auto">
            <a:xfrm>
              <a:off x="2209800" y="762000"/>
              <a:ext cx="4587240" cy="2560320"/>
              <a:chOff x="2209800" y="762000"/>
              <a:chExt cx="6553200" cy="3657600"/>
            </a:xfrm>
          </p:grpSpPr>
          <p:sp useBgFill="1">
            <p:nvSpPr>
              <p:cNvPr id="32775" name="Oval 2"/>
              <p:cNvSpPr>
                <a:spLocks noChangeArrowheads="1"/>
              </p:cNvSpPr>
              <p:nvPr/>
            </p:nvSpPr>
            <p:spPr bwMode="auto">
              <a:xfrm>
                <a:off x="4191000" y="762000"/>
                <a:ext cx="762000" cy="762000"/>
              </a:xfrm>
              <a:prstGeom prst="ellipse">
                <a:avLst/>
              </a:prstGeom>
              <a:ln w="38100"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A</a:t>
                </a:r>
                <a:endParaRPr lang="en-US" altLang="zh-CN" sz="2400"/>
              </a:p>
            </p:txBody>
          </p:sp>
          <p:sp useBgFill="1">
            <p:nvSpPr>
              <p:cNvPr id="32776" name="Oval 3"/>
              <p:cNvSpPr>
                <a:spLocks noChangeArrowheads="1"/>
              </p:cNvSpPr>
              <p:nvPr/>
            </p:nvSpPr>
            <p:spPr bwMode="auto">
              <a:xfrm>
                <a:off x="2209800" y="16002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 typeface="Wingdings" pitchFamily="2" charset="2"/>
                  <a:buNone/>
                </a:pPr>
                <a:r>
                  <a:rPr lang="en-US" altLang="zh-CN" sz="4000" b="1">
                    <a:solidFill>
                      <a:srgbClr val="990033"/>
                    </a:solidFill>
                  </a:rPr>
                  <a:t>G</a:t>
                </a:r>
              </a:p>
            </p:txBody>
          </p:sp>
          <p:sp useBgFill="1">
            <p:nvSpPr>
              <p:cNvPr id="32777" name="Oval 4"/>
              <p:cNvSpPr>
                <a:spLocks noChangeArrowheads="1"/>
              </p:cNvSpPr>
              <p:nvPr/>
            </p:nvSpPr>
            <p:spPr bwMode="auto">
              <a:xfrm>
                <a:off x="3200400" y="2667000"/>
                <a:ext cx="762000" cy="7620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C</a:t>
                </a:r>
                <a:endParaRPr lang="en-US" altLang="zh-CN" sz="2400"/>
              </a:p>
            </p:txBody>
          </p:sp>
          <p:sp useBgFill="1">
            <p:nvSpPr>
              <p:cNvPr id="32778" name="Oval 5"/>
              <p:cNvSpPr>
                <a:spLocks noChangeArrowheads="1"/>
              </p:cNvSpPr>
              <p:nvPr/>
            </p:nvSpPr>
            <p:spPr bwMode="auto">
              <a:xfrm>
                <a:off x="6096000" y="16002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 typeface="Wingdings" pitchFamily="2" charset="2"/>
                  <a:buNone/>
                </a:pPr>
                <a:r>
                  <a:rPr lang="en-US" altLang="zh-CN" sz="4000" b="1">
                    <a:solidFill>
                      <a:srgbClr val="990033"/>
                    </a:solidFill>
                  </a:rPr>
                  <a:t>H</a:t>
                </a:r>
              </a:p>
            </p:txBody>
          </p:sp>
          <p:sp useBgFill="1">
            <p:nvSpPr>
              <p:cNvPr id="32779" name="Oval 6"/>
              <p:cNvSpPr>
                <a:spLocks noChangeArrowheads="1"/>
              </p:cNvSpPr>
              <p:nvPr/>
            </p:nvSpPr>
            <p:spPr bwMode="auto">
              <a:xfrm>
                <a:off x="7924800" y="2590800"/>
                <a:ext cx="838200" cy="8382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E</a:t>
                </a:r>
                <a:endParaRPr lang="en-US" altLang="zh-CN" sz="2400" b="1"/>
              </a:p>
            </p:txBody>
          </p:sp>
          <p:sp useBgFill="1">
            <p:nvSpPr>
              <p:cNvPr id="32780" name="Oval 7"/>
              <p:cNvSpPr>
                <a:spLocks noChangeArrowheads="1"/>
              </p:cNvSpPr>
              <p:nvPr/>
            </p:nvSpPr>
            <p:spPr bwMode="auto">
              <a:xfrm>
                <a:off x="7010400" y="3657600"/>
                <a:ext cx="838200" cy="762000"/>
              </a:xfrm>
              <a:prstGeom prst="ellipse">
                <a:avLst/>
              </a:prstGeom>
              <a:ln w="28575" cap="sq">
                <a:solidFill>
                  <a:srgbClr val="008080"/>
                </a:solidFill>
                <a:round/>
                <a:headEnd type="none" w="sm" len="sm"/>
                <a:tailEnd type="none" w="sm" len="sm"/>
              </a:ln>
            </p:spPr>
            <p:txBody>
              <a:bodyPr wrap="none" anchor="ctr"/>
              <a:lstStyle>
                <a:lvl1pPr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marL="1143000" indent="-228600"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ClrTx/>
                  <a:buFontTx/>
                  <a:buNone/>
                </a:pPr>
                <a:r>
                  <a:rPr lang="en-US" altLang="zh-CN" sz="4000" b="1">
                    <a:solidFill>
                      <a:srgbClr val="990033"/>
                    </a:solidFill>
                  </a:rPr>
                  <a:t>F</a:t>
                </a:r>
                <a:endParaRPr lang="en-US" altLang="zh-CN" sz="2400"/>
              </a:p>
            </p:txBody>
          </p:sp>
          <p:sp>
            <p:nvSpPr>
              <p:cNvPr id="32781" name="Line 8"/>
              <p:cNvSpPr>
                <a:spLocks noChangeShapeType="1"/>
              </p:cNvSpPr>
              <p:nvPr/>
            </p:nvSpPr>
            <p:spPr bwMode="auto">
              <a:xfrm flipH="1">
                <a:off x="2667000" y="1143000"/>
                <a:ext cx="1524000" cy="4572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2" name="Line 9"/>
              <p:cNvSpPr>
                <a:spLocks noChangeShapeType="1"/>
              </p:cNvSpPr>
              <p:nvPr/>
            </p:nvSpPr>
            <p:spPr bwMode="auto">
              <a:xfrm>
                <a:off x="3048000" y="1981200"/>
                <a:ext cx="533400" cy="6858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10"/>
              <p:cNvSpPr>
                <a:spLocks noChangeShapeType="1"/>
              </p:cNvSpPr>
              <p:nvPr/>
            </p:nvSpPr>
            <p:spPr bwMode="auto">
              <a:xfrm>
                <a:off x="4953000" y="1143000"/>
                <a:ext cx="1524000" cy="4572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4" name="Line 11"/>
              <p:cNvSpPr>
                <a:spLocks noChangeShapeType="1"/>
              </p:cNvSpPr>
              <p:nvPr/>
            </p:nvSpPr>
            <p:spPr bwMode="auto">
              <a:xfrm>
                <a:off x="6934200" y="1981200"/>
                <a:ext cx="1447800" cy="6096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Line 12"/>
              <p:cNvSpPr>
                <a:spLocks noChangeShapeType="1"/>
              </p:cNvSpPr>
              <p:nvPr/>
            </p:nvSpPr>
            <p:spPr bwMode="auto">
              <a:xfrm flipH="1">
                <a:off x="7467600" y="2971800"/>
                <a:ext cx="457200" cy="685800"/>
              </a:xfrm>
              <a:prstGeom prst="line">
                <a:avLst/>
              </a:prstGeom>
              <a:noFill/>
              <a:ln w="28575" cap="sq">
                <a:solidFill>
                  <a:srgbClr val="AE68AE"/>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 name="Rectangle 8"/>
            <p:cNvSpPr/>
            <p:nvPr/>
          </p:nvSpPr>
          <p:spPr>
            <a:xfrm>
              <a:off x="1979712" y="1294963"/>
              <a:ext cx="1655844" cy="14944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Rectangle 9"/>
            <p:cNvSpPr/>
            <p:nvPr/>
          </p:nvSpPr>
          <p:spPr>
            <a:xfrm>
              <a:off x="4688120" y="1294963"/>
              <a:ext cx="2332152" cy="22826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标题 1"/>
          <p:cNvSpPr>
            <a:spLocks noGrp="1"/>
          </p:cNvSpPr>
          <p:nvPr>
            <p:ph type="title"/>
          </p:nvPr>
        </p:nvSpPr>
        <p:spPr/>
        <p:txBody>
          <a:bodyPr>
            <a:normAutofit fontScale="90000"/>
          </a:bodyPr>
          <a:lstStyle/>
          <a:p>
            <a:r>
              <a:rPr lang="zh-CN" altLang="en-US"/>
              <a:t>二叉树的定义及相关术语</a:t>
            </a:r>
          </a:p>
        </p:txBody>
      </p:sp>
      <p:sp>
        <p:nvSpPr>
          <p:cNvPr id="3" name="文本占位符 2"/>
          <p:cNvSpPr>
            <a:spLocks noGrp="1"/>
          </p:cNvSpPr>
          <p:nvPr>
            <p:ph type="body" sz="quarter" idx="10"/>
          </p:nvPr>
        </p:nvSpPr>
        <p:spPr>
          <a:xfrm>
            <a:off x="766614" y="986905"/>
            <a:ext cx="7992888" cy="4868199"/>
          </a:xfrm>
        </p:spPr>
        <p:txBody>
          <a:bodyPr>
            <a:noAutofit/>
          </a:bodyPr>
          <a:lstStyle/>
          <a:p>
            <a:r>
              <a:rPr lang="en-US" altLang="zh-CN" sz="2800"/>
              <a:t>(7)</a:t>
            </a:r>
            <a:r>
              <a:rPr lang="zh-CN" altLang="en-US" sz="2800"/>
              <a:t>二叉树是一种层次型的数据结构</a:t>
            </a:r>
          </a:p>
          <a:p>
            <a:r>
              <a:rPr lang="en-US" altLang="zh-CN" sz="2800"/>
              <a:t>(8)</a:t>
            </a:r>
            <a:r>
              <a:rPr lang="zh-CN" altLang="en-US" sz="2800"/>
              <a:t>结点的度</a:t>
            </a:r>
          </a:p>
          <a:p>
            <a:pPr lvl="1"/>
            <a:r>
              <a:rPr lang="zh-CN" altLang="en-US" sz="2400"/>
              <a:t>结点的度：结点所拥有的子树的数目。</a:t>
            </a:r>
          </a:p>
          <a:p>
            <a:pPr lvl="1"/>
            <a:r>
              <a:rPr lang="en-US" altLang="zh-CN" sz="2400"/>
              <a:t>A</a:t>
            </a:r>
            <a:r>
              <a:rPr lang="zh-CN" altLang="en-US" sz="2400"/>
              <a:t>的度为</a:t>
            </a:r>
            <a:r>
              <a:rPr lang="en-US" altLang="zh-CN" sz="2400"/>
              <a:t>2</a:t>
            </a:r>
          </a:p>
          <a:p>
            <a:pPr lvl="1"/>
            <a:r>
              <a:rPr lang="en-US" altLang="zh-CN" sz="2400"/>
              <a:t>E</a:t>
            </a:r>
            <a:r>
              <a:rPr lang="zh-CN" altLang="en-US" sz="2400"/>
              <a:t>的度为</a:t>
            </a:r>
            <a:r>
              <a:rPr lang="en-US" altLang="zh-CN" sz="2400"/>
              <a:t>1</a:t>
            </a:r>
          </a:p>
          <a:p>
            <a:pPr lvl="1"/>
            <a:r>
              <a:rPr lang="en-US" altLang="zh-CN" sz="2400"/>
              <a:t>C</a:t>
            </a:r>
            <a:r>
              <a:rPr lang="zh-CN" altLang="en-US" sz="2400"/>
              <a:t>的度为</a:t>
            </a:r>
            <a:r>
              <a:rPr lang="en-US" altLang="zh-CN" sz="2400"/>
              <a:t>0</a:t>
            </a:r>
            <a:r>
              <a:rPr lang="zh-CN" altLang="en-US" sz="2400"/>
              <a:t>。</a:t>
            </a:r>
          </a:p>
          <a:p>
            <a:pPr lvl="1"/>
            <a:r>
              <a:rPr lang="zh-CN" altLang="en-US" sz="2400"/>
              <a:t>叶子：度为</a:t>
            </a:r>
            <a:r>
              <a:rPr lang="en-US" altLang="zh-CN" sz="2400"/>
              <a:t>0</a:t>
            </a:r>
            <a:r>
              <a:rPr lang="zh-CN" altLang="en-US" sz="2400"/>
              <a:t>的结点。</a:t>
            </a:r>
          </a:p>
          <a:p>
            <a:r>
              <a:rPr lang="en-US" altLang="zh-CN" sz="2800"/>
              <a:t>(9)</a:t>
            </a:r>
            <a:r>
              <a:rPr lang="zh-CN" altLang="en-US" sz="2800"/>
              <a:t>二叉树的度</a:t>
            </a:r>
          </a:p>
          <a:p>
            <a:pPr lvl="1"/>
            <a:r>
              <a:rPr lang="zh-CN" altLang="en-US" sz="2400"/>
              <a:t>二叉树中结点度的最大值。</a:t>
            </a:r>
          </a:p>
          <a:p>
            <a:pPr lvl="1"/>
            <a:r>
              <a:rPr lang="zh-CN" altLang="en-US" sz="2400"/>
              <a:t>任意一棵二叉树的度小于等于</a:t>
            </a:r>
            <a:r>
              <a:rPr lang="en-US" altLang="zh-CN" sz="2400"/>
              <a:t>2</a:t>
            </a:r>
            <a:r>
              <a:rPr lang="zh-CN" altLang="en-US" sz="2400"/>
              <a:t>。</a:t>
            </a:r>
          </a:p>
          <a:p>
            <a:endParaRPr lang="zh-CN" altLang="en-US" sz="2800"/>
          </a:p>
        </p:txBody>
      </p:sp>
    </p:spTree>
    <p:extLst>
      <p:ext uri="{BB962C8B-B14F-4D97-AF65-F5344CB8AC3E}">
        <p14:creationId xmlns:p14="http://schemas.microsoft.com/office/powerpoint/2010/main" val="280723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905" y="4322189"/>
            <a:ext cx="778832" cy="67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549" y="4409509"/>
            <a:ext cx="2831731" cy="207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777" y="4265026"/>
            <a:ext cx="1911100" cy="227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7365" y="4230079"/>
            <a:ext cx="2014805" cy="231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2171" y="4250736"/>
            <a:ext cx="577776" cy="56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558702" y="242958"/>
            <a:ext cx="10233473" cy="648527"/>
          </a:xfrm>
        </p:spPr>
        <p:txBody>
          <a:bodyPr>
            <a:normAutofit fontScale="90000"/>
          </a:bodyPr>
          <a:lstStyle/>
          <a:p>
            <a:pPr lvl="1" algn="l" defTabSz="586060" rtl="0">
              <a:spcBef>
                <a:spcPct val="0"/>
              </a:spcBef>
            </a:pPr>
            <a:r>
              <a:rPr lang="zh-CN" altLang="zh-CN" sz="3600" b="1" smtClean="0">
                <a:solidFill>
                  <a:srgbClr val="FF0000"/>
                </a:solidFill>
                <a:latin typeface="Calibri" pitchFamily="34" charset="0"/>
                <a:cs typeface="Times New Roman" pitchFamily="18" charset="0"/>
              </a:rPr>
              <a:t>二叉树的五种形态</a:t>
            </a:r>
            <a:r>
              <a:rPr lang="en-US" altLang="zh-CN" sz="3600" b="1" smtClean="0">
                <a:solidFill>
                  <a:srgbClr val="FF0000"/>
                </a:solidFill>
                <a:latin typeface="Calibri" pitchFamily="34" charset="0"/>
                <a:cs typeface="Times New Roman" pitchFamily="18" charset="0"/>
              </a:rPr>
              <a:t> </a:t>
            </a:r>
            <a:r>
              <a:rPr lang="en-US" altLang="zh-CN" sz="3200" smtClean="0">
                <a:solidFill>
                  <a:srgbClr val="000000"/>
                </a:solidFill>
              </a:rPr>
              <a:t>Five Base Status</a:t>
            </a:r>
            <a:br>
              <a:rPr lang="en-US" altLang="zh-CN" sz="3200" smtClean="0">
                <a:solidFill>
                  <a:srgbClr val="000000"/>
                </a:solidFill>
              </a:rPr>
            </a:br>
            <a:endParaRPr lang="zh-CN" altLang="en-US"/>
          </a:p>
        </p:txBody>
      </p:sp>
      <p:sp>
        <p:nvSpPr>
          <p:cNvPr id="3" name="文本占位符 2"/>
          <p:cNvSpPr>
            <a:spLocks noGrp="1"/>
          </p:cNvSpPr>
          <p:nvPr>
            <p:ph type="body" sz="quarter" idx="10"/>
          </p:nvPr>
        </p:nvSpPr>
        <p:spPr>
          <a:xfrm>
            <a:off x="1252905" y="1053530"/>
            <a:ext cx="10736814" cy="4868199"/>
          </a:xfrm>
        </p:spPr>
        <p:txBody>
          <a:bodyPr/>
          <a:lstStyle/>
          <a:p>
            <a:r>
              <a:rPr lang="en-US" altLang="zh-CN"/>
              <a:t>1</a:t>
            </a:r>
            <a:r>
              <a:rPr lang="zh-CN" altLang="en-US"/>
              <a:t>、空二叉树</a:t>
            </a:r>
          </a:p>
          <a:p>
            <a:r>
              <a:rPr lang="en-US" altLang="zh-CN"/>
              <a:t>2</a:t>
            </a:r>
            <a:r>
              <a:rPr lang="zh-CN" altLang="en-US"/>
              <a:t>、左右子树都不空</a:t>
            </a:r>
          </a:p>
          <a:p>
            <a:r>
              <a:rPr lang="en-US" altLang="zh-CN"/>
              <a:t>3</a:t>
            </a:r>
            <a:r>
              <a:rPr lang="zh-CN" altLang="en-US"/>
              <a:t>、左子树不空</a:t>
            </a:r>
          </a:p>
          <a:p>
            <a:r>
              <a:rPr lang="en-US" altLang="zh-CN"/>
              <a:t>4</a:t>
            </a:r>
            <a:r>
              <a:rPr lang="zh-CN" altLang="en-US"/>
              <a:t>、右子树不空</a:t>
            </a:r>
          </a:p>
          <a:p>
            <a:r>
              <a:rPr lang="en-US" altLang="zh-CN"/>
              <a:t>5</a:t>
            </a:r>
            <a:r>
              <a:rPr lang="zh-CN" altLang="en-US"/>
              <a:t>、只有根结点</a:t>
            </a:r>
          </a:p>
          <a:p>
            <a:endParaRPr lang="zh-CN" altLang="en-US"/>
          </a:p>
        </p:txBody>
      </p:sp>
    </p:spTree>
    <p:extLst>
      <p:ext uri="{BB962C8B-B14F-4D97-AF65-F5344CB8AC3E}">
        <p14:creationId xmlns:p14="http://schemas.microsoft.com/office/powerpoint/2010/main" val="1279735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1007411" y="1197546"/>
            <a:ext cx="6095207" cy="224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bg2"/>
              </a:buClr>
              <a:buFont typeface="Monotype Sorts" pitchFamily="2" charset="2"/>
              <a:buChar char="§"/>
              <a:defRPr kumimoji="1" sz="3200">
                <a:solidFill>
                  <a:schemeClr val="tx1"/>
                </a:solidFill>
                <a:latin typeface="Times New Roman" pitchFamily="18" charset="0"/>
                <a:ea typeface="宋体" pitchFamily="2" charset="-122"/>
              </a:defRPr>
            </a:lvl1pPr>
            <a:lvl2pPr eaLnBrk="0" hangingPunct="0">
              <a:spcBef>
                <a:spcPct val="20000"/>
              </a:spcBef>
              <a:buClr>
                <a:schemeClr val="bg2"/>
              </a:buClr>
              <a:buSzPct val="50000"/>
              <a:buFont typeface="Monotype Sorts" pitchFamily="2" charset="2"/>
              <a:buChar char="l"/>
              <a:defRPr kumimoji="1" sz="2800">
                <a:solidFill>
                  <a:schemeClr val="tx1"/>
                </a:solidFill>
                <a:latin typeface="Times New Roman" pitchFamily="18" charset="0"/>
                <a:ea typeface="宋体" pitchFamily="2" charset="-122"/>
              </a:defRPr>
            </a:lvl2pPr>
            <a:lvl3pPr eaLnBrk="0" hangingPunct="0">
              <a:spcBef>
                <a:spcPct val="20000"/>
              </a:spcBef>
              <a:buChar char="•"/>
              <a:defRPr kumimoji="1" sz="2400">
                <a:solidFill>
                  <a:schemeClr val="tx1"/>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lvl="1" eaLnBrk="1" hangingPunct="1">
              <a:spcBef>
                <a:spcPct val="0"/>
              </a:spcBef>
              <a:buClrTx/>
              <a:buSzTx/>
              <a:buFontTx/>
              <a:buNone/>
            </a:pPr>
            <a:r>
              <a:rPr lang="en-US" altLang="zh-CN" sz="2000">
                <a:solidFill>
                  <a:srgbClr val="000000"/>
                </a:solidFill>
              </a:rPr>
              <a:t>Base </a:t>
            </a:r>
            <a:r>
              <a:rPr lang="en-US" altLang="zh-CN" sz="2000" smtClean="0">
                <a:solidFill>
                  <a:srgbClr val="000000"/>
                </a:solidFill>
              </a:rPr>
              <a:t>Status</a:t>
            </a:r>
            <a:r>
              <a:rPr lang="en-US" altLang="zh-CN" sz="2000" dirty="0">
                <a:solidFill>
                  <a:srgbClr val="000000"/>
                </a:solidFill>
              </a:rPr>
              <a:t>:</a:t>
            </a:r>
          </a:p>
          <a:p>
            <a:pPr lvl="2" eaLnBrk="1" hangingPunct="1">
              <a:spcBef>
                <a:spcPct val="0"/>
              </a:spcBef>
              <a:buFontTx/>
              <a:buNone/>
            </a:pPr>
            <a:r>
              <a:rPr lang="en-US" altLang="zh-CN" dirty="0"/>
              <a:t>Two nodes:</a:t>
            </a:r>
          </a:p>
          <a:p>
            <a:pPr lvl="2" eaLnBrk="1" hangingPunct="1">
              <a:spcBef>
                <a:spcPct val="0"/>
              </a:spcBef>
              <a:buFontTx/>
              <a:buNone/>
            </a:pPr>
            <a:endParaRPr lang="en-US" altLang="zh-CN" dirty="0"/>
          </a:p>
          <a:p>
            <a:pPr lvl="2" eaLnBrk="1" hangingPunct="1">
              <a:spcBef>
                <a:spcPct val="0"/>
              </a:spcBef>
              <a:buFontTx/>
              <a:buNone/>
            </a:pPr>
            <a:endParaRPr lang="en-US" altLang="zh-CN" dirty="0"/>
          </a:p>
          <a:p>
            <a:pPr lvl="2" eaLnBrk="1" hangingPunct="1">
              <a:spcBef>
                <a:spcPct val="0"/>
              </a:spcBef>
              <a:buFontTx/>
              <a:buNone/>
            </a:pPr>
            <a:endParaRPr lang="en-US" altLang="zh-CN" dirty="0"/>
          </a:p>
          <a:p>
            <a:pPr lvl="2" eaLnBrk="1" hangingPunct="1">
              <a:spcBef>
                <a:spcPct val="0"/>
              </a:spcBef>
              <a:buFontTx/>
              <a:buNone/>
            </a:pPr>
            <a:r>
              <a:rPr lang="en-US" altLang="zh-CN" dirty="0"/>
              <a:t>Three nodes:</a:t>
            </a:r>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736" y="1485578"/>
            <a:ext cx="6819012" cy="141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411" y="3602872"/>
            <a:ext cx="10916346" cy="224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smtClean="0"/>
              <a:t>二叉树的基本形态</a:t>
            </a:r>
            <a:endParaRPr lang="zh-CN" altLang="en-US"/>
          </a:p>
        </p:txBody>
      </p:sp>
    </p:spTree>
    <p:extLst>
      <p:ext uri="{BB962C8B-B14F-4D97-AF65-F5344CB8AC3E}">
        <p14:creationId xmlns:p14="http://schemas.microsoft.com/office/powerpoint/2010/main" val="381744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mtClean="0"/>
              <a:t>Hanoi</a:t>
            </a:r>
            <a:r>
              <a:rPr lang="zh-CN" altLang="en-US" smtClean="0"/>
              <a:t>塔函数递归调用树</a:t>
            </a:r>
            <a:endParaRPr lang="en-US" altLang="zh-CN" smtClean="0"/>
          </a:p>
          <a:p>
            <a:r>
              <a:rPr lang="zh-CN" altLang="en-US" smtClean="0"/>
              <a:t>快速排序、归并排序递归调用树</a:t>
            </a:r>
            <a:endParaRPr lang="en-US" altLang="zh-CN" smtClean="0"/>
          </a:p>
          <a:p>
            <a:r>
              <a:rPr lang="zh-CN" altLang="en-US"/>
              <a:t>二</a:t>
            </a:r>
            <a:r>
              <a:rPr lang="zh-CN" altLang="en-US" smtClean="0"/>
              <a:t>分查找比较树</a:t>
            </a:r>
            <a:endParaRPr lang="en-US" altLang="zh-CN" smtClean="0"/>
          </a:p>
          <a:p>
            <a:r>
              <a:rPr lang="zh-CN" altLang="en-US" smtClean="0"/>
              <a:t>表达式二叉树</a:t>
            </a:r>
            <a:endParaRPr lang="zh-CN" altLang="en-US"/>
          </a:p>
        </p:txBody>
      </p:sp>
      <p:sp>
        <p:nvSpPr>
          <p:cNvPr id="3" name="标题 2"/>
          <p:cNvSpPr>
            <a:spLocks noGrp="1"/>
          </p:cNvSpPr>
          <p:nvPr>
            <p:ph type="title"/>
          </p:nvPr>
        </p:nvSpPr>
        <p:spPr/>
        <p:txBody>
          <a:bodyPr>
            <a:normAutofit fontScale="90000"/>
          </a:bodyPr>
          <a:lstStyle/>
          <a:p>
            <a:r>
              <a:rPr lang="zh-CN" altLang="en-US" smtClean="0"/>
              <a:t>接触过的二叉树</a:t>
            </a:r>
            <a:endParaRPr lang="zh-CN" altLang="en-US"/>
          </a:p>
        </p:txBody>
      </p:sp>
    </p:spTree>
    <p:extLst>
      <p:ext uri="{BB962C8B-B14F-4D97-AF65-F5344CB8AC3E}">
        <p14:creationId xmlns:p14="http://schemas.microsoft.com/office/powerpoint/2010/main" val="132390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相关内容</a:t>
            </a:r>
          </a:p>
        </p:txBody>
      </p:sp>
      <p:sp>
        <p:nvSpPr>
          <p:cNvPr id="4" name="圆角矩形 3"/>
          <p:cNvSpPr/>
          <p:nvPr/>
        </p:nvSpPr>
        <p:spPr>
          <a:xfrm>
            <a:off x="2025317" y="2213335"/>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8</a:t>
            </a:r>
            <a:endParaRPr lang="zh-CN" altLang="en-US" sz="3600" b="1" dirty="0">
              <a:solidFill>
                <a:prstClr val="black"/>
              </a:solidFill>
            </a:endParaRPr>
          </a:p>
        </p:txBody>
      </p:sp>
      <p:sp>
        <p:nvSpPr>
          <p:cNvPr id="6" name="圆角矩形 5"/>
          <p:cNvSpPr/>
          <p:nvPr/>
        </p:nvSpPr>
        <p:spPr>
          <a:xfrm>
            <a:off x="3063229" y="3149263"/>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prstClr val="black"/>
                </a:solidFill>
              </a:rPr>
              <a:t>堆排序</a:t>
            </a:r>
          </a:p>
        </p:txBody>
      </p:sp>
      <p:sp>
        <p:nvSpPr>
          <p:cNvPr id="8" name="圆角矩形 7"/>
          <p:cNvSpPr/>
          <p:nvPr/>
        </p:nvSpPr>
        <p:spPr>
          <a:xfrm>
            <a:off x="2025317" y="3149260"/>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9</a:t>
            </a:r>
            <a:endParaRPr lang="zh-CN" altLang="en-US" sz="3600" b="1" dirty="0">
              <a:solidFill>
                <a:prstClr val="black"/>
              </a:solidFill>
            </a:endParaRPr>
          </a:p>
        </p:txBody>
      </p:sp>
      <p:sp>
        <p:nvSpPr>
          <p:cNvPr id="9" name="圆角矩形 8"/>
          <p:cNvSpPr/>
          <p:nvPr/>
        </p:nvSpPr>
        <p:spPr>
          <a:xfrm>
            <a:off x="3063229" y="2205658"/>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srgbClr val="000000"/>
                </a:solidFill>
              </a:rPr>
              <a:t>二叉堆与优先队列</a:t>
            </a:r>
          </a:p>
        </p:txBody>
      </p:sp>
      <p:sp>
        <p:nvSpPr>
          <p:cNvPr id="14" name="圆角矩形 13"/>
          <p:cNvSpPr/>
          <p:nvPr/>
        </p:nvSpPr>
        <p:spPr>
          <a:xfrm>
            <a:off x="3063229" y="1269554"/>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smtClean="0">
                <a:solidFill>
                  <a:prstClr val="black"/>
                </a:solidFill>
              </a:rPr>
              <a:t>二叉链表下的其它操作</a:t>
            </a:r>
            <a:endParaRPr lang="zh-CN" altLang="en-US" sz="3600" b="1">
              <a:solidFill>
                <a:prstClr val="black"/>
              </a:solidFill>
            </a:endParaRPr>
          </a:p>
        </p:txBody>
      </p:sp>
      <p:sp>
        <p:nvSpPr>
          <p:cNvPr id="15" name="圆角矩形 14"/>
          <p:cNvSpPr/>
          <p:nvPr/>
        </p:nvSpPr>
        <p:spPr>
          <a:xfrm>
            <a:off x="2025317" y="1269551"/>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7</a:t>
            </a:r>
            <a:endParaRPr lang="zh-CN" altLang="en-US" sz="3600" b="1" dirty="0">
              <a:solidFill>
                <a:prstClr val="black"/>
              </a:solidFill>
            </a:endParaRPr>
          </a:p>
        </p:txBody>
      </p:sp>
      <p:sp>
        <p:nvSpPr>
          <p:cNvPr id="16" name="圆角矩形 15"/>
          <p:cNvSpPr/>
          <p:nvPr/>
        </p:nvSpPr>
        <p:spPr>
          <a:xfrm>
            <a:off x="2025317" y="4221728"/>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10</a:t>
            </a:r>
            <a:endParaRPr lang="zh-CN" altLang="en-US" sz="3600" b="1" dirty="0">
              <a:solidFill>
                <a:prstClr val="black"/>
              </a:solidFill>
            </a:endParaRPr>
          </a:p>
        </p:txBody>
      </p:sp>
      <p:sp>
        <p:nvSpPr>
          <p:cNvPr id="17" name="圆角矩形 16"/>
          <p:cNvSpPr/>
          <p:nvPr/>
        </p:nvSpPr>
        <p:spPr>
          <a:xfrm>
            <a:off x="3063229" y="4214051"/>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srgbClr val="000000"/>
                </a:solidFill>
              </a:rPr>
              <a:t>哈夫曼树</a:t>
            </a:r>
          </a:p>
        </p:txBody>
      </p:sp>
    </p:spTree>
    <p:extLst>
      <p:ext uri="{BB962C8B-B14F-4D97-AF65-F5344CB8AC3E}">
        <p14:creationId xmlns:p14="http://schemas.microsoft.com/office/powerpoint/2010/main" val="12622961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294" y="2005745"/>
            <a:ext cx="3441817" cy="293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10" y="1629594"/>
            <a:ext cx="31051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en-US" smtClean="0"/>
              <a:t>表达式二叉树</a:t>
            </a:r>
            <a:endParaRPr lang="zh-CN" altLang="en-US"/>
          </a:p>
        </p:txBody>
      </p:sp>
    </p:spTree>
    <p:extLst>
      <p:ext uri="{BB962C8B-B14F-4D97-AF65-F5344CB8AC3E}">
        <p14:creationId xmlns:p14="http://schemas.microsoft.com/office/powerpoint/2010/main" val="1521494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严格二叉树（</a:t>
            </a:r>
            <a:r>
              <a:rPr lang="en-US" altLang="zh-CN"/>
              <a:t>strict binary tree</a:t>
            </a:r>
            <a:r>
              <a:rPr lang="zh-CN" altLang="zh-CN"/>
              <a:t>）：也称为</a:t>
            </a:r>
            <a:r>
              <a:rPr lang="en-US" altLang="zh-CN"/>
              <a:t>2</a:t>
            </a:r>
            <a:r>
              <a:rPr lang="zh-CN" altLang="zh-CN"/>
              <a:t>树。是指不存在度为</a:t>
            </a:r>
            <a:r>
              <a:rPr lang="en-US" altLang="zh-CN"/>
              <a:t>1</a:t>
            </a:r>
            <a:r>
              <a:rPr lang="zh-CN" altLang="zh-CN"/>
              <a:t>的结点的二叉树，空二叉树是严格二叉树，非空的严格二叉树中，除了叶子结点之外，每个结点都有</a:t>
            </a:r>
            <a:r>
              <a:rPr lang="en-US" altLang="zh-CN"/>
              <a:t>2</a:t>
            </a:r>
            <a:r>
              <a:rPr lang="zh-CN" altLang="zh-CN"/>
              <a:t>个孩子。如</a:t>
            </a:r>
            <a:r>
              <a:rPr lang="zh-CN" altLang="zh-CN" smtClean="0"/>
              <a:t>图所</a:t>
            </a:r>
            <a:r>
              <a:rPr lang="zh-CN" altLang="zh-CN"/>
              <a:t>示为一棵严格二叉树。</a:t>
            </a:r>
          </a:p>
          <a:p>
            <a:endParaRPr lang="zh-CN" altLang="en-US"/>
          </a:p>
        </p:txBody>
      </p:sp>
      <p:sp>
        <p:nvSpPr>
          <p:cNvPr id="3" name="标题 2"/>
          <p:cNvSpPr>
            <a:spLocks noGrp="1"/>
          </p:cNvSpPr>
          <p:nvPr>
            <p:ph type="title"/>
          </p:nvPr>
        </p:nvSpPr>
        <p:spPr/>
        <p:txBody>
          <a:bodyPr>
            <a:normAutofit fontScale="90000"/>
          </a:bodyPr>
          <a:lstStyle/>
          <a:p>
            <a:r>
              <a:rPr lang="zh-CN" altLang="zh-CN"/>
              <a:t>严格二叉树</a:t>
            </a:r>
            <a:endParaRPr lang="zh-CN" altLang="en-US"/>
          </a:p>
        </p:txBody>
      </p:sp>
      <p:pic>
        <p:nvPicPr>
          <p:cNvPr id="4" name="图片 3"/>
          <p:cNvPicPr>
            <a:picLocks noChangeAspect="1"/>
          </p:cNvPicPr>
          <p:nvPr/>
        </p:nvPicPr>
        <p:blipFill>
          <a:blip r:embed="rId2"/>
          <a:stretch>
            <a:fillRect/>
          </a:stretch>
        </p:blipFill>
        <p:spPr>
          <a:xfrm>
            <a:off x="8543478" y="2637706"/>
            <a:ext cx="2787699" cy="3387477"/>
          </a:xfrm>
          <a:prstGeom prst="rect">
            <a:avLst/>
          </a:prstGeom>
        </p:spPr>
      </p:pic>
    </p:spTree>
    <p:extLst>
      <p:ext uri="{BB962C8B-B14F-4D97-AF65-F5344CB8AC3E}">
        <p14:creationId xmlns:p14="http://schemas.microsoft.com/office/powerpoint/2010/main" val="46665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129553" cy="4868199"/>
          </a:xfrm>
        </p:spPr>
        <p:txBody>
          <a:bodyPr/>
          <a:lstStyle/>
          <a:p>
            <a:r>
              <a:rPr lang="zh-CN" altLang="zh-CN"/>
              <a:t>扩充二叉树（</a:t>
            </a:r>
            <a:r>
              <a:rPr lang="en-US" altLang="zh-CN"/>
              <a:t>extended binary tree</a:t>
            </a:r>
            <a:r>
              <a:rPr lang="zh-CN" altLang="zh-CN"/>
              <a:t>）：对一棵已有的非空二叉树进行扩充，使得原二叉树中所有结点的度数都变为</a:t>
            </a:r>
            <a:r>
              <a:rPr lang="en-US" altLang="zh-CN"/>
              <a:t>2</a:t>
            </a:r>
            <a:r>
              <a:rPr lang="zh-CN" altLang="zh-CN"/>
              <a:t>。空二叉树的扩充二叉树仍然为空。</a:t>
            </a:r>
          </a:p>
          <a:p>
            <a:endParaRPr lang="zh-CN" altLang="en-US"/>
          </a:p>
        </p:txBody>
      </p:sp>
      <p:sp>
        <p:nvSpPr>
          <p:cNvPr id="3" name="标题 2"/>
          <p:cNvSpPr>
            <a:spLocks noGrp="1"/>
          </p:cNvSpPr>
          <p:nvPr>
            <p:ph type="title"/>
          </p:nvPr>
        </p:nvSpPr>
        <p:spPr/>
        <p:txBody>
          <a:bodyPr>
            <a:normAutofit fontScale="90000"/>
          </a:bodyPr>
          <a:lstStyle/>
          <a:p>
            <a:r>
              <a:rPr lang="zh-CN" altLang="en-US"/>
              <a:t>扩充二叉树</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318" y="1197546"/>
            <a:ext cx="47625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980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3609273" cy="4868199"/>
          </a:xfrm>
        </p:spPr>
        <p:txBody>
          <a:bodyPr/>
          <a:lstStyle/>
          <a:p>
            <a:r>
              <a:rPr lang="zh-CN" altLang="zh-CN" dirty="0"/>
              <a:t>满二叉树（</a:t>
            </a:r>
            <a:r>
              <a:rPr lang="en-US" altLang="zh-CN" dirty="0"/>
              <a:t>full binary tree</a:t>
            </a:r>
            <a:r>
              <a:rPr lang="zh-CN" altLang="zh-CN" dirty="0"/>
              <a:t>）：高度为</a:t>
            </a:r>
            <a:r>
              <a:rPr lang="en-US" altLang="zh-CN" dirty="0"/>
              <a:t>k</a:t>
            </a:r>
            <a:r>
              <a:rPr lang="zh-CN" altLang="zh-CN" dirty="0"/>
              <a:t>且含有</a:t>
            </a:r>
            <a:r>
              <a:rPr lang="en-US" altLang="zh-CN" dirty="0"/>
              <a:t>2</a:t>
            </a:r>
            <a:r>
              <a:rPr lang="en-US" altLang="zh-CN" baseline="30000" dirty="0"/>
              <a:t>k</a:t>
            </a:r>
            <a:r>
              <a:rPr lang="en-US" altLang="zh-CN" dirty="0"/>
              <a:t>-1</a:t>
            </a:r>
            <a:r>
              <a:rPr lang="zh-CN" altLang="zh-CN" dirty="0"/>
              <a:t>个结点的二叉树。它的叶子结点全部在最下层，分支结点的度全为</a:t>
            </a:r>
            <a:r>
              <a:rPr lang="en-US" altLang="zh-CN" dirty="0"/>
              <a:t>2</a:t>
            </a:r>
            <a:r>
              <a:rPr lang="zh-CN" altLang="zh-CN" dirty="0" smtClean="0"/>
              <a:t>。</a:t>
            </a:r>
            <a:endParaRPr lang="zh-CN" altLang="en-US" dirty="0"/>
          </a:p>
        </p:txBody>
      </p:sp>
      <p:sp>
        <p:nvSpPr>
          <p:cNvPr id="3" name="标题 2"/>
          <p:cNvSpPr>
            <a:spLocks noGrp="1"/>
          </p:cNvSpPr>
          <p:nvPr>
            <p:ph type="title"/>
          </p:nvPr>
        </p:nvSpPr>
        <p:spPr/>
        <p:txBody>
          <a:bodyPr>
            <a:normAutofit fontScale="90000"/>
          </a:bodyPr>
          <a:lstStyle/>
          <a:p>
            <a:r>
              <a:rPr lang="zh-CN" altLang="zh-CN"/>
              <a:t>满二叉树</a:t>
            </a:r>
            <a:endParaRPr lang="zh-CN" altLang="en-US" b="1"/>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038" y="909514"/>
            <a:ext cx="6941268" cy="448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463358" y="6051696"/>
            <a:ext cx="3283271" cy="446276"/>
          </a:xfrm>
          <a:prstGeom prst="rect">
            <a:avLst/>
          </a:prstGeom>
        </p:spPr>
        <p:txBody>
          <a:bodyPr wrap="none">
            <a:spAutoFit/>
          </a:bodyPr>
          <a:lstStyle/>
          <a:p>
            <a:r>
              <a:rPr lang="zh-CN" altLang="zh-CN" smtClean="0"/>
              <a:t>一</a:t>
            </a:r>
            <a:r>
              <a:rPr lang="zh-CN" altLang="zh-CN"/>
              <a:t>棵高度为</a:t>
            </a:r>
            <a:r>
              <a:rPr lang="en-US" altLang="zh-CN"/>
              <a:t>4</a:t>
            </a:r>
            <a:r>
              <a:rPr lang="zh-CN" altLang="zh-CN"/>
              <a:t>的满</a:t>
            </a:r>
            <a:r>
              <a:rPr lang="zh-CN" altLang="zh-CN" smtClean="0"/>
              <a:t>二叉树</a:t>
            </a:r>
            <a:endParaRPr lang="zh-CN" altLang="zh-CN"/>
          </a:p>
        </p:txBody>
      </p:sp>
    </p:spTree>
    <p:extLst>
      <p:ext uri="{BB962C8B-B14F-4D97-AF65-F5344CB8AC3E}">
        <p14:creationId xmlns:p14="http://schemas.microsoft.com/office/powerpoint/2010/main" val="4102851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4606" y="1053530"/>
            <a:ext cx="6480720" cy="5616624"/>
          </a:xfrm>
        </p:spPr>
        <p:txBody>
          <a:bodyPr>
            <a:noAutofit/>
          </a:bodyPr>
          <a:lstStyle/>
          <a:p>
            <a:r>
              <a:rPr lang="zh-CN" altLang="zh-CN" sz="2800" dirty="0"/>
              <a:t>完全二叉树（</a:t>
            </a:r>
            <a:r>
              <a:rPr lang="en-US" altLang="zh-CN" sz="2800" dirty="0"/>
              <a:t>complete binary tree</a:t>
            </a:r>
            <a:r>
              <a:rPr lang="zh-CN" altLang="zh-CN" sz="2800" dirty="0"/>
              <a:t>）：所含的</a:t>
            </a:r>
            <a:r>
              <a:rPr lang="en-US" altLang="zh-CN" sz="2800" dirty="0"/>
              <a:t>n</a:t>
            </a:r>
            <a:r>
              <a:rPr lang="zh-CN" altLang="zh-CN" sz="2800" dirty="0"/>
              <a:t>个结点和满二叉树中编号为</a:t>
            </a:r>
            <a:r>
              <a:rPr lang="en-US" altLang="zh-CN" sz="2800" dirty="0"/>
              <a:t>1</a:t>
            </a:r>
            <a:r>
              <a:rPr lang="zh-CN" altLang="zh-CN" sz="2800" dirty="0"/>
              <a:t>至</a:t>
            </a:r>
            <a:r>
              <a:rPr lang="en-US" altLang="zh-CN" sz="2800" dirty="0"/>
              <a:t>n</a:t>
            </a:r>
            <a:r>
              <a:rPr lang="zh-CN" altLang="zh-CN" sz="2800" dirty="0"/>
              <a:t>的结点的编号和形状都一一对应</a:t>
            </a:r>
            <a:r>
              <a:rPr lang="zh-CN" altLang="zh-CN" sz="2800" dirty="0" smtClean="0"/>
              <a:t>。可</a:t>
            </a:r>
            <a:r>
              <a:rPr lang="zh-CN" altLang="zh-CN" sz="2800" dirty="0"/>
              <a:t>在满二叉树的基础上连续删除若干个结点得到</a:t>
            </a:r>
            <a:r>
              <a:rPr lang="zh-CN" altLang="zh-CN" sz="2800" dirty="0" smtClean="0"/>
              <a:t>。</a:t>
            </a:r>
            <a:endParaRPr lang="en-US" altLang="zh-CN" sz="2800" dirty="0" smtClean="0"/>
          </a:p>
          <a:p>
            <a:r>
              <a:rPr lang="zh-CN" altLang="en-US" sz="2800" dirty="0" smtClean="0"/>
              <a:t>叶子</a:t>
            </a:r>
            <a:r>
              <a:rPr lang="zh-CN" altLang="en-US" sz="2800" dirty="0"/>
              <a:t>结点集中在最下面两层。</a:t>
            </a:r>
          </a:p>
          <a:p>
            <a:r>
              <a:rPr lang="zh-CN" altLang="en-US" sz="2800" dirty="0" smtClean="0"/>
              <a:t>对</a:t>
            </a:r>
            <a:r>
              <a:rPr lang="zh-CN" altLang="en-US" sz="2800" dirty="0"/>
              <a:t>任一结点，若其右子树的深度为</a:t>
            </a:r>
            <a:r>
              <a:rPr lang="en-US" altLang="zh-CN" sz="2800" dirty="0"/>
              <a:t>h</a:t>
            </a:r>
            <a:r>
              <a:rPr lang="zh-CN" altLang="en-US" sz="2800" dirty="0"/>
              <a:t>，则其左子树的深度为</a:t>
            </a:r>
            <a:r>
              <a:rPr lang="en-US" altLang="zh-CN" sz="2800" dirty="0"/>
              <a:t>h</a:t>
            </a:r>
            <a:r>
              <a:rPr lang="zh-CN" altLang="en-US" sz="2800" dirty="0"/>
              <a:t>或</a:t>
            </a:r>
            <a:r>
              <a:rPr lang="en-US" altLang="zh-CN" sz="2800" dirty="0"/>
              <a:t>h+1</a:t>
            </a:r>
            <a:r>
              <a:rPr lang="zh-CN" altLang="en-US" sz="2800" dirty="0"/>
              <a:t>。</a:t>
            </a:r>
          </a:p>
          <a:p>
            <a:r>
              <a:rPr lang="zh-CN" altLang="en-US" sz="2800" dirty="0" smtClean="0"/>
              <a:t>完全</a:t>
            </a:r>
            <a:r>
              <a:rPr lang="zh-CN" altLang="en-US" sz="2800" dirty="0"/>
              <a:t>二叉树是具有相同结点数的二叉树中一棵最矮的二叉树。</a:t>
            </a:r>
          </a:p>
          <a:p>
            <a:r>
              <a:rPr lang="zh-CN" altLang="en-US" sz="2800" dirty="0"/>
              <a:t>满二叉树是完全二叉树的一种特例。</a:t>
            </a:r>
          </a:p>
          <a:p>
            <a:pPr lvl="1"/>
            <a:endParaRPr lang="zh-CN" altLang="en-US" sz="2300" dirty="0"/>
          </a:p>
        </p:txBody>
      </p:sp>
      <p:sp>
        <p:nvSpPr>
          <p:cNvPr id="3" name="标题 2"/>
          <p:cNvSpPr>
            <a:spLocks noGrp="1"/>
          </p:cNvSpPr>
          <p:nvPr>
            <p:ph type="title"/>
          </p:nvPr>
        </p:nvSpPr>
        <p:spPr/>
        <p:txBody>
          <a:bodyPr>
            <a:normAutofit fontScale="90000"/>
          </a:bodyPr>
          <a:lstStyle/>
          <a:p>
            <a:r>
              <a:rPr lang="zh-CN" altLang="zh-CN"/>
              <a:t>完全二叉树</a:t>
            </a:r>
            <a:endParaRPr lang="zh-CN" altLang="en-US"/>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073" y="1485578"/>
            <a:ext cx="4884340" cy="349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699401" y="5229994"/>
            <a:ext cx="3873176" cy="446276"/>
          </a:xfrm>
          <a:prstGeom prst="rect">
            <a:avLst/>
          </a:prstGeom>
        </p:spPr>
        <p:txBody>
          <a:bodyPr wrap="none">
            <a:spAutoFit/>
          </a:bodyPr>
          <a:lstStyle/>
          <a:p>
            <a:r>
              <a:rPr lang="zh-CN" altLang="zh-CN"/>
              <a:t>一棵高度为</a:t>
            </a:r>
            <a:r>
              <a:rPr lang="en-US" altLang="zh-CN"/>
              <a:t>4</a:t>
            </a:r>
            <a:r>
              <a:rPr lang="zh-CN" altLang="zh-CN"/>
              <a:t>的完全二叉树。</a:t>
            </a:r>
            <a:endParaRPr lang="zh-CN" altLang="en-US"/>
          </a:p>
        </p:txBody>
      </p:sp>
    </p:spTree>
    <p:extLst>
      <p:ext uri="{BB962C8B-B14F-4D97-AF65-F5344CB8AC3E}">
        <p14:creationId xmlns:p14="http://schemas.microsoft.com/office/powerpoint/2010/main" val="30636263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22598" y="1269554"/>
            <a:ext cx="5472608" cy="4868199"/>
          </a:xfrm>
        </p:spPr>
        <p:txBody>
          <a:bodyPr>
            <a:normAutofit fontScale="92500" lnSpcReduction="20000"/>
          </a:bodyPr>
          <a:lstStyle/>
          <a:p>
            <a:r>
              <a:rPr lang="zh-CN" altLang="en-US"/>
              <a:t>单支二叉树：除叶子之外，每个结点都只有一个唯一的左孩子的二叉树，俗称为左单支</a:t>
            </a:r>
            <a:r>
              <a:rPr lang="zh-CN" altLang="en-US" smtClean="0"/>
              <a:t>二叉树（左图</a:t>
            </a:r>
            <a:r>
              <a:rPr lang="zh-CN" altLang="en-US"/>
              <a:t>）</a:t>
            </a:r>
            <a:r>
              <a:rPr lang="zh-CN" altLang="en-US" smtClean="0"/>
              <a:t>。</a:t>
            </a:r>
            <a:endParaRPr lang="en-US" altLang="zh-CN" smtClean="0"/>
          </a:p>
          <a:p>
            <a:r>
              <a:rPr lang="zh-CN" altLang="en-US" smtClean="0"/>
              <a:t>除</a:t>
            </a:r>
            <a:r>
              <a:rPr lang="zh-CN" altLang="en-US"/>
              <a:t>叶子之外，每个结点都只有一个唯一的右孩子的二叉树，俗称为右单支</a:t>
            </a:r>
            <a:r>
              <a:rPr lang="zh-CN" altLang="en-US" smtClean="0"/>
              <a:t>二叉树（右图）。</a:t>
            </a:r>
            <a:endParaRPr lang="en-US" altLang="zh-CN" smtClean="0"/>
          </a:p>
          <a:p>
            <a:r>
              <a:rPr lang="zh-CN" altLang="zh-CN"/>
              <a:t>在非单支二叉树中，有时也称其包含的单支部分</a:t>
            </a:r>
            <a:r>
              <a:rPr lang="zh-CN" altLang="zh-CN" smtClean="0"/>
              <a:t>称为左</a:t>
            </a:r>
            <a:r>
              <a:rPr lang="zh-CN" altLang="zh-CN"/>
              <a:t>单</a:t>
            </a:r>
            <a:r>
              <a:rPr lang="zh-CN" altLang="zh-CN" smtClean="0"/>
              <a:t>支</a:t>
            </a:r>
            <a:r>
              <a:rPr lang="zh-CN" altLang="en-US" smtClean="0"/>
              <a:t>或</a:t>
            </a:r>
            <a:r>
              <a:rPr lang="zh-CN" altLang="zh-CN" smtClean="0"/>
              <a:t>右</a:t>
            </a:r>
            <a:r>
              <a:rPr lang="zh-CN" altLang="zh-CN"/>
              <a:t>单支。</a:t>
            </a:r>
          </a:p>
          <a:p>
            <a:endParaRPr lang="zh-CN" altLang="en-US"/>
          </a:p>
        </p:txBody>
      </p:sp>
      <p:sp>
        <p:nvSpPr>
          <p:cNvPr id="3" name="标题 2"/>
          <p:cNvSpPr>
            <a:spLocks noGrp="1"/>
          </p:cNvSpPr>
          <p:nvPr>
            <p:ph type="title"/>
          </p:nvPr>
        </p:nvSpPr>
        <p:spPr/>
        <p:txBody>
          <a:bodyPr>
            <a:normAutofit fontScale="90000"/>
          </a:bodyPr>
          <a:lstStyle/>
          <a:p>
            <a:r>
              <a:rPr lang="zh-CN" altLang="en-US"/>
              <a:t>单支二叉树</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168" y="1557586"/>
            <a:ext cx="6563246" cy="365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376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二叉树的性质</a:t>
            </a:r>
            <a:endParaRPr lang="zh-CN" altLang="en-US"/>
          </a:p>
        </p:txBody>
      </p:sp>
      <p:sp>
        <p:nvSpPr>
          <p:cNvPr id="3" name="文本占位符 2"/>
          <p:cNvSpPr>
            <a:spLocks noGrp="1"/>
          </p:cNvSpPr>
          <p:nvPr>
            <p:ph type="body" sz="quarter" idx="10"/>
          </p:nvPr>
        </p:nvSpPr>
        <p:spPr>
          <a:xfrm>
            <a:off x="910630" y="1269554"/>
            <a:ext cx="10736814" cy="4868199"/>
          </a:xfrm>
        </p:spPr>
        <p:txBody>
          <a:bodyPr/>
          <a:lstStyle/>
          <a:p>
            <a:r>
              <a:rPr lang="zh-CN" altLang="zh-CN"/>
              <a:t>性质</a:t>
            </a:r>
            <a:r>
              <a:rPr lang="en-US" altLang="zh-CN"/>
              <a:t>1</a:t>
            </a:r>
            <a:r>
              <a:rPr lang="zh-CN" altLang="zh-CN" smtClean="0"/>
              <a:t>：假设</a:t>
            </a:r>
            <a:r>
              <a:rPr lang="zh-CN" altLang="en-US" smtClean="0"/>
              <a:t>二叉树</a:t>
            </a:r>
            <a:r>
              <a:rPr lang="zh-CN" altLang="zh-CN" smtClean="0"/>
              <a:t>中</a:t>
            </a:r>
            <a:r>
              <a:rPr lang="zh-CN" altLang="zh-CN"/>
              <a:t>有</a:t>
            </a:r>
            <a:r>
              <a:rPr lang="en-US" altLang="zh-CN"/>
              <a:t>n</a:t>
            </a:r>
            <a:r>
              <a:rPr lang="zh-CN" altLang="zh-CN"/>
              <a:t>个结点，</a:t>
            </a:r>
            <a:r>
              <a:rPr lang="en-US" altLang="zh-CN"/>
              <a:t>b</a:t>
            </a:r>
            <a:r>
              <a:rPr lang="zh-CN" altLang="zh-CN"/>
              <a:t>根树枝，则</a:t>
            </a:r>
            <a:r>
              <a:rPr lang="en-US" altLang="zh-CN" smtClean="0"/>
              <a:t>n=b+1</a:t>
            </a:r>
            <a:r>
              <a:rPr lang="zh-CN" altLang="zh-CN" smtClean="0"/>
              <a:t>。</a:t>
            </a:r>
            <a:endParaRPr lang="zh-CN" altLang="zh-CN"/>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547749880"/>
              </p:ext>
            </p:extLst>
          </p:nvPr>
        </p:nvGraphicFramePr>
        <p:xfrm>
          <a:off x="3214886" y="2493690"/>
          <a:ext cx="3672408" cy="3574910"/>
        </p:xfrm>
        <a:graphic>
          <a:graphicData uri="http://schemas.openxmlformats.org/presentationml/2006/ole">
            <mc:AlternateContent xmlns:mc="http://schemas.openxmlformats.org/markup-compatibility/2006">
              <mc:Choice xmlns:v="urn:schemas-microsoft-com:vml" Requires="v">
                <p:oleObj spid="_x0000_s2086" name="Visio" r:id="rId4" imgW="5123341" imgH="4943430" progId="Visio.Drawing.11">
                  <p:embed/>
                </p:oleObj>
              </mc:Choice>
              <mc:Fallback>
                <p:oleObj name="Visio" r:id="rId4" imgW="5123341" imgH="494343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886" y="2493690"/>
                        <a:ext cx="3672408" cy="3574910"/>
                      </a:xfrm>
                      <a:prstGeom prst="rect">
                        <a:avLst/>
                      </a:prstGeom>
                      <a:noFill/>
                    </p:spPr>
                  </p:pic>
                </p:oleObj>
              </mc:Fallback>
            </mc:AlternateContent>
          </a:graphicData>
        </a:graphic>
      </p:graphicFrame>
    </p:spTree>
    <p:extLst>
      <p:ext uri="{BB962C8B-B14F-4D97-AF65-F5344CB8AC3E}">
        <p14:creationId xmlns:p14="http://schemas.microsoft.com/office/powerpoint/2010/main" val="35875737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二叉树的性质</a:t>
            </a:r>
            <a:endParaRPr lang="zh-CN" altLang="en-US"/>
          </a:p>
        </p:txBody>
      </p:sp>
      <p:sp>
        <p:nvSpPr>
          <p:cNvPr id="3" name="文本占位符 2"/>
          <p:cNvSpPr>
            <a:spLocks noGrp="1"/>
          </p:cNvSpPr>
          <p:nvPr>
            <p:ph type="body" sz="quarter" idx="10"/>
          </p:nvPr>
        </p:nvSpPr>
        <p:spPr>
          <a:xfrm>
            <a:off x="910630" y="1269554"/>
            <a:ext cx="10736814" cy="4868199"/>
          </a:xfrm>
        </p:spPr>
        <p:txBody>
          <a:bodyPr/>
          <a:lstStyle/>
          <a:p>
            <a:r>
              <a:rPr lang="zh-CN" altLang="zh-CN" smtClean="0"/>
              <a:t>性质</a:t>
            </a:r>
            <a:r>
              <a:rPr lang="en-US" altLang="zh-CN" smtClean="0"/>
              <a:t>2</a:t>
            </a:r>
            <a:r>
              <a:rPr lang="zh-CN" altLang="zh-CN" smtClean="0"/>
              <a:t>：</a:t>
            </a:r>
            <a:r>
              <a:rPr lang="zh-CN" altLang="zh-CN"/>
              <a:t>在二叉树的第 </a:t>
            </a:r>
            <a:r>
              <a:rPr lang="en-US" altLang="zh-CN" i="1"/>
              <a:t>i</a:t>
            </a:r>
            <a:r>
              <a:rPr lang="en-US" altLang="zh-CN"/>
              <a:t> </a:t>
            </a:r>
            <a:r>
              <a:rPr lang="zh-CN" altLang="zh-CN"/>
              <a:t>层上至多有</a:t>
            </a:r>
            <a:r>
              <a:rPr lang="en-US" altLang="zh-CN"/>
              <a:t>2</a:t>
            </a:r>
            <a:r>
              <a:rPr lang="en-US" altLang="zh-CN" i="1" baseline="30000"/>
              <a:t>i</a:t>
            </a:r>
            <a:r>
              <a:rPr lang="en-US" altLang="zh-CN" baseline="30000"/>
              <a:t> </a:t>
            </a:r>
            <a:r>
              <a:rPr lang="zh-CN" altLang="zh-CN"/>
              <a:t>个结点。</a:t>
            </a:r>
            <a:r>
              <a:rPr lang="en-US" altLang="zh-CN"/>
              <a:t>(</a:t>
            </a:r>
            <a:r>
              <a:rPr lang="en-US" altLang="zh-CN" i="1"/>
              <a:t>i</a:t>
            </a:r>
            <a:r>
              <a:rPr lang="zh-CN" altLang="zh-CN"/>
              <a:t>≥</a:t>
            </a:r>
            <a:r>
              <a:rPr lang="en-US" altLang="zh-CN"/>
              <a:t>0)</a:t>
            </a:r>
            <a:endParaRPr lang="zh-CN" altLang="zh-CN"/>
          </a:p>
          <a:p>
            <a:pPr lvl="1"/>
            <a:r>
              <a:rPr lang="zh-CN" altLang="zh-CN"/>
              <a:t>证明</a:t>
            </a:r>
            <a:r>
              <a:rPr lang="zh-CN" altLang="zh-CN" smtClean="0"/>
              <a:t>：</a:t>
            </a:r>
            <a:r>
              <a:rPr lang="zh-CN" altLang="en-US" smtClean="0"/>
              <a:t>由树的性质</a:t>
            </a:r>
            <a:r>
              <a:rPr lang="en-US" altLang="zh-CN" smtClean="0"/>
              <a:t>2</a:t>
            </a:r>
            <a:r>
              <a:rPr lang="zh-CN" altLang="en-US" smtClean="0"/>
              <a:t>可得。</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049859052"/>
              </p:ext>
            </p:extLst>
          </p:nvPr>
        </p:nvGraphicFramePr>
        <p:xfrm>
          <a:off x="6599262" y="2493690"/>
          <a:ext cx="3671887" cy="3575050"/>
        </p:xfrm>
        <a:graphic>
          <a:graphicData uri="http://schemas.openxmlformats.org/presentationml/2006/ole">
            <mc:AlternateContent xmlns:mc="http://schemas.openxmlformats.org/markup-compatibility/2006">
              <mc:Choice xmlns:v="urn:schemas-microsoft-com:vml" Requires="v">
                <p:oleObj spid="_x0000_s3109" name="Visio" r:id="rId4" imgW="5123341" imgH="4943430" progId="Visio.Drawing.11">
                  <p:embed/>
                </p:oleObj>
              </mc:Choice>
              <mc:Fallback>
                <p:oleObj name="Visio" r:id="rId4" imgW="5123341" imgH="4943430" progId="Visio.Drawing.11">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62" y="2493690"/>
                        <a:ext cx="3671887"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4399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二叉树的性质</a:t>
            </a:r>
            <a:endParaRPr lang="zh-CN" altLang="en-US"/>
          </a:p>
        </p:txBody>
      </p:sp>
      <p:sp>
        <p:nvSpPr>
          <p:cNvPr id="3" name="文本占位符 2"/>
          <p:cNvSpPr>
            <a:spLocks noGrp="1"/>
          </p:cNvSpPr>
          <p:nvPr>
            <p:ph type="body" sz="quarter" idx="10"/>
          </p:nvPr>
        </p:nvSpPr>
        <p:spPr>
          <a:xfrm>
            <a:off x="910630" y="1269554"/>
            <a:ext cx="10736814" cy="4868199"/>
          </a:xfrm>
        </p:spPr>
        <p:txBody>
          <a:bodyPr/>
          <a:lstStyle/>
          <a:p>
            <a:r>
              <a:rPr lang="zh-CN" altLang="zh-CN" smtClean="0"/>
              <a:t>性质</a:t>
            </a:r>
            <a:r>
              <a:rPr lang="en-US" altLang="zh-CN" smtClean="0"/>
              <a:t>3</a:t>
            </a:r>
            <a:r>
              <a:rPr lang="zh-CN" altLang="zh-CN" smtClean="0"/>
              <a:t>：</a:t>
            </a:r>
            <a:r>
              <a:rPr lang="zh-CN" altLang="zh-CN"/>
              <a:t>高度为 </a:t>
            </a:r>
            <a:r>
              <a:rPr lang="en-US" altLang="zh-CN" i="1"/>
              <a:t>h </a:t>
            </a:r>
            <a:r>
              <a:rPr lang="zh-CN" altLang="zh-CN"/>
              <a:t>的二叉树上至多含 </a:t>
            </a:r>
            <a:r>
              <a:rPr lang="en-US" altLang="zh-CN"/>
              <a:t>2</a:t>
            </a:r>
            <a:r>
              <a:rPr lang="en-US" altLang="zh-CN" i="1" baseline="30000"/>
              <a:t>h</a:t>
            </a:r>
            <a:r>
              <a:rPr lang="en-US" altLang="zh-CN" i="1"/>
              <a:t>-</a:t>
            </a:r>
            <a:r>
              <a:rPr lang="en-US" altLang="zh-CN"/>
              <a:t>1</a:t>
            </a:r>
            <a:r>
              <a:rPr lang="en-US" altLang="zh-CN" i="1"/>
              <a:t> </a:t>
            </a:r>
            <a:r>
              <a:rPr lang="zh-CN" altLang="zh-CN"/>
              <a:t>个结点（</a:t>
            </a:r>
            <a:r>
              <a:rPr lang="en-US" altLang="zh-CN" i="1"/>
              <a:t>h</a:t>
            </a:r>
            <a:r>
              <a:rPr lang="zh-CN" altLang="zh-CN"/>
              <a:t>≥</a:t>
            </a:r>
            <a:r>
              <a:rPr lang="en-US" altLang="zh-CN"/>
              <a:t>1</a:t>
            </a:r>
            <a:r>
              <a:rPr lang="zh-CN" altLang="zh-CN"/>
              <a:t>）。</a:t>
            </a:r>
          </a:p>
        </p:txBody>
      </p:sp>
      <p:graphicFrame>
        <p:nvGraphicFramePr>
          <p:cNvPr id="4" name="对象 3"/>
          <p:cNvGraphicFramePr>
            <a:graphicFrameLocks noChangeAspect="1"/>
          </p:cNvGraphicFramePr>
          <p:nvPr>
            <p:extLst>
              <p:ext uri="{D42A27DB-BD31-4B8C-83A1-F6EECF244321}">
                <p14:modId xmlns:p14="http://schemas.microsoft.com/office/powerpoint/2010/main" val="2547749880"/>
              </p:ext>
            </p:extLst>
          </p:nvPr>
        </p:nvGraphicFramePr>
        <p:xfrm>
          <a:off x="3214688" y="2493963"/>
          <a:ext cx="3671887" cy="3575050"/>
        </p:xfrm>
        <a:graphic>
          <a:graphicData uri="http://schemas.openxmlformats.org/presentationml/2006/ole">
            <mc:AlternateContent xmlns:mc="http://schemas.openxmlformats.org/markup-compatibility/2006">
              <mc:Choice xmlns:v="urn:schemas-microsoft-com:vml" Requires="v">
                <p:oleObj spid="_x0000_s4133" name="Visio" r:id="rId4" imgW="5123341" imgH="4943430" progId="Visio.Drawing.11">
                  <p:embed/>
                </p:oleObj>
              </mc:Choice>
              <mc:Fallback>
                <p:oleObj name="Visio" r:id="rId4" imgW="5123341" imgH="4943430" progId="Visio.Drawing.11">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688" y="2493963"/>
                        <a:ext cx="3671887"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661383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zh-CN"/>
              <a:t>性质</a:t>
            </a:r>
            <a:r>
              <a:rPr lang="en-US" altLang="zh-CN"/>
              <a:t>4</a:t>
            </a:r>
            <a:r>
              <a:rPr lang="zh-CN" altLang="zh-CN"/>
              <a:t>：对任何一棵二叉树，若它含有</a:t>
            </a:r>
            <a:r>
              <a:rPr lang="en-US" altLang="zh-CN" i="1"/>
              <a:t>n</a:t>
            </a:r>
            <a:r>
              <a:rPr lang="en-US" altLang="zh-CN" baseline="-25000"/>
              <a:t>0</a:t>
            </a:r>
            <a:r>
              <a:rPr lang="en-US" altLang="zh-CN" i="1" baseline="-25000"/>
              <a:t> </a:t>
            </a:r>
            <a:r>
              <a:rPr lang="zh-CN" altLang="zh-CN"/>
              <a:t>个叶子结点、</a:t>
            </a:r>
            <a:r>
              <a:rPr lang="en-US" altLang="zh-CN" i="1"/>
              <a:t>n</a:t>
            </a:r>
            <a:r>
              <a:rPr lang="en-US" altLang="zh-CN" baseline="-25000"/>
              <a:t>2</a:t>
            </a:r>
            <a:r>
              <a:rPr lang="en-US" altLang="zh-CN" i="1" baseline="-25000"/>
              <a:t> </a:t>
            </a:r>
            <a:r>
              <a:rPr lang="zh-CN" altLang="zh-CN"/>
              <a:t>个度为</a:t>
            </a:r>
            <a:r>
              <a:rPr lang="en-US" altLang="zh-CN" i="1"/>
              <a:t> 2</a:t>
            </a:r>
            <a:r>
              <a:rPr lang="en-US" altLang="zh-CN"/>
              <a:t> </a:t>
            </a:r>
            <a:r>
              <a:rPr lang="zh-CN" altLang="zh-CN"/>
              <a:t>的结点，则必存在关系式：</a:t>
            </a:r>
            <a:r>
              <a:rPr lang="en-US" altLang="zh-CN" i="1"/>
              <a:t>n</a:t>
            </a:r>
            <a:r>
              <a:rPr lang="en-US" altLang="zh-CN" i="1" baseline="-25000"/>
              <a:t>0</a:t>
            </a:r>
            <a:r>
              <a:rPr lang="en-US" altLang="zh-CN" i="1"/>
              <a:t> = n</a:t>
            </a:r>
            <a:r>
              <a:rPr lang="en-US" altLang="zh-CN" i="1" baseline="-25000"/>
              <a:t>2</a:t>
            </a:r>
            <a:r>
              <a:rPr lang="en-US" altLang="zh-CN" i="1"/>
              <a:t>+1</a:t>
            </a:r>
            <a:r>
              <a:rPr lang="zh-CN" altLang="zh-CN"/>
              <a:t>。</a:t>
            </a:r>
          </a:p>
          <a:p>
            <a:pPr lvl="1"/>
            <a:r>
              <a:rPr lang="zh-CN" altLang="zh-CN"/>
              <a:t>证明：</a:t>
            </a:r>
          </a:p>
          <a:p>
            <a:pPr lvl="1"/>
            <a:r>
              <a:rPr lang="zh-CN" altLang="zh-CN"/>
              <a:t>二叉树上结点总数：</a:t>
            </a:r>
          </a:p>
          <a:p>
            <a:pPr lvl="1"/>
            <a:r>
              <a:rPr lang="en-US" altLang="zh-CN" i="1"/>
              <a:t>n = n</a:t>
            </a:r>
            <a:r>
              <a:rPr lang="en-US" altLang="zh-CN" i="1" baseline="-25000"/>
              <a:t>0</a:t>
            </a:r>
            <a:r>
              <a:rPr lang="en-US" altLang="zh-CN" i="1"/>
              <a:t> + n</a:t>
            </a:r>
            <a:r>
              <a:rPr lang="en-US" altLang="zh-CN" i="1" baseline="-25000"/>
              <a:t>1</a:t>
            </a:r>
            <a:r>
              <a:rPr lang="en-US" altLang="zh-CN" i="1"/>
              <a:t> + n</a:t>
            </a:r>
            <a:r>
              <a:rPr lang="en-US" altLang="zh-CN" i="1" baseline="-25000"/>
              <a:t>2    </a:t>
            </a:r>
            <a:r>
              <a:rPr lang="en-US" altLang="zh-CN" i="1"/>
              <a:t>(1)</a:t>
            </a:r>
            <a:endParaRPr lang="zh-CN" altLang="zh-CN"/>
          </a:p>
          <a:p>
            <a:pPr lvl="1"/>
            <a:r>
              <a:rPr lang="zh-CN" altLang="zh-CN"/>
              <a:t>二叉树上分支总数：</a:t>
            </a:r>
          </a:p>
          <a:p>
            <a:pPr lvl="1"/>
            <a:r>
              <a:rPr lang="en-US" altLang="zh-CN" i="1"/>
              <a:t>b = n-1          (2)</a:t>
            </a:r>
            <a:endParaRPr lang="zh-CN" altLang="zh-CN"/>
          </a:p>
          <a:p>
            <a:pPr lvl="1"/>
            <a:r>
              <a:rPr lang="en-US" altLang="zh-CN" i="1"/>
              <a:t>b = n</a:t>
            </a:r>
            <a:r>
              <a:rPr lang="en-US" altLang="zh-CN" i="1" baseline="-25000"/>
              <a:t>1</a:t>
            </a:r>
            <a:r>
              <a:rPr lang="en-US" altLang="zh-CN" i="1"/>
              <a:t>+2n</a:t>
            </a:r>
            <a:r>
              <a:rPr lang="en-US" altLang="zh-CN" i="1" baseline="-25000"/>
              <a:t>2          </a:t>
            </a:r>
            <a:r>
              <a:rPr lang="en-US" altLang="zh-CN" i="1"/>
              <a:t>(3)</a:t>
            </a:r>
            <a:endParaRPr lang="zh-CN" altLang="zh-CN"/>
          </a:p>
          <a:p>
            <a:pPr lvl="1"/>
            <a:r>
              <a:rPr lang="zh-CN" altLang="zh-CN"/>
              <a:t>由式子</a:t>
            </a:r>
            <a:r>
              <a:rPr lang="en-US" altLang="zh-CN"/>
              <a:t>(1)(2)(3)</a:t>
            </a:r>
            <a:r>
              <a:rPr lang="zh-CN" altLang="zh-CN"/>
              <a:t>，</a:t>
            </a:r>
            <a:r>
              <a:rPr lang="en-US" altLang="zh-CN" i="1"/>
              <a:t>n</a:t>
            </a:r>
            <a:r>
              <a:rPr lang="en-US" altLang="zh-CN" i="1" baseline="-25000"/>
              <a:t>0</a:t>
            </a:r>
            <a:r>
              <a:rPr lang="en-US" altLang="zh-CN" i="1"/>
              <a:t> = n</a:t>
            </a:r>
            <a:r>
              <a:rPr lang="en-US" altLang="zh-CN" i="1" baseline="-25000"/>
              <a:t>2 </a:t>
            </a:r>
            <a:r>
              <a:rPr lang="en-US" altLang="zh-CN" i="1"/>
              <a:t>+ 1 </a:t>
            </a:r>
            <a:r>
              <a:rPr lang="zh-CN" altLang="zh-CN"/>
              <a:t>。</a:t>
            </a:r>
          </a:p>
          <a:p>
            <a:endParaRPr lang="zh-CN" altLang="en-US"/>
          </a:p>
        </p:txBody>
      </p:sp>
      <p:sp>
        <p:nvSpPr>
          <p:cNvPr id="3" name="标题 2"/>
          <p:cNvSpPr>
            <a:spLocks noGrp="1"/>
          </p:cNvSpPr>
          <p:nvPr>
            <p:ph type="title"/>
          </p:nvPr>
        </p:nvSpPr>
        <p:spPr/>
        <p:txBody>
          <a:bodyPr>
            <a:normAutofit fontScale="90000"/>
          </a:bodyPr>
          <a:lstStyle/>
          <a:p>
            <a:r>
              <a:rPr lang="zh-CN" altLang="en-US"/>
              <a:t>二叉树的性质</a:t>
            </a:r>
          </a:p>
        </p:txBody>
      </p:sp>
      <p:pic>
        <p:nvPicPr>
          <p:cNvPr id="4" name="图片 3"/>
          <p:cNvPicPr>
            <a:picLocks noChangeAspect="1"/>
          </p:cNvPicPr>
          <p:nvPr/>
        </p:nvPicPr>
        <p:blipFill>
          <a:blip r:embed="rId2"/>
          <a:stretch>
            <a:fillRect/>
          </a:stretch>
        </p:blipFill>
        <p:spPr>
          <a:xfrm>
            <a:off x="8255446" y="2637705"/>
            <a:ext cx="2787699" cy="3387477"/>
          </a:xfrm>
          <a:prstGeom prst="rect">
            <a:avLst/>
          </a:prstGeom>
        </p:spPr>
      </p:pic>
    </p:spTree>
    <p:extLst>
      <p:ext uri="{BB962C8B-B14F-4D97-AF65-F5344CB8AC3E}">
        <p14:creationId xmlns:p14="http://schemas.microsoft.com/office/powerpoint/2010/main" val="2560377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相关内容</a:t>
            </a:r>
          </a:p>
        </p:txBody>
      </p:sp>
      <p:sp>
        <p:nvSpPr>
          <p:cNvPr id="5" name="圆角矩形 4"/>
          <p:cNvSpPr/>
          <p:nvPr/>
        </p:nvSpPr>
        <p:spPr>
          <a:xfrm>
            <a:off x="2012070" y="2925411"/>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12</a:t>
            </a:r>
            <a:endParaRPr lang="zh-CN" altLang="en-US" sz="3600" b="1" dirty="0">
              <a:solidFill>
                <a:prstClr val="black"/>
              </a:solidFill>
            </a:endParaRPr>
          </a:p>
        </p:txBody>
      </p:sp>
      <p:sp>
        <p:nvSpPr>
          <p:cNvPr id="7" name="圆角矩形 6"/>
          <p:cNvSpPr/>
          <p:nvPr/>
        </p:nvSpPr>
        <p:spPr>
          <a:xfrm>
            <a:off x="3049982" y="2925738"/>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prstClr val="black"/>
                </a:solidFill>
              </a:rPr>
              <a:t>树的遍历</a:t>
            </a:r>
          </a:p>
        </p:txBody>
      </p:sp>
      <p:sp>
        <p:nvSpPr>
          <p:cNvPr id="10" name="圆角矩形 9"/>
          <p:cNvSpPr/>
          <p:nvPr/>
        </p:nvSpPr>
        <p:spPr>
          <a:xfrm>
            <a:off x="2012070" y="3939556"/>
            <a:ext cx="871890" cy="64855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13</a:t>
            </a:r>
            <a:endParaRPr lang="zh-CN" altLang="en-US" sz="3600" b="1" dirty="0">
              <a:solidFill>
                <a:prstClr val="black"/>
              </a:solidFill>
            </a:endParaRPr>
          </a:p>
        </p:txBody>
      </p:sp>
      <p:sp>
        <p:nvSpPr>
          <p:cNvPr id="11" name="圆角矩形 10"/>
          <p:cNvSpPr/>
          <p:nvPr/>
        </p:nvSpPr>
        <p:spPr>
          <a:xfrm>
            <a:off x="3049982" y="3939883"/>
            <a:ext cx="7133398" cy="648222"/>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dirty="0">
                <a:solidFill>
                  <a:prstClr val="black"/>
                </a:solidFill>
              </a:rPr>
              <a:t>树与二叉树的转换</a:t>
            </a:r>
          </a:p>
        </p:txBody>
      </p:sp>
      <p:sp>
        <p:nvSpPr>
          <p:cNvPr id="16" name="圆角矩形 15"/>
          <p:cNvSpPr/>
          <p:nvPr/>
        </p:nvSpPr>
        <p:spPr>
          <a:xfrm>
            <a:off x="2025317" y="1967165"/>
            <a:ext cx="871890" cy="648222"/>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17211" tIns="58605" rIns="117211" bIns="58605" rtlCol="0" anchor="ctr"/>
          <a:lstStyle/>
          <a:p>
            <a:pPr algn="ctr"/>
            <a:r>
              <a:rPr lang="en-US" altLang="zh-CN" sz="3600" b="1" smtClean="0">
                <a:solidFill>
                  <a:prstClr val="black"/>
                </a:solidFill>
              </a:rPr>
              <a:t>11</a:t>
            </a:r>
            <a:endParaRPr lang="zh-CN" altLang="en-US" sz="3600" b="1" dirty="0">
              <a:solidFill>
                <a:prstClr val="black"/>
              </a:solidFill>
            </a:endParaRPr>
          </a:p>
        </p:txBody>
      </p:sp>
      <p:sp>
        <p:nvSpPr>
          <p:cNvPr id="17" name="圆角矩形 16"/>
          <p:cNvSpPr/>
          <p:nvPr/>
        </p:nvSpPr>
        <p:spPr>
          <a:xfrm>
            <a:off x="3063229" y="1959488"/>
            <a:ext cx="7133398" cy="655903"/>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117211" tIns="58605" rIns="117211" bIns="58605" rtlCol="0" anchor="ctr"/>
          <a:lstStyle/>
          <a:p>
            <a:pPr algn="just"/>
            <a:r>
              <a:rPr lang="zh-CN" altLang="en-US" sz="3600" b="1" smtClean="0">
                <a:solidFill>
                  <a:srgbClr val="000000"/>
                </a:solidFill>
              </a:rPr>
              <a:t>二叉查找树及其查找</a:t>
            </a:r>
            <a:endParaRPr lang="zh-CN" altLang="en-US" sz="3600" b="1" dirty="0">
              <a:solidFill>
                <a:srgbClr val="000000"/>
              </a:solidFill>
            </a:endParaRPr>
          </a:p>
        </p:txBody>
      </p:sp>
    </p:spTree>
    <p:extLst>
      <p:ext uri="{BB962C8B-B14F-4D97-AF65-F5344CB8AC3E}">
        <p14:creationId xmlns:p14="http://schemas.microsoft.com/office/powerpoint/2010/main" val="122468709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6614" y="1103499"/>
            <a:ext cx="10736814" cy="1233848"/>
          </a:xfrm>
        </p:spPr>
        <p:txBody>
          <a:bodyPr/>
          <a:lstStyle/>
          <a:p>
            <a:r>
              <a:rPr lang="zh-CN" altLang="zh-CN" smtClean="0"/>
              <a:t>性质</a:t>
            </a:r>
            <a:r>
              <a:rPr lang="en-US" altLang="zh-CN" smtClean="0"/>
              <a:t>5</a:t>
            </a:r>
            <a:r>
              <a:rPr lang="zh-CN" altLang="zh-CN" smtClean="0"/>
              <a:t>：具有</a:t>
            </a:r>
            <a:r>
              <a:rPr lang="en-US" altLang="zh-CN" i="1"/>
              <a:t>n</a:t>
            </a:r>
            <a:r>
              <a:rPr lang="zh-CN" altLang="zh-CN"/>
              <a:t>个结点的完全二叉树的高度</a:t>
            </a:r>
            <a:r>
              <a:rPr lang="zh-CN" altLang="zh-CN">
                <a:solidFill>
                  <a:srgbClr val="FF0000"/>
                </a:solidFill>
              </a:rPr>
              <a:t>为 </a:t>
            </a:r>
            <a:r>
              <a:rPr lang="en-US" altLang="zh-CN">
                <a:solidFill>
                  <a:srgbClr val="FF0000"/>
                </a:solidFill>
                <a:sym typeface="Symbol"/>
              </a:rPr>
              <a:t></a:t>
            </a:r>
            <a:r>
              <a:rPr lang="en-US" altLang="zh-CN" smtClean="0">
                <a:solidFill>
                  <a:srgbClr val="FF0000"/>
                </a:solidFill>
              </a:rPr>
              <a:t>log</a:t>
            </a:r>
            <a:r>
              <a:rPr lang="en-US" altLang="zh-CN" baseline="-25000" smtClean="0">
                <a:solidFill>
                  <a:srgbClr val="FF0000"/>
                </a:solidFill>
              </a:rPr>
              <a:t>2</a:t>
            </a:r>
            <a:r>
              <a:rPr lang="en-US" altLang="zh-CN" i="1" smtClean="0">
                <a:solidFill>
                  <a:srgbClr val="FF0000"/>
                </a:solidFill>
              </a:rPr>
              <a:t>n</a:t>
            </a:r>
            <a:r>
              <a:rPr lang="en-US" altLang="zh-CN">
                <a:solidFill>
                  <a:srgbClr val="FF0000"/>
                </a:solidFill>
                <a:sym typeface="Symbol"/>
              </a:rPr>
              <a:t></a:t>
            </a:r>
            <a:r>
              <a:rPr lang="en-US" altLang="zh-CN">
                <a:solidFill>
                  <a:srgbClr val="FF0000"/>
                </a:solidFill>
              </a:rPr>
              <a:t> +1 </a:t>
            </a:r>
            <a:r>
              <a:rPr lang="zh-CN" altLang="zh-CN"/>
              <a:t>或</a:t>
            </a:r>
            <a:r>
              <a:rPr lang="en-US" altLang="zh-CN">
                <a:sym typeface="Symbol"/>
              </a:rPr>
              <a:t></a:t>
            </a:r>
            <a:r>
              <a:rPr lang="en-US" altLang="zh-CN" smtClean="0"/>
              <a:t>log</a:t>
            </a:r>
            <a:r>
              <a:rPr lang="en-US" altLang="zh-CN" baseline="-25000" smtClean="0"/>
              <a:t>2</a:t>
            </a:r>
            <a:r>
              <a:rPr lang="en-US" altLang="zh-CN" smtClean="0"/>
              <a:t>(</a:t>
            </a:r>
            <a:r>
              <a:rPr lang="en-US" altLang="zh-CN" i="1" smtClean="0"/>
              <a:t>n</a:t>
            </a:r>
            <a:r>
              <a:rPr lang="en-US" altLang="zh-CN" smtClean="0"/>
              <a:t>+1</a:t>
            </a:r>
            <a:r>
              <a:rPr lang="en-US" altLang="zh-CN"/>
              <a:t>)</a:t>
            </a:r>
            <a:r>
              <a:rPr lang="en-US" altLang="zh-CN">
                <a:sym typeface="Symbol"/>
              </a:rPr>
              <a:t></a:t>
            </a:r>
            <a:r>
              <a:rPr lang="en-US" altLang="zh-CN"/>
              <a:t> </a:t>
            </a:r>
            <a:r>
              <a:rPr lang="zh-CN" altLang="zh-CN"/>
              <a:t>。</a:t>
            </a:r>
          </a:p>
          <a:p>
            <a:endParaRPr lang="zh-CN" altLang="en-US"/>
          </a:p>
        </p:txBody>
      </p:sp>
      <p:sp>
        <p:nvSpPr>
          <p:cNvPr id="3" name="标题 2"/>
          <p:cNvSpPr>
            <a:spLocks noGrp="1"/>
          </p:cNvSpPr>
          <p:nvPr>
            <p:ph type="title"/>
          </p:nvPr>
        </p:nvSpPr>
        <p:spPr/>
        <p:txBody>
          <a:bodyPr>
            <a:normAutofit fontScale="90000"/>
          </a:bodyPr>
          <a:lstStyle/>
          <a:p>
            <a:r>
              <a:rPr lang="zh-CN" altLang="en-US"/>
              <a:t>二叉树的性质</a:t>
            </a:r>
          </a:p>
        </p:txBody>
      </p:sp>
      <p:pic>
        <p:nvPicPr>
          <p:cNvPr id="4" name="图片 3"/>
          <p:cNvPicPr>
            <a:picLocks noChangeAspect="1"/>
          </p:cNvPicPr>
          <p:nvPr/>
        </p:nvPicPr>
        <p:blipFill>
          <a:blip r:embed="rId2"/>
          <a:stretch>
            <a:fillRect/>
          </a:stretch>
        </p:blipFill>
        <p:spPr>
          <a:xfrm>
            <a:off x="6383238" y="2341220"/>
            <a:ext cx="5904656" cy="3644970"/>
          </a:xfrm>
          <a:prstGeom prst="rect">
            <a:avLst/>
          </a:prstGeom>
        </p:spPr>
      </p:pic>
      <p:sp>
        <p:nvSpPr>
          <p:cNvPr id="5" name="矩形 4"/>
          <p:cNvSpPr/>
          <p:nvPr/>
        </p:nvSpPr>
        <p:spPr>
          <a:xfrm>
            <a:off x="622598" y="2337346"/>
            <a:ext cx="6092825" cy="3985706"/>
          </a:xfrm>
          <a:prstGeom prst="rect">
            <a:avLst/>
          </a:prstGeom>
        </p:spPr>
        <p:txBody>
          <a:bodyPr>
            <a:spAutoFit/>
          </a:bodyPr>
          <a:lstStyle/>
          <a:p>
            <a:r>
              <a:rPr lang="zh-CN" altLang="zh-CN" dirty="0" smtClean="0"/>
              <a:t>证明：</a:t>
            </a:r>
            <a:endParaRPr lang="zh-CN" altLang="zh-CN" dirty="0"/>
          </a:p>
          <a:p>
            <a:r>
              <a:rPr lang="zh-CN" altLang="zh-CN" dirty="0"/>
              <a:t>设完全二叉树的高度为 </a:t>
            </a:r>
            <a:r>
              <a:rPr lang="en-US" altLang="zh-CN" i="1" dirty="0"/>
              <a:t>h</a:t>
            </a:r>
            <a:r>
              <a:rPr lang="en-US" altLang="zh-CN" dirty="0"/>
              <a:t> , </a:t>
            </a:r>
            <a:r>
              <a:rPr lang="zh-CN" altLang="zh-CN" dirty="0"/>
              <a:t>则根据</a:t>
            </a:r>
            <a:r>
              <a:rPr lang="zh-CN" altLang="zh-CN" dirty="0" smtClean="0"/>
              <a:t>第</a:t>
            </a:r>
            <a:r>
              <a:rPr lang="en-US" altLang="zh-CN" dirty="0" smtClean="0"/>
              <a:t>3</a:t>
            </a:r>
            <a:r>
              <a:rPr lang="zh-CN" altLang="zh-CN" dirty="0" smtClean="0"/>
              <a:t>条</a:t>
            </a:r>
            <a:r>
              <a:rPr lang="zh-CN" altLang="zh-CN" dirty="0"/>
              <a:t>性质得：</a:t>
            </a:r>
            <a:r>
              <a:rPr lang="en-US" altLang="zh-CN" i="1" dirty="0"/>
              <a:t>n</a:t>
            </a:r>
            <a:r>
              <a:rPr lang="en-US" altLang="zh-CN" dirty="0"/>
              <a:t> ≤ 2</a:t>
            </a:r>
            <a:r>
              <a:rPr lang="en-US" altLang="zh-CN" baseline="30000" dirty="0"/>
              <a:t>h </a:t>
            </a:r>
            <a:r>
              <a:rPr lang="en-US" altLang="zh-CN" dirty="0"/>
              <a:t>-1</a:t>
            </a:r>
            <a:r>
              <a:rPr lang="zh-CN" altLang="zh-CN" dirty="0"/>
              <a:t>，</a:t>
            </a:r>
          </a:p>
          <a:p>
            <a:r>
              <a:rPr lang="zh-CN" altLang="zh-CN" dirty="0"/>
              <a:t>即</a:t>
            </a:r>
            <a:r>
              <a:rPr lang="en-US" altLang="zh-CN" i="1" dirty="0"/>
              <a:t>n</a:t>
            </a:r>
            <a:r>
              <a:rPr lang="en-US" altLang="zh-CN" dirty="0"/>
              <a:t>&lt;2</a:t>
            </a:r>
            <a:r>
              <a:rPr lang="en-US" altLang="zh-CN" baseline="30000" dirty="0"/>
              <a:t>h</a:t>
            </a:r>
            <a:r>
              <a:rPr lang="en-US" altLang="zh-CN" dirty="0"/>
              <a:t>    (1)</a:t>
            </a:r>
            <a:endParaRPr lang="zh-CN" altLang="zh-CN" dirty="0"/>
          </a:p>
          <a:p>
            <a:r>
              <a:rPr lang="zh-CN" altLang="zh-CN" dirty="0"/>
              <a:t>一棵高度为</a:t>
            </a:r>
            <a:r>
              <a:rPr lang="en-US" altLang="zh-CN" i="1" dirty="0"/>
              <a:t>h</a:t>
            </a:r>
            <a:r>
              <a:rPr lang="zh-CN" altLang="zh-CN" dirty="0"/>
              <a:t>的完全二叉树，是由高度为</a:t>
            </a:r>
            <a:r>
              <a:rPr lang="en-US" altLang="zh-CN" i="1" dirty="0"/>
              <a:t>h</a:t>
            </a:r>
            <a:r>
              <a:rPr lang="en-US" altLang="zh-CN" dirty="0"/>
              <a:t>-1</a:t>
            </a:r>
            <a:r>
              <a:rPr lang="zh-CN" altLang="zh-CN" dirty="0"/>
              <a:t>的满二叉树以及最下层的至少</a:t>
            </a:r>
            <a:r>
              <a:rPr lang="en-US" altLang="zh-CN" dirty="0"/>
              <a:t>1</a:t>
            </a:r>
            <a:r>
              <a:rPr lang="zh-CN" altLang="zh-CN" dirty="0"/>
              <a:t>个叶结点构成。因此其总结点数</a:t>
            </a:r>
            <a:r>
              <a:rPr lang="en-US" altLang="zh-CN" i="1" dirty="0"/>
              <a:t>n</a:t>
            </a:r>
            <a:r>
              <a:rPr lang="en-US" altLang="zh-CN" dirty="0"/>
              <a:t>&gt;2</a:t>
            </a:r>
            <a:r>
              <a:rPr lang="en-US" altLang="zh-CN" baseline="30000" dirty="0"/>
              <a:t>h-1 </a:t>
            </a:r>
            <a:r>
              <a:rPr lang="en-US" altLang="zh-CN" dirty="0"/>
              <a:t>– 1</a:t>
            </a:r>
            <a:r>
              <a:rPr lang="zh-CN" altLang="zh-CN" dirty="0"/>
              <a:t>，</a:t>
            </a:r>
          </a:p>
          <a:p>
            <a:r>
              <a:rPr lang="zh-CN" altLang="zh-CN" dirty="0"/>
              <a:t>即</a:t>
            </a:r>
            <a:r>
              <a:rPr lang="en-US" altLang="zh-CN" i="1" dirty="0"/>
              <a:t>n</a:t>
            </a:r>
            <a:r>
              <a:rPr lang="en-US" altLang="zh-CN" dirty="0"/>
              <a:t>≥2</a:t>
            </a:r>
            <a:r>
              <a:rPr lang="en-US" altLang="zh-CN" baseline="30000" dirty="0"/>
              <a:t>h-1</a:t>
            </a:r>
            <a:r>
              <a:rPr lang="en-US" altLang="zh-CN" dirty="0"/>
              <a:t>   (2)</a:t>
            </a:r>
            <a:endParaRPr lang="zh-CN" altLang="zh-CN" dirty="0"/>
          </a:p>
          <a:p>
            <a:r>
              <a:rPr lang="zh-CN" altLang="zh-CN" dirty="0"/>
              <a:t>根据式子</a:t>
            </a:r>
            <a:r>
              <a:rPr lang="en-US" altLang="zh-CN" dirty="0"/>
              <a:t>(1)(2)</a:t>
            </a:r>
            <a:r>
              <a:rPr lang="zh-CN" altLang="zh-CN" dirty="0"/>
              <a:t>得：</a:t>
            </a:r>
            <a:r>
              <a:rPr lang="en-US" altLang="zh-CN" dirty="0"/>
              <a:t>2</a:t>
            </a:r>
            <a:r>
              <a:rPr lang="en-US" altLang="zh-CN" baseline="30000" dirty="0"/>
              <a:t>h-1</a:t>
            </a:r>
            <a:r>
              <a:rPr lang="en-US" altLang="zh-CN" dirty="0"/>
              <a:t>≤ </a:t>
            </a:r>
            <a:r>
              <a:rPr lang="en-US" altLang="zh-CN" i="1" dirty="0"/>
              <a:t>n</a:t>
            </a:r>
            <a:r>
              <a:rPr lang="en-US" altLang="zh-CN" dirty="0"/>
              <a:t> &lt; 2</a:t>
            </a:r>
            <a:r>
              <a:rPr lang="en-US" altLang="zh-CN" baseline="30000" dirty="0"/>
              <a:t>h</a:t>
            </a:r>
            <a:r>
              <a:rPr lang="en-US" altLang="zh-CN" dirty="0"/>
              <a:t>     (3)</a:t>
            </a:r>
            <a:endParaRPr lang="zh-CN" altLang="zh-CN" dirty="0"/>
          </a:p>
          <a:p>
            <a:r>
              <a:rPr lang="zh-CN" altLang="zh-CN" dirty="0"/>
              <a:t>对式子</a:t>
            </a:r>
            <a:r>
              <a:rPr lang="en-US" altLang="zh-CN" dirty="0"/>
              <a:t>(3)</a:t>
            </a:r>
            <a:r>
              <a:rPr lang="zh-CN" altLang="zh-CN" dirty="0"/>
              <a:t>以</a:t>
            </a:r>
            <a:r>
              <a:rPr lang="en-US" altLang="zh-CN" dirty="0"/>
              <a:t>2</a:t>
            </a:r>
            <a:r>
              <a:rPr lang="zh-CN" altLang="zh-CN" dirty="0"/>
              <a:t>为底取对数，得到：</a:t>
            </a:r>
            <a:r>
              <a:rPr lang="en-US" altLang="zh-CN" i="1" dirty="0"/>
              <a:t>h</a:t>
            </a:r>
            <a:r>
              <a:rPr lang="en-US" altLang="zh-CN" dirty="0"/>
              <a:t>-1 ≤ </a:t>
            </a:r>
            <a:r>
              <a:rPr lang="en-US" altLang="zh-CN" dirty="0" err="1" smtClean="0"/>
              <a:t>logn</a:t>
            </a:r>
            <a:r>
              <a:rPr lang="en-US" altLang="zh-CN" dirty="0" smtClean="0"/>
              <a:t> </a:t>
            </a:r>
            <a:r>
              <a:rPr lang="en-US" altLang="zh-CN" dirty="0"/>
              <a:t>&lt; </a:t>
            </a:r>
            <a:r>
              <a:rPr lang="en-US" altLang="zh-CN" i="1" dirty="0"/>
              <a:t>h</a:t>
            </a:r>
            <a:endParaRPr lang="zh-CN" altLang="zh-CN" dirty="0"/>
          </a:p>
          <a:p>
            <a:r>
              <a:rPr lang="zh-CN" altLang="zh-CN" dirty="0"/>
              <a:t>因为</a:t>
            </a:r>
            <a:r>
              <a:rPr lang="en-US" altLang="zh-CN" i="1" dirty="0"/>
              <a:t>h</a:t>
            </a:r>
            <a:r>
              <a:rPr lang="zh-CN" altLang="zh-CN" dirty="0"/>
              <a:t>只能是整数，因此，</a:t>
            </a:r>
            <a:r>
              <a:rPr lang="en-US" altLang="zh-CN" i="1" dirty="0"/>
              <a:t>h</a:t>
            </a:r>
            <a:r>
              <a:rPr lang="en-US" altLang="zh-CN" dirty="0"/>
              <a:t> = </a:t>
            </a:r>
            <a:r>
              <a:rPr lang="en-US" altLang="zh-CN" dirty="0">
                <a:sym typeface="Symbol"/>
              </a:rPr>
              <a:t></a:t>
            </a:r>
            <a:r>
              <a:rPr lang="en-US" altLang="zh-CN" dirty="0" err="1" smtClean="0"/>
              <a:t>logn</a:t>
            </a:r>
            <a:r>
              <a:rPr lang="en-US" altLang="zh-CN" dirty="0">
                <a:sym typeface="Symbol"/>
              </a:rPr>
              <a:t></a:t>
            </a:r>
            <a:r>
              <a:rPr lang="en-US" altLang="zh-CN" dirty="0"/>
              <a:t> +1</a:t>
            </a:r>
            <a:endParaRPr lang="zh-CN" altLang="zh-CN" dirty="0"/>
          </a:p>
        </p:txBody>
      </p:sp>
      <mc:AlternateContent xmlns:mc="http://schemas.openxmlformats.org/markup-compatibility/2006" xmlns:a14="http://schemas.microsoft.com/office/drawing/2010/main">
        <mc:Choice Requires="a14">
          <p:sp>
            <p:nvSpPr>
              <p:cNvPr id="6" name="矩形 5"/>
              <p:cNvSpPr/>
              <p:nvPr/>
            </p:nvSpPr>
            <p:spPr>
              <a:xfrm>
                <a:off x="4305328" y="1890594"/>
                <a:ext cx="3645165" cy="446276"/>
              </a:xfrm>
              <a:prstGeom prst="rect">
                <a:avLst/>
              </a:prstGeom>
            </p:spPr>
            <p:txBody>
              <a:bodyPr wrap="none">
                <a:spAutoFit/>
              </a:bodyPr>
              <a:lstStyle/>
              <a:p>
                <a14:m>
                  <m:oMath xmlns:m="http://schemas.openxmlformats.org/officeDocument/2006/math">
                    <m:r>
                      <a:rPr lang="en-US" altLang="zh-CN" i="1">
                        <a:latin typeface="Cambria Math"/>
                      </a:rPr>
                      <m:t>h</m:t>
                    </m:r>
                    <m:r>
                      <a:rPr lang="en-US" altLang="zh-CN" i="1">
                        <a:latin typeface="Cambria Math"/>
                      </a:rPr>
                      <m:t>=</m:t>
                    </m:r>
                    <m:d>
                      <m:dPr>
                        <m:begChr m:val="⌈"/>
                        <m:endChr m:val="⌉"/>
                        <m:ctrlPr>
                          <a:rPr lang="zh-CN" altLang="zh-CN" i="1">
                            <a:latin typeface="Cambria Math"/>
                          </a:rPr>
                        </m:ctrlPr>
                      </m:dPr>
                      <m:e>
                        <m:func>
                          <m:funcPr>
                            <m:ctrlPr>
                              <a:rPr lang="zh-CN" altLang="zh-CN" i="1">
                                <a:latin typeface="Cambria Math"/>
                              </a:rPr>
                            </m:ctrlPr>
                          </m:funcPr>
                          <m:fName>
                            <m:sSub>
                              <m:sSubPr>
                                <m:ctrlPr>
                                  <a:rPr lang="zh-CN" altLang="zh-CN" i="1">
                                    <a:latin typeface="Cambria Math"/>
                                  </a:rPr>
                                </m:ctrlPr>
                              </m:sSubPr>
                              <m:e>
                                <m:r>
                                  <m:rPr>
                                    <m:sty m:val="p"/>
                                  </m:rPr>
                                  <a:rPr lang="en-US" altLang="zh-CN">
                                    <a:latin typeface="Cambria Math"/>
                                  </a:rPr>
                                  <m:t>log</m:t>
                                </m:r>
                              </m:e>
                              <m:sub>
                                <m:r>
                                  <a:rPr lang="en-US" altLang="zh-CN" i="1">
                                    <a:latin typeface="Cambria Math"/>
                                  </a:rPr>
                                  <m:t>𝑘</m:t>
                                </m:r>
                              </m:sub>
                            </m:sSub>
                          </m:fName>
                          <m:e>
                            <m:r>
                              <a:rPr lang="en-US" altLang="zh-CN" i="1">
                                <a:latin typeface="Cambria Math"/>
                              </a:rPr>
                              <m:t>(</m:t>
                            </m:r>
                            <m:r>
                              <a:rPr lang="en-US" altLang="zh-CN" i="1">
                                <a:latin typeface="Cambria Math"/>
                              </a:rPr>
                              <m:t>𝑛</m:t>
                            </m:r>
                            <m:d>
                              <m:dPr>
                                <m:ctrlPr>
                                  <a:rPr lang="zh-CN" altLang="zh-CN" i="1">
                                    <a:latin typeface="Cambria Math"/>
                                  </a:rPr>
                                </m:ctrlPr>
                              </m:dPr>
                              <m:e>
                                <m:r>
                                  <a:rPr lang="en-US" altLang="zh-CN" i="1">
                                    <a:latin typeface="Cambria Math"/>
                                  </a:rPr>
                                  <m:t>𝑘</m:t>
                                </m:r>
                                <m:r>
                                  <a:rPr lang="en-US" altLang="zh-CN" i="1">
                                    <a:latin typeface="Cambria Math"/>
                                  </a:rPr>
                                  <m:t>−1</m:t>
                                </m:r>
                              </m:e>
                            </m:d>
                            <m:r>
                              <a:rPr lang="en-US" altLang="zh-CN" i="1">
                                <a:latin typeface="Cambria Math"/>
                              </a:rPr>
                              <m:t>+1)</m:t>
                            </m:r>
                          </m:e>
                        </m:func>
                      </m:e>
                    </m:d>
                  </m:oMath>
                </a14:m>
                <a:r>
                  <a:rPr lang="zh-CN" altLang="en-US" dirty="0"/>
                  <a:t>。</a:t>
                </a:r>
                <a:endParaRPr lang="en-US" altLang="zh-CN" dirty="0"/>
              </a:p>
            </p:txBody>
          </p:sp>
        </mc:Choice>
        <mc:Fallback xmlns="">
          <p:sp>
            <p:nvSpPr>
              <p:cNvPr id="6" name="矩形 5"/>
              <p:cNvSpPr>
                <a:spLocks noRot="1" noChangeAspect="1" noMove="1" noResize="1" noEditPoints="1" noAdjustHandles="1" noChangeArrowheads="1" noChangeShapeType="1" noTextEdit="1"/>
              </p:cNvSpPr>
              <p:nvPr/>
            </p:nvSpPr>
            <p:spPr>
              <a:xfrm>
                <a:off x="4305328" y="1890594"/>
                <a:ext cx="3645165" cy="446276"/>
              </a:xfrm>
              <a:prstGeom prst="rect">
                <a:avLst/>
              </a:prstGeom>
              <a:blipFill rotWithShape="1">
                <a:blip r:embed="rId3"/>
                <a:stretch>
                  <a:fillRect l="-334" t="-15068" r="-1505" b="-246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5058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5233909"/>
          </a:xfrm>
        </p:spPr>
        <p:txBody>
          <a:bodyPr>
            <a:normAutofit fontScale="92500"/>
          </a:bodyPr>
          <a:lstStyle/>
          <a:p>
            <a:pPr algn="l"/>
            <a:r>
              <a:rPr lang="zh-CN" altLang="zh-CN" smtClean="0"/>
              <a:t>性质</a:t>
            </a:r>
            <a:r>
              <a:rPr lang="en-US" altLang="zh-CN" smtClean="0"/>
              <a:t>6</a:t>
            </a:r>
            <a:r>
              <a:rPr lang="zh-CN" altLang="zh-CN" smtClean="0"/>
              <a:t>：</a:t>
            </a:r>
            <a:r>
              <a:rPr lang="zh-CN" altLang="zh-CN"/>
              <a:t>若对含</a:t>
            </a:r>
            <a:r>
              <a:rPr lang="en-US" altLang="zh-CN" i="1"/>
              <a:t>n</a:t>
            </a:r>
            <a:r>
              <a:rPr lang="zh-CN" altLang="zh-CN"/>
              <a:t>个结点的完全二叉树从上到下且从左至右进行</a:t>
            </a:r>
            <a:r>
              <a:rPr lang="en-US" altLang="zh-CN"/>
              <a:t>1</a:t>
            </a:r>
            <a:r>
              <a:rPr lang="zh-CN" altLang="zh-CN"/>
              <a:t>至</a:t>
            </a:r>
            <a:r>
              <a:rPr lang="en-US" altLang="zh-CN" i="1"/>
              <a:t>n</a:t>
            </a:r>
            <a:r>
              <a:rPr lang="zh-CN" altLang="zh-CN"/>
              <a:t>的编号，则对完全二叉树中任意一个编号为</a:t>
            </a:r>
            <a:r>
              <a:rPr lang="en-US" altLang="zh-CN" i="1"/>
              <a:t>i</a:t>
            </a:r>
            <a:r>
              <a:rPr lang="zh-CN" altLang="zh-CN"/>
              <a:t>的结点</a:t>
            </a:r>
            <a:r>
              <a:rPr lang="zh-CN" altLang="zh-CN" smtClean="0"/>
              <a:t>：</a:t>
            </a:r>
            <a:endParaRPr lang="en-US" altLang="zh-CN" smtClean="0"/>
          </a:p>
          <a:p>
            <a:pPr lvl="1" algn="l"/>
            <a:r>
              <a:rPr lang="en-US" altLang="zh-CN" smtClean="0"/>
              <a:t>(1) </a:t>
            </a:r>
            <a:r>
              <a:rPr lang="zh-CN" altLang="zh-CN" smtClean="0"/>
              <a:t>若 </a:t>
            </a:r>
            <a:r>
              <a:rPr lang="en-US" altLang="zh-CN" i="1" smtClean="0"/>
              <a:t>i </a:t>
            </a:r>
            <a:r>
              <a:rPr lang="en-US" altLang="zh-CN" smtClean="0"/>
              <a:t>= 1</a:t>
            </a:r>
            <a:r>
              <a:rPr lang="zh-CN" altLang="zh-CN" smtClean="0"/>
              <a:t>，则该结点是二叉树的根，无双亲，否则，编号为 </a:t>
            </a:r>
            <a:r>
              <a:rPr lang="en-US" altLang="zh-CN" smtClean="0">
                <a:sym typeface="Symbol"/>
              </a:rPr>
              <a:t></a:t>
            </a:r>
            <a:r>
              <a:rPr lang="en-US" altLang="zh-CN" smtClean="0"/>
              <a:t>i/2</a:t>
            </a:r>
            <a:r>
              <a:rPr lang="en-US" altLang="zh-CN" smtClean="0">
                <a:sym typeface="Symbol"/>
              </a:rPr>
              <a:t></a:t>
            </a:r>
            <a:r>
              <a:rPr lang="en-US" altLang="zh-CN" smtClean="0"/>
              <a:t> </a:t>
            </a:r>
            <a:r>
              <a:rPr lang="zh-CN" altLang="zh-CN" smtClean="0"/>
              <a:t>的结点为其双亲结点；</a:t>
            </a:r>
            <a:endParaRPr lang="en-US" altLang="zh-CN" smtClean="0"/>
          </a:p>
          <a:p>
            <a:pPr lvl="1" algn="l"/>
            <a:r>
              <a:rPr lang="en-US" altLang="zh-CN" smtClean="0"/>
              <a:t>(2) </a:t>
            </a:r>
            <a:r>
              <a:rPr lang="zh-CN" altLang="zh-CN" smtClean="0"/>
              <a:t>若 </a:t>
            </a:r>
            <a:r>
              <a:rPr lang="en-US" altLang="zh-CN" smtClean="0"/>
              <a:t>2</a:t>
            </a:r>
            <a:r>
              <a:rPr lang="en-US" altLang="zh-CN" i="1" smtClean="0"/>
              <a:t>i </a:t>
            </a:r>
            <a:r>
              <a:rPr lang="en-US" altLang="zh-CN" smtClean="0"/>
              <a:t>&gt; </a:t>
            </a:r>
            <a:r>
              <a:rPr lang="en-US" altLang="zh-CN" i="1" smtClean="0"/>
              <a:t>n</a:t>
            </a:r>
            <a:r>
              <a:rPr lang="zh-CN" altLang="zh-CN" smtClean="0"/>
              <a:t>，则该结点无左孩子，</a:t>
            </a:r>
            <a:r>
              <a:rPr lang="en-US" altLang="zh-CN" smtClean="0"/>
              <a:t/>
            </a:r>
            <a:br>
              <a:rPr lang="en-US" altLang="zh-CN" smtClean="0"/>
            </a:br>
            <a:r>
              <a:rPr lang="en-US" altLang="zh-CN" smtClean="0"/>
              <a:t>  </a:t>
            </a:r>
            <a:r>
              <a:rPr lang="zh-CN" altLang="zh-CN" smtClean="0"/>
              <a:t>否则，编号为 </a:t>
            </a:r>
            <a:r>
              <a:rPr lang="en-US" altLang="zh-CN" smtClean="0"/>
              <a:t>2i </a:t>
            </a:r>
            <a:r>
              <a:rPr lang="zh-CN" altLang="zh-CN" smtClean="0"/>
              <a:t>的结点为其左孩子结点；</a:t>
            </a:r>
            <a:endParaRPr lang="en-US" altLang="zh-CN" smtClean="0"/>
          </a:p>
          <a:p>
            <a:pPr lvl="1" algn="l"/>
            <a:r>
              <a:rPr lang="en-US" altLang="zh-CN" smtClean="0"/>
              <a:t>(3) </a:t>
            </a:r>
            <a:r>
              <a:rPr lang="zh-CN" altLang="zh-CN" smtClean="0"/>
              <a:t>若 </a:t>
            </a:r>
            <a:r>
              <a:rPr lang="en-US" altLang="zh-CN" smtClean="0"/>
              <a:t>2</a:t>
            </a:r>
            <a:r>
              <a:rPr lang="en-US" altLang="zh-CN" i="1" smtClean="0"/>
              <a:t>i</a:t>
            </a:r>
            <a:r>
              <a:rPr lang="en-US" altLang="zh-CN" smtClean="0"/>
              <a:t>+1 &gt; </a:t>
            </a:r>
            <a:r>
              <a:rPr lang="en-US" altLang="zh-CN" i="1" smtClean="0"/>
              <a:t>n</a:t>
            </a:r>
            <a:r>
              <a:rPr lang="zh-CN" altLang="zh-CN" smtClean="0"/>
              <a:t>，则该结点无右孩子结点，</a:t>
            </a:r>
            <a:r>
              <a:rPr lang="en-US" altLang="zh-CN" smtClean="0"/>
              <a:t/>
            </a:r>
            <a:br>
              <a:rPr lang="en-US" altLang="zh-CN" smtClean="0"/>
            </a:br>
            <a:r>
              <a:rPr lang="en-US" altLang="zh-CN" smtClean="0"/>
              <a:t>  </a:t>
            </a:r>
            <a:r>
              <a:rPr lang="zh-CN" altLang="zh-CN" smtClean="0"/>
              <a:t>否则，编号为</a:t>
            </a:r>
            <a:r>
              <a:rPr lang="en-US" altLang="zh-CN" smtClean="0"/>
              <a:t>2</a:t>
            </a:r>
            <a:r>
              <a:rPr lang="en-US" altLang="zh-CN" i="1" smtClean="0"/>
              <a:t>i</a:t>
            </a:r>
            <a:r>
              <a:rPr lang="en-US" altLang="zh-CN" smtClean="0"/>
              <a:t>+1 </a:t>
            </a:r>
            <a:r>
              <a:rPr lang="zh-CN" altLang="zh-CN" smtClean="0"/>
              <a:t>的结点为其右孩子结点。</a:t>
            </a:r>
            <a:endParaRPr lang="zh-CN" altLang="zh-CN"/>
          </a:p>
          <a:p>
            <a:pPr algn="l"/>
            <a:r>
              <a:rPr lang="zh-CN" altLang="zh-CN" smtClean="0"/>
              <a:t>也</a:t>
            </a:r>
            <a:r>
              <a:rPr lang="zh-CN" altLang="zh-CN"/>
              <a:t>有另一种编号方法是进行从</a:t>
            </a:r>
            <a:r>
              <a:rPr lang="en-US" altLang="zh-CN"/>
              <a:t>0</a:t>
            </a:r>
            <a:r>
              <a:rPr lang="zh-CN" altLang="zh-CN"/>
              <a:t>至</a:t>
            </a:r>
            <a:r>
              <a:rPr lang="en-US" altLang="zh-CN" i="1"/>
              <a:t>n</a:t>
            </a:r>
            <a:r>
              <a:rPr lang="en-US" altLang="zh-CN"/>
              <a:t>-1</a:t>
            </a:r>
            <a:r>
              <a:rPr lang="zh-CN" altLang="zh-CN"/>
              <a:t>的编号，那么</a:t>
            </a:r>
            <a:r>
              <a:rPr lang="en-US" altLang="zh-CN" i="1"/>
              <a:t>i</a:t>
            </a:r>
            <a:r>
              <a:rPr lang="zh-CN" altLang="zh-CN"/>
              <a:t>号结点的双亲为</a:t>
            </a:r>
            <a:r>
              <a:rPr lang="en-US" altLang="zh-CN">
                <a:sym typeface="Symbol"/>
              </a:rPr>
              <a:t></a:t>
            </a:r>
            <a:r>
              <a:rPr lang="en-US" altLang="zh-CN"/>
              <a:t>(</a:t>
            </a:r>
            <a:r>
              <a:rPr lang="en-US" altLang="zh-CN" i="1"/>
              <a:t>i</a:t>
            </a:r>
            <a:r>
              <a:rPr lang="en-US" altLang="zh-CN"/>
              <a:t>-1)/2</a:t>
            </a:r>
            <a:r>
              <a:rPr lang="en-US" altLang="zh-CN">
                <a:sym typeface="Symbol"/>
              </a:rPr>
              <a:t></a:t>
            </a:r>
            <a:r>
              <a:rPr lang="zh-CN" altLang="zh-CN"/>
              <a:t>，左孩子为</a:t>
            </a:r>
            <a:r>
              <a:rPr lang="en-US" altLang="zh-CN"/>
              <a:t>2</a:t>
            </a:r>
            <a:r>
              <a:rPr lang="en-US" altLang="zh-CN" i="1"/>
              <a:t>i</a:t>
            </a:r>
            <a:r>
              <a:rPr lang="en-US" altLang="zh-CN"/>
              <a:t>+1</a:t>
            </a:r>
            <a:r>
              <a:rPr lang="zh-CN" altLang="zh-CN"/>
              <a:t>号，右孩子为</a:t>
            </a:r>
            <a:r>
              <a:rPr lang="en-US" altLang="zh-CN"/>
              <a:t>2</a:t>
            </a:r>
            <a:r>
              <a:rPr lang="en-US" altLang="zh-CN" i="1"/>
              <a:t>i</a:t>
            </a:r>
            <a:r>
              <a:rPr lang="en-US" altLang="zh-CN"/>
              <a:t>+2</a:t>
            </a:r>
            <a:r>
              <a:rPr lang="zh-CN" altLang="zh-CN"/>
              <a:t>号。</a:t>
            </a:r>
          </a:p>
          <a:p>
            <a:pPr algn="l"/>
            <a:endParaRPr lang="zh-CN" altLang="en-US"/>
          </a:p>
        </p:txBody>
      </p:sp>
      <p:sp>
        <p:nvSpPr>
          <p:cNvPr id="3" name="标题 2"/>
          <p:cNvSpPr>
            <a:spLocks noGrp="1"/>
          </p:cNvSpPr>
          <p:nvPr>
            <p:ph type="title"/>
          </p:nvPr>
        </p:nvSpPr>
        <p:spPr/>
        <p:txBody>
          <a:bodyPr>
            <a:normAutofit fontScale="90000"/>
          </a:bodyPr>
          <a:lstStyle/>
          <a:p>
            <a:r>
              <a:rPr lang="zh-CN" altLang="en-US"/>
              <a:t>二叉树的性质</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246" y="990466"/>
            <a:ext cx="5827323" cy="376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14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82638" y="1197546"/>
            <a:ext cx="5184576" cy="4680520"/>
          </a:xfrm>
        </p:spPr>
        <p:txBody>
          <a:bodyPr>
            <a:noAutofit/>
          </a:bodyPr>
          <a:lstStyle/>
          <a:p>
            <a:pPr marL="0" indent="0">
              <a:spcBef>
                <a:spcPts val="1200"/>
              </a:spcBef>
              <a:spcAft>
                <a:spcPts val="1200"/>
              </a:spcAft>
              <a:buNone/>
            </a:pPr>
            <a:r>
              <a:rPr lang="zh-CN" altLang="en-US" sz="2000" dirty="0" smtClean="0"/>
              <a:t>二叉树的基本操作主要有：</a:t>
            </a:r>
            <a:endParaRPr lang="en-US" altLang="zh-CN" sz="2000" dirty="0" smtClean="0"/>
          </a:p>
          <a:p>
            <a:pPr marL="0" indent="0">
              <a:spcBef>
                <a:spcPts val="1200"/>
              </a:spcBef>
              <a:spcAft>
                <a:spcPts val="1200"/>
              </a:spcAft>
              <a:buNone/>
            </a:pPr>
            <a:r>
              <a:rPr lang="en-US" altLang="zh-CN" sz="2000" dirty="0"/>
              <a:t>1</a:t>
            </a:r>
            <a:r>
              <a:rPr lang="zh-CN" altLang="zh-CN" sz="2000" dirty="0"/>
              <a:t>）构造空二叉树</a:t>
            </a:r>
          </a:p>
          <a:p>
            <a:pPr marL="0" indent="0">
              <a:spcBef>
                <a:spcPts val="1200"/>
              </a:spcBef>
              <a:spcAft>
                <a:spcPts val="1200"/>
              </a:spcAft>
              <a:buNone/>
            </a:pPr>
            <a:r>
              <a:rPr lang="en-US" altLang="zh-CN" sz="2000" dirty="0"/>
              <a:t>2</a:t>
            </a:r>
            <a:r>
              <a:rPr lang="zh-CN" altLang="zh-CN" sz="2000" dirty="0"/>
              <a:t>）</a:t>
            </a:r>
            <a:r>
              <a:rPr lang="zh-CN" altLang="zh-CN" sz="2000" dirty="0" smtClean="0"/>
              <a:t>获取根</a:t>
            </a:r>
            <a:r>
              <a:rPr lang="zh-CN" altLang="en-US" sz="2000" dirty="0" smtClean="0"/>
              <a:t>结点的值</a:t>
            </a:r>
            <a:endParaRPr lang="en-US" altLang="zh-CN" sz="2000" dirty="0" smtClean="0"/>
          </a:p>
          <a:p>
            <a:pPr marL="0" indent="0">
              <a:spcBef>
                <a:spcPts val="1200"/>
              </a:spcBef>
              <a:spcAft>
                <a:spcPts val="1200"/>
              </a:spcAft>
              <a:buNone/>
            </a:pPr>
            <a:r>
              <a:rPr lang="en-US" altLang="zh-CN" sz="2000" dirty="0" smtClean="0"/>
              <a:t>3</a:t>
            </a:r>
            <a:r>
              <a:rPr lang="zh-CN" altLang="en-US" sz="2000" dirty="0" smtClean="0"/>
              <a:t>）设置根结点的值</a:t>
            </a:r>
            <a:endParaRPr lang="zh-CN" altLang="zh-CN" sz="2000" dirty="0"/>
          </a:p>
          <a:p>
            <a:pPr marL="0" indent="0">
              <a:spcBef>
                <a:spcPts val="1200"/>
              </a:spcBef>
              <a:spcAft>
                <a:spcPts val="1200"/>
              </a:spcAft>
              <a:buNone/>
            </a:pPr>
            <a:r>
              <a:rPr lang="en-US" altLang="zh-CN" sz="2000" dirty="0" smtClean="0"/>
              <a:t>4</a:t>
            </a:r>
            <a:r>
              <a:rPr lang="zh-CN" altLang="zh-CN" sz="2000" dirty="0" smtClean="0"/>
              <a:t>）</a:t>
            </a:r>
            <a:r>
              <a:rPr lang="zh-CN" altLang="zh-CN" sz="2000" dirty="0"/>
              <a:t>判别二叉树是否为空</a:t>
            </a:r>
          </a:p>
          <a:p>
            <a:pPr marL="0" indent="0">
              <a:spcBef>
                <a:spcPts val="1200"/>
              </a:spcBef>
              <a:spcAft>
                <a:spcPts val="1200"/>
              </a:spcAft>
              <a:buNone/>
            </a:pPr>
            <a:r>
              <a:rPr lang="en-US" altLang="zh-CN" sz="2000" dirty="0" smtClean="0"/>
              <a:t>5</a:t>
            </a:r>
            <a:r>
              <a:rPr lang="zh-CN" altLang="zh-CN" sz="2000" dirty="0" smtClean="0"/>
              <a:t>）</a:t>
            </a:r>
            <a:r>
              <a:rPr lang="zh-CN" altLang="zh-CN" sz="2000" dirty="0"/>
              <a:t>求二叉树的结点数</a:t>
            </a:r>
          </a:p>
          <a:p>
            <a:pPr marL="0" indent="0">
              <a:spcBef>
                <a:spcPts val="1200"/>
              </a:spcBef>
              <a:spcAft>
                <a:spcPts val="1200"/>
              </a:spcAft>
              <a:buNone/>
            </a:pPr>
            <a:r>
              <a:rPr lang="en-US" altLang="zh-CN" sz="2000" dirty="0" smtClean="0"/>
              <a:t>6</a:t>
            </a:r>
            <a:r>
              <a:rPr lang="zh-CN" altLang="zh-CN" sz="2000" dirty="0" smtClean="0"/>
              <a:t>）</a:t>
            </a:r>
            <a:r>
              <a:rPr lang="zh-CN" altLang="zh-CN" sz="2000" dirty="0"/>
              <a:t>清空二叉树</a:t>
            </a:r>
          </a:p>
          <a:p>
            <a:pPr marL="0" indent="0">
              <a:spcBef>
                <a:spcPts val="1200"/>
              </a:spcBef>
              <a:spcAft>
                <a:spcPts val="1200"/>
              </a:spcAft>
              <a:buNone/>
            </a:pPr>
            <a:r>
              <a:rPr lang="en-US" altLang="zh-CN" sz="2000" dirty="0" smtClean="0"/>
              <a:t>7</a:t>
            </a:r>
            <a:r>
              <a:rPr lang="zh-CN" altLang="zh-CN" sz="2000" dirty="0" smtClean="0"/>
              <a:t>）</a:t>
            </a:r>
            <a:r>
              <a:rPr lang="zh-CN" altLang="zh-CN" sz="2000" dirty="0"/>
              <a:t>在二叉树上插入一个结点</a:t>
            </a:r>
          </a:p>
          <a:p>
            <a:pPr marL="0" indent="0">
              <a:spcBef>
                <a:spcPts val="600"/>
              </a:spcBef>
              <a:spcAft>
                <a:spcPts val="600"/>
              </a:spcAft>
              <a:buNone/>
            </a:pPr>
            <a:endParaRPr lang="zh-CN" altLang="en-US" sz="2000" dirty="0"/>
          </a:p>
        </p:txBody>
      </p:sp>
      <p:sp>
        <p:nvSpPr>
          <p:cNvPr id="3" name="标题 2"/>
          <p:cNvSpPr>
            <a:spLocks noGrp="1"/>
          </p:cNvSpPr>
          <p:nvPr>
            <p:ph type="title"/>
          </p:nvPr>
        </p:nvSpPr>
        <p:spPr/>
        <p:txBody>
          <a:bodyPr>
            <a:normAutofit fontScale="90000"/>
          </a:bodyPr>
          <a:lstStyle/>
          <a:p>
            <a:r>
              <a:rPr lang="zh-CN" altLang="en-US" smtClean="0"/>
              <a:t>二叉树的抽象数据类型</a:t>
            </a:r>
            <a:endParaRPr lang="zh-CN" altLang="en-US"/>
          </a:p>
        </p:txBody>
      </p:sp>
      <p:sp>
        <p:nvSpPr>
          <p:cNvPr id="5" name="矩形 4"/>
          <p:cNvSpPr/>
          <p:nvPr/>
        </p:nvSpPr>
        <p:spPr>
          <a:xfrm>
            <a:off x="5303114" y="1667138"/>
            <a:ext cx="6092825" cy="4931008"/>
          </a:xfrm>
          <a:prstGeom prst="rect">
            <a:avLst/>
          </a:prstGeom>
        </p:spPr>
        <p:txBody>
          <a:bodyPr vert="horz" lIns="117211" tIns="58605" rIns="117211" bIns="58605" rtlCol="0">
            <a:noAutofit/>
          </a:bodyPr>
          <a:lstStyle/>
          <a:p>
            <a:pPr algn="just" defTabSz="586060">
              <a:spcBef>
                <a:spcPts val="1200"/>
              </a:spcBef>
              <a:spcAft>
                <a:spcPts val="1200"/>
              </a:spcAft>
              <a:buFont typeface="Arial"/>
              <a:buNone/>
            </a:pPr>
            <a:r>
              <a:rPr lang="en-US" altLang="zh-CN" sz="2000" b="1" dirty="0">
                <a:latin typeface="Calibri" panose="020F0502020204030204" pitchFamily="34" charset="0"/>
              </a:rPr>
              <a:t>8</a:t>
            </a:r>
            <a:r>
              <a:rPr lang="zh-CN" altLang="en-US" sz="2000" b="1" dirty="0">
                <a:latin typeface="Calibri" panose="020F0502020204030204" pitchFamily="34" charset="0"/>
              </a:rPr>
              <a:t>）在二叉树上删除指定结点</a:t>
            </a:r>
            <a:endParaRPr lang="en-US" altLang="zh-CN" sz="2000" b="1" dirty="0">
              <a:latin typeface="Calibri" panose="020F0502020204030204" pitchFamily="34" charset="0"/>
            </a:endParaRPr>
          </a:p>
          <a:p>
            <a:pPr algn="just" defTabSz="586060">
              <a:spcBef>
                <a:spcPts val="1200"/>
              </a:spcBef>
              <a:spcAft>
                <a:spcPts val="1200"/>
              </a:spcAft>
              <a:buFont typeface="Arial"/>
              <a:buNone/>
            </a:pPr>
            <a:r>
              <a:rPr lang="en-US" altLang="zh-CN" sz="2000" b="1" dirty="0">
                <a:latin typeface="Calibri" panose="020F0502020204030204" pitchFamily="34" charset="0"/>
              </a:rPr>
              <a:t>9</a:t>
            </a:r>
            <a:r>
              <a:rPr lang="zh-CN" altLang="zh-CN" sz="2000" b="1" dirty="0">
                <a:latin typeface="Calibri" panose="020F0502020204030204" pitchFamily="34" charset="0"/>
              </a:rPr>
              <a:t>）从两个序列创建二叉树</a:t>
            </a:r>
          </a:p>
          <a:p>
            <a:pPr algn="just" defTabSz="586060">
              <a:spcBef>
                <a:spcPts val="1200"/>
              </a:spcBef>
              <a:spcAft>
                <a:spcPts val="1200"/>
              </a:spcAft>
              <a:buFont typeface="Arial"/>
              <a:buNone/>
            </a:pPr>
            <a:r>
              <a:rPr lang="en-US" altLang="zh-CN" sz="2000" b="1" dirty="0">
                <a:latin typeface="Calibri" panose="020F0502020204030204" pitchFamily="34" charset="0"/>
              </a:rPr>
              <a:t>10</a:t>
            </a:r>
            <a:r>
              <a:rPr lang="zh-CN" altLang="zh-CN" sz="2000" b="1" dirty="0">
                <a:latin typeface="Calibri" panose="020F0502020204030204" pitchFamily="34" charset="0"/>
              </a:rPr>
              <a:t>）对二叉树进行先序遍历</a:t>
            </a:r>
          </a:p>
          <a:p>
            <a:pPr algn="just" defTabSz="586060">
              <a:spcBef>
                <a:spcPts val="1200"/>
              </a:spcBef>
              <a:spcAft>
                <a:spcPts val="1200"/>
              </a:spcAft>
              <a:buFont typeface="Arial"/>
              <a:buNone/>
            </a:pPr>
            <a:r>
              <a:rPr lang="en-US" altLang="zh-CN" sz="2000" b="1" dirty="0">
                <a:latin typeface="Calibri" panose="020F0502020204030204" pitchFamily="34" charset="0"/>
              </a:rPr>
              <a:t>11</a:t>
            </a:r>
            <a:r>
              <a:rPr lang="zh-CN" altLang="zh-CN" sz="2000" b="1" dirty="0">
                <a:latin typeface="Calibri" panose="020F0502020204030204" pitchFamily="34" charset="0"/>
              </a:rPr>
              <a:t>）对二叉树进行中序遍历</a:t>
            </a:r>
          </a:p>
          <a:p>
            <a:pPr algn="just" defTabSz="586060">
              <a:spcBef>
                <a:spcPts val="1200"/>
              </a:spcBef>
              <a:spcAft>
                <a:spcPts val="1200"/>
              </a:spcAft>
              <a:buFont typeface="Arial"/>
              <a:buNone/>
            </a:pPr>
            <a:r>
              <a:rPr lang="en-US" altLang="zh-CN" sz="2000" b="1" dirty="0">
                <a:latin typeface="Calibri" panose="020F0502020204030204" pitchFamily="34" charset="0"/>
              </a:rPr>
              <a:t>12</a:t>
            </a:r>
            <a:r>
              <a:rPr lang="zh-CN" altLang="zh-CN" sz="2000" b="1" dirty="0">
                <a:latin typeface="Calibri" panose="020F0502020204030204" pitchFamily="34" charset="0"/>
              </a:rPr>
              <a:t>）对二叉树进行后序遍历</a:t>
            </a:r>
          </a:p>
          <a:p>
            <a:pPr algn="just" defTabSz="586060">
              <a:spcBef>
                <a:spcPts val="1200"/>
              </a:spcBef>
              <a:spcAft>
                <a:spcPts val="1200"/>
              </a:spcAft>
              <a:buFont typeface="Arial"/>
              <a:buNone/>
            </a:pPr>
            <a:r>
              <a:rPr lang="en-US" altLang="zh-CN" sz="2000" b="1" dirty="0">
                <a:latin typeface="Calibri" panose="020F0502020204030204" pitchFamily="34" charset="0"/>
              </a:rPr>
              <a:t>13</a:t>
            </a:r>
            <a:r>
              <a:rPr lang="zh-CN" altLang="zh-CN" sz="2000" b="1" dirty="0">
                <a:latin typeface="Calibri" panose="020F0502020204030204" pitchFamily="34" charset="0"/>
              </a:rPr>
              <a:t>）求二叉树的叶子结点数</a:t>
            </a:r>
          </a:p>
          <a:p>
            <a:pPr algn="just" defTabSz="586060">
              <a:spcBef>
                <a:spcPts val="1200"/>
              </a:spcBef>
              <a:spcAft>
                <a:spcPts val="1200"/>
              </a:spcAft>
              <a:buFont typeface="Arial"/>
              <a:buNone/>
            </a:pPr>
            <a:r>
              <a:rPr lang="en-US" altLang="zh-CN" sz="2000" b="1" dirty="0">
                <a:latin typeface="Calibri" panose="020F0502020204030204" pitchFamily="34" charset="0"/>
              </a:rPr>
              <a:t>14</a:t>
            </a:r>
            <a:r>
              <a:rPr lang="zh-CN" altLang="zh-CN" sz="2000" b="1" dirty="0">
                <a:latin typeface="Calibri" panose="020F0502020204030204" pitchFamily="34" charset="0"/>
              </a:rPr>
              <a:t>）求二叉树的</a:t>
            </a:r>
            <a:r>
              <a:rPr lang="zh-CN" altLang="zh-CN" sz="2000" b="1" dirty="0" smtClean="0">
                <a:latin typeface="Calibri" panose="020F0502020204030204" pitchFamily="34" charset="0"/>
              </a:rPr>
              <a:t>高度</a:t>
            </a:r>
            <a:endParaRPr lang="en-US" altLang="zh-CN" sz="2000" b="1" dirty="0" smtClean="0">
              <a:latin typeface="Calibri" panose="020F0502020204030204" pitchFamily="34" charset="0"/>
            </a:endParaRPr>
          </a:p>
          <a:p>
            <a:pPr algn="just" defTabSz="586060">
              <a:spcBef>
                <a:spcPts val="1200"/>
              </a:spcBef>
              <a:spcAft>
                <a:spcPts val="1200"/>
              </a:spcAft>
              <a:buFont typeface="Arial"/>
              <a:buNone/>
            </a:pPr>
            <a:r>
              <a:rPr lang="en-US" altLang="zh-CN" sz="2000" b="1" dirty="0" smtClean="0">
                <a:latin typeface="Calibri" panose="020F0502020204030204" pitchFamily="34" charset="0"/>
              </a:rPr>
              <a:t>……</a:t>
            </a:r>
            <a:endParaRPr lang="zh-CN" altLang="zh-CN" sz="2000" b="1" dirty="0">
              <a:latin typeface="Calibri" panose="020F0502020204030204" pitchFamily="34" charset="0"/>
            </a:endParaRPr>
          </a:p>
        </p:txBody>
      </p:sp>
    </p:spTree>
    <p:extLst>
      <p:ext uri="{BB962C8B-B14F-4D97-AF65-F5344CB8AC3E}">
        <p14:creationId xmlns:p14="http://schemas.microsoft.com/office/powerpoint/2010/main" val="20712685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7065657" cy="2713629"/>
          </a:xfrm>
        </p:spPr>
        <p:txBody>
          <a:bodyPr/>
          <a:lstStyle/>
          <a:p>
            <a:r>
              <a:rPr lang="zh-CN" altLang="zh-CN" dirty="0"/>
              <a:t>二叉树的嵌套列表存储实现</a:t>
            </a:r>
          </a:p>
          <a:p>
            <a:r>
              <a:rPr lang="zh-CN" altLang="zh-CN" dirty="0" smtClean="0"/>
              <a:t>二叉树</a:t>
            </a:r>
            <a:r>
              <a:rPr lang="zh-CN" altLang="zh-CN" dirty="0"/>
              <a:t>的顺序存储结构</a:t>
            </a:r>
          </a:p>
          <a:p>
            <a:r>
              <a:rPr lang="zh-CN" altLang="zh-CN" dirty="0" smtClean="0"/>
              <a:t>二叉树</a:t>
            </a:r>
            <a:r>
              <a:rPr lang="zh-CN" altLang="zh-CN" dirty="0"/>
              <a:t>的链式存储结构</a:t>
            </a:r>
          </a:p>
          <a:p>
            <a:endParaRPr lang="zh-CN" altLang="en-US" dirty="0"/>
          </a:p>
        </p:txBody>
      </p:sp>
      <p:sp>
        <p:nvSpPr>
          <p:cNvPr id="3" name="标题 2"/>
          <p:cNvSpPr>
            <a:spLocks noGrp="1"/>
          </p:cNvSpPr>
          <p:nvPr>
            <p:ph type="title"/>
          </p:nvPr>
        </p:nvSpPr>
        <p:spPr/>
        <p:txBody>
          <a:bodyPr>
            <a:normAutofit fontScale="90000"/>
          </a:bodyPr>
          <a:lstStyle/>
          <a:p>
            <a:r>
              <a:rPr lang="zh-CN" altLang="zh-CN"/>
              <a:t>二叉树的存储</a:t>
            </a:r>
            <a:endParaRPr lang="zh-CN" altLang="en-US"/>
          </a:p>
        </p:txBody>
      </p:sp>
    </p:spTree>
    <p:extLst>
      <p:ext uri="{BB962C8B-B14F-4D97-AF65-F5344CB8AC3E}">
        <p14:creationId xmlns:p14="http://schemas.microsoft.com/office/powerpoint/2010/main" val="278800111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用</a:t>
            </a:r>
            <a:r>
              <a:rPr lang="en-US" altLang="zh-CN" dirty="0"/>
              <a:t>Python List</a:t>
            </a:r>
            <a:r>
              <a:rPr lang="zh-CN" altLang="en-US" dirty="0"/>
              <a:t>来实现</a:t>
            </a:r>
            <a:r>
              <a:rPr lang="zh-CN" altLang="en-US" dirty="0" smtClean="0"/>
              <a:t>二叉树数据结构</a:t>
            </a:r>
            <a:r>
              <a:rPr lang="zh-CN" altLang="en-US" dirty="0"/>
              <a:t>；</a:t>
            </a:r>
          </a:p>
          <a:p>
            <a:r>
              <a:rPr lang="zh-CN" altLang="en-US" dirty="0" smtClean="0"/>
              <a:t>递归</a:t>
            </a:r>
            <a:r>
              <a:rPr lang="zh-CN" altLang="en-US" dirty="0"/>
              <a:t>的嵌套列表实现二叉树，由具有</a:t>
            </a:r>
            <a:r>
              <a:rPr lang="en-US" altLang="zh-CN" dirty="0"/>
              <a:t>3</a:t>
            </a:r>
            <a:r>
              <a:rPr lang="zh-CN" altLang="en-US" dirty="0" smtClean="0"/>
              <a:t>个元素</a:t>
            </a:r>
            <a:r>
              <a:rPr lang="zh-CN" altLang="en-US" dirty="0"/>
              <a:t>的列表实现：</a:t>
            </a:r>
          </a:p>
          <a:p>
            <a:pPr lvl="1"/>
            <a:r>
              <a:rPr lang="zh-CN" altLang="en-US" dirty="0"/>
              <a:t>第</a:t>
            </a:r>
            <a:r>
              <a:rPr lang="en-US" altLang="zh-CN" dirty="0"/>
              <a:t>1</a:t>
            </a:r>
            <a:r>
              <a:rPr lang="zh-CN" altLang="en-US" dirty="0"/>
              <a:t>个元素为</a:t>
            </a:r>
            <a:r>
              <a:rPr lang="zh-CN" altLang="en-US" dirty="0" smtClean="0"/>
              <a:t>根结点</a:t>
            </a:r>
            <a:r>
              <a:rPr lang="zh-CN" altLang="en-US" dirty="0"/>
              <a:t>的值；</a:t>
            </a:r>
          </a:p>
          <a:p>
            <a:pPr lvl="1"/>
            <a:r>
              <a:rPr lang="zh-CN" altLang="en-US" dirty="0"/>
              <a:t>第</a:t>
            </a:r>
            <a:r>
              <a:rPr lang="en-US" altLang="zh-CN" dirty="0"/>
              <a:t>2</a:t>
            </a:r>
            <a:r>
              <a:rPr lang="zh-CN" altLang="en-US" dirty="0"/>
              <a:t>个元素是左子树（所以也是一个列表）；</a:t>
            </a:r>
          </a:p>
          <a:p>
            <a:pPr lvl="1"/>
            <a:r>
              <a:rPr lang="zh-CN" altLang="en-US" dirty="0"/>
              <a:t>第</a:t>
            </a:r>
            <a:r>
              <a:rPr lang="en-US" altLang="zh-CN" dirty="0"/>
              <a:t>3</a:t>
            </a:r>
            <a:r>
              <a:rPr lang="zh-CN" altLang="en-US" dirty="0"/>
              <a:t>个元素是右子树（所以也是一个列表）</a:t>
            </a:r>
            <a:r>
              <a:rPr lang="zh-CN" altLang="en-US" dirty="0" smtClean="0"/>
              <a:t>。</a:t>
            </a:r>
            <a:endParaRPr lang="en-US" altLang="zh-CN" dirty="0" smtClean="0"/>
          </a:p>
          <a:p>
            <a:pPr marL="586059" lvl="1" indent="0">
              <a:buNone/>
            </a:pPr>
            <a:r>
              <a:rPr lang="en-US" altLang="zh-CN" sz="3200" b="1" dirty="0" smtClean="0"/>
              <a:t>[</a:t>
            </a:r>
            <a:r>
              <a:rPr lang="en-US" altLang="zh-CN" sz="3200" b="1" dirty="0" err="1" smtClean="0"/>
              <a:t>root,left,right</a:t>
            </a:r>
            <a:r>
              <a:rPr lang="en-US" altLang="zh-CN" sz="3200" b="1" dirty="0" smtClean="0"/>
              <a:t>]</a:t>
            </a:r>
            <a:endParaRPr lang="zh-CN" altLang="en-US" sz="3200" b="1" dirty="0"/>
          </a:p>
        </p:txBody>
      </p:sp>
      <p:sp>
        <p:nvSpPr>
          <p:cNvPr id="3" name="标题 2"/>
          <p:cNvSpPr>
            <a:spLocks noGrp="1"/>
          </p:cNvSpPr>
          <p:nvPr>
            <p:ph type="title"/>
          </p:nvPr>
        </p:nvSpPr>
        <p:spPr/>
        <p:txBody>
          <a:bodyPr>
            <a:normAutofit fontScale="90000"/>
          </a:bodyPr>
          <a:lstStyle/>
          <a:p>
            <a:pPr algn="l"/>
            <a:r>
              <a:rPr lang="zh-CN" altLang="en-US" smtClean="0"/>
              <a:t>二叉树嵌套</a:t>
            </a:r>
            <a:r>
              <a:rPr lang="zh-CN" altLang="en-US"/>
              <a:t>列表</a:t>
            </a:r>
            <a:r>
              <a:rPr lang="zh-CN" altLang="en-US" smtClean="0"/>
              <a:t>实现</a:t>
            </a:r>
            <a:endParaRPr lang="zh-CN" altLang="en-US"/>
          </a:p>
        </p:txBody>
      </p:sp>
    </p:spTree>
    <p:extLst>
      <p:ext uri="{BB962C8B-B14F-4D97-AF65-F5344CB8AC3E}">
        <p14:creationId xmlns:p14="http://schemas.microsoft.com/office/powerpoint/2010/main" val="23010074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694606" y="930647"/>
            <a:ext cx="3115461" cy="5593949"/>
          </a:xfrm>
          <a:solidFill>
            <a:schemeClr val="accent1">
              <a:lumMod val="20000"/>
              <a:lumOff val="80000"/>
            </a:schemeClr>
          </a:solidFill>
        </p:spPr>
        <p:txBody>
          <a:bodyPr>
            <a:noAutofit/>
          </a:bodyPr>
          <a:lstStyle/>
          <a:p>
            <a:pPr marL="0" indent="0">
              <a:buNone/>
            </a:pPr>
            <a:r>
              <a:rPr lang="en-US" altLang="zh-CN" sz="2400" dirty="0" smtClean="0">
                <a:latin typeface="Comic Sans MS" panose="030F0702030302020204" pitchFamily="66" charset="0"/>
              </a:rPr>
              <a:t>[a,</a:t>
            </a:r>
          </a:p>
          <a:p>
            <a:pPr marL="0" indent="0">
              <a:buNone/>
            </a:pPr>
            <a:r>
              <a:rPr lang="en-US" altLang="zh-CN" sz="2400" dirty="0" smtClean="0">
                <a:latin typeface="Comic Sans MS" panose="030F0702030302020204" pitchFamily="66" charset="0"/>
              </a:rPr>
              <a:t>	[b,</a:t>
            </a:r>
          </a:p>
          <a:p>
            <a:pPr marL="0" indent="0">
              <a:buNone/>
            </a:pPr>
            <a:r>
              <a:rPr lang="en-US" altLang="zh-CN" sz="2400" dirty="0" smtClean="0">
                <a:latin typeface="Comic Sans MS" panose="030F0702030302020204" pitchFamily="66" charset="0"/>
              </a:rPr>
              <a:t>		[d,[],[]],</a:t>
            </a:r>
          </a:p>
          <a:p>
            <a:pPr marL="0" indent="0">
              <a:buNone/>
            </a:pPr>
            <a:r>
              <a:rPr lang="en-US" altLang="zh-CN" sz="2400" dirty="0" smtClean="0">
                <a:latin typeface="Comic Sans MS" panose="030F0702030302020204" pitchFamily="66" charset="0"/>
              </a:rPr>
              <a:t>		[e,[],[]]</a:t>
            </a:r>
          </a:p>
          <a:p>
            <a:pPr marL="0" indent="0">
              <a:buNone/>
            </a:pPr>
            <a:r>
              <a:rPr lang="en-US" altLang="zh-CN" sz="2400" dirty="0" smtClean="0">
                <a:latin typeface="Comic Sans MS" panose="030F0702030302020204" pitchFamily="66" charset="0"/>
              </a:rPr>
              <a:t>	]</a:t>
            </a:r>
          </a:p>
          <a:p>
            <a:pPr marL="0" indent="0">
              <a:buNone/>
            </a:pPr>
            <a:r>
              <a:rPr lang="en-US" altLang="zh-CN" sz="2400" dirty="0" smtClean="0">
                <a:latin typeface="Comic Sans MS" panose="030F0702030302020204" pitchFamily="66" charset="0"/>
              </a:rPr>
              <a:t>	[c,</a:t>
            </a:r>
          </a:p>
          <a:p>
            <a:pPr marL="0" indent="0">
              <a:buNone/>
            </a:pPr>
            <a:r>
              <a:rPr lang="en-US" altLang="zh-CN" sz="2400" dirty="0" smtClean="0">
                <a:latin typeface="Comic Sans MS" panose="030F0702030302020204" pitchFamily="66" charset="0"/>
              </a:rPr>
              <a:t>		[f,[],[]],</a:t>
            </a:r>
          </a:p>
          <a:p>
            <a:pPr marL="0" indent="0">
              <a:buNone/>
            </a:pPr>
            <a:r>
              <a:rPr lang="en-US" altLang="zh-CN" sz="2400" dirty="0" smtClean="0">
                <a:latin typeface="Comic Sans MS" panose="030F0702030302020204" pitchFamily="66" charset="0"/>
              </a:rPr>
              <a:t>		[]</a:t>
            </a:r>
          </a:p>
          <a:p>
            <a:pPr marL="0" indent="0">
              <a:buNone/>
            </a:pPr>
            <a:r>
              <a:rPr lang="en-US" altLang="zh-CN" sz="2400" dirty="0" smtClean="0">
                <a:latin typeface="Comic Sans MS" panose="030F0702030302020204" pitchFamily="66" charset="0"/>
              </a:rPr>
              <a:t>	]</a:t>
            </a:r>
          </a:p>
          <a:p>
            <a:pPr marL="0" indent="0">
              <a:buNone/>
            </a:pPr>
            <a:r>
              <a:rPr lang="en-US" altLang="zh-CN" sz="2400" dirty="0" smtClean="0">
                <a:latin typeface="Comic Sans MS" panose="030F0702030302020204" pitchFamily="66" charset="0"/>
              </a:rPr>
              <a:t>]</a:t>
            </a:r>
            <a:endParaRPr lang="zh-CN" altLang="en-US" sz="2400" dirty="0">
              <a:latin typeface="Comic Sans MS" panose="030F0702030302020204" pitchFamily="66" charset="0"/>
            </a:endParaRPr>
          </a:p>
        </p:txBody>
      </p:sp>
      <p:sp>
        <p:nvSpPr>
          <p:cNvPr id="4" name="标题 3"/>
          <p:cNvSpPr>
            <a:spLocks noGrp="1"/>
          </p:cNvSpPr>
          <p:nvPr>
            <p:ph type="title"/>
          </p:nvPr>
        </p:nvSpPr>
        <p:spPr/>
        <p:txBody>
          <a:bodyPr>
            <a:normAutofit fontScale="90000"/>
          </a:bodyPr>
          <a:lstStyle/>
          <a:p>
            <a:r>
              <a:rPr lang="zh-CN" altLang="en-US"/>
              <a:t>二叉树嵌套列表实现</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998" y="1773609"/>
            <a:ext cx="30861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占位符 4"/>
          <p:cNvSpPr txBox="1">
            <a:spLocks/>
          </p:cNvSpPr>
          <p:nvPr/>
        </p:nvSpPr>
        <p:spPr>
          <a:xfrm>
            <a:off x="7895406" y="909514"/>
            <a:ext cx="4545377" cy="5593949"/>
          </a:xfrm>
          <a:prstGeom prst="rect">
            <a:avLst/>
          </a:prstGeom>
          <a:solidFill>
            <a:schemeClr val="accent1">
              <a:lumMod val="20000"/>
              <a:lumOff val="80000"/>
            </a:schemeClr>
          </a:solidFill>
        </p:spPr>
        <p:txBody>
          <a:bodyPr vert="horz" lIns="117211" tIns="58605" rIns="117211" bIns="58605" rtlCol="0">
            <a:noAutofit/>
          </a:bodyPr>
          <a:lstStyle>
            <a:lvl1pPr marL="439544" indent="-439544" algn="just" defTabSz="586060" rtl="0" eaLnBrk="1" latinLnBrk="0" hangingPunct="1">
              <a:spcBef>
                <a:spcPts val="769"/>
              </a:spcBef>
              <a:spcAft>
                <a:spcPts val="769"/>
              </a:spcAft>
              <a:buFont typeface="Arial"/>
              <a:buChar char="•"/>
              <a:defRPr sz="3100" b="1" kern="1200" baseline="0">
                <a:solidFill>
                  <a:schemeClr val="tx1"/>
                </a:solidFill>
                <a:effectLst/>
                <a:latin typeface="Calibri" panose="020F0502020204030204" pitchFamily="34" charset="0"/>
                <a:ea typeface="+mn-ea"/>
                <a:cs typeface="+mn-cs"/>
              </a:defRPr>
            </a:lvl1pPr>
            <a:lvl2pPr marL="952347" indent="-366288" algn="just" defTabSz="586060" rtl="0" eaLnBrk="1" latinLnBrk="0" hangingPunct="1">
              <a:spcBef>
                <a:spcPts val="769"/>
              </a:spcBef>
              <a:spcAft>
                <a:spcPts val="769"/>
              </a:spcAft>
              <a:buFont typeface="Arial"/>
              <a:buChar char="–"/>
              <a:defRPr sz="2600" b="0" kern="1200" baseline="0">
                <a:solidFill>
                  <a:schemeClr val="tx1"/>
                </a:solidFill>
                <a:effectLst/>
                <a:latin typeface="Calibri" panose="020F0502020204030204" pitchFamily="34" charset="0"/>
                <a:ea typeface="+mn-ea"/>
                <a:cs typeface="+mn-cs"/>
              </a:defRPr>
            </a:lvl2pPr>
            <a:lvl3pPr marL="1465149" indent="-293031" algn="just" defTabSz="586060" rtl="0" eaLnBrk="1" latinLnBrk="0" hangingPunct="1">
              <a:spcBef>
                <a:spcPts val="769"/>
              </a:spcBef>
              <a:spcAft>
                <a:spcPts val="769"/>
              </a:spcAft>
              <a:buFont typeface="Arial"/>
              <a:buChar char="•"/>
              <a:defRPr sz="3100" b="0" kern="1200" baseline="0">
                <a:solidFill>
                  <a:schemeClr val="tx1"/>
                </a:solidFill>
                <a:effectLst/>
                <a:latin typeface="Calibri" panose="020F0502020204030204" pitchFamily="34" charset="0"/>
                <a:ea typeface="+mn-ea"/>
                <a:cs typeface="+mn-cs"/>
              </a:defRPr>
            </a:lvl3pPr>
            <a:lvl4pPr marL="2051210" indent="-293031" algn="just" defTabSz="586060" rtl="0" eaLnBrk="1" latinLnBrk="0" hangingPunct="1">
              <a:spcBef>
                <a:spcPts val="769"/>
              </a:spcBef>
              <a:spcAft>
                <a:spcPts val="769"/>
              </a:spcAft>
              <a:buFont typeface="Arial"/>
              <a:buChar char="–"/>
              <a:defRPr sz="2600" b="0" kern="1200" baseline="0">
                <a:solidFill>
                  <a:schemeClr val="tx1"/>
                </a:solidFill>
                <a:effectLst/>
                <a:latin typeface="Calibri" panose="020F0502020204030204" pitchFamily="34" charset="0"/>
                <a:ea typeface="+mn-ea"/>
                <a:cs typeface="+mn-cs"/>
              </a:defRPr>
            </a:lvl4pPr>
            <a:lvl5pPr marL="2637271" indent="-293031" algn="just" defTabSz="586060" rtl="0" eaLnBrk="1" latinLnBrk="0" hangingPunct="1">
              <a:spcBef>
                <a:spcPts val="769"/>
              </a:spcBef>
              <a:spcAft>
                <a:spcPts val="769"/>
              </a:spcAft>
              <a:buFont typeface="Arial"/>
              <a:buChar char="»"/>
              <a:defRPr sz="2600" b="0" kern="1200" baseline="0">
                <a:solidFill>
                  <a:schemeClr val="tx1"/>
                </a:solidFill>
                <a:effectLst/>
                <a:latin typeface="Calibri" panose="020F0502020204030204" pitchFamily="34" charset="0"/>
                <a:ea typeface="+mn-ea"/>
                <a:cs typeface="+mn-cs"/>
              </a:defRPr>
            </a:lvl5pPr>
            <a:lvl6pPr marL="3223331" indent="-293031" algn="l" defTabSz="586060" rtl="0" eaLnBrk="1" latinLnBrk="0" hangingPunct="1">
              <a:spcBef>
                <a:spcPct val="20000"/>
              </a:spcBef>
              <a:buFont typeface="Arial"/>
              <a:buChar char="•"/>
              <a:defRPr sz="2600" kern="1200">
                <a:solidFill>
                  <a:schemeClr val="tx1"/>
                </a:solidFill>
                <a:latin typeface="+mn-lt"/>
                <a:ea typeface="+mn-ea"/>
                <a:cs typeface="+mn-cs"/>
              </a:defRPr>
            </a:lvl6pPr>
            <a:lvl7pPr marL="3809390" indent="-293031" algn="l" defTabSz="586060" rtl="0" eaLnBrk="1" latinLnBrk="0" hangingPunct="1">
              <a:spcBef>
                <a:spcPct val="20000"/>
              </a:spcBef>
              <a:buFont typeface="Arial"/>
              <a:buChar char="•"/>
              <a:defRPr sz="2600" kern="1200">
                <a:solidFill>
                  <a:schemeClr val="tx1"/>
                </a:solidFill>
                <a:latin typeface="+mn-lt"/>
                <a:ea typeface="+mn-ea"/>
                <a:cs typeface="+mn-cs"/>
              </a:defRPr>
            </a:lvl7pPr>
            <a:lvl8pPr marL="4395451" indent="-293031" algn="l" defTabSz="586060" rtl="0" eaLnBrk="1" latinLnBrk="0" hangingPunct="1">
              <a:spcBef>
                <a:spcPct val="20000"/>
              </a:spcBef>
              <a:buFont typeface="Arial"/>
              <a:buChar char="•"/>
              <a:defRPr sz="2600" kern="1200">
                <a:solidFill>
                  <a:schemeClr val="tx1"/>
                </a:solidFill>
                <a:latin typeface="+mn-lt"/>
                <a:ea typeface="+mn-ea"/>
                <a:cs typeface="+mn-cs"/>
              </a:defRPr>
            </a:lvl8pPr>
            <a:lvl9pPr marL="4981508" indent="-293031" algn="l" defTabSz="586060" rtl="0" eaLnBrk="1" latinLnBrk="0" hangingPunct="1">
              <a:spcBef>
                <a:spcPct val="20000"/>
              </a:spcBef>
              <a:buFont typeface="Arial"/>
              <a:buChar char="•"/>
              <a:defRPr sz="2600" kern="1200">
                <a:solidFill>
                  <a:schemeClr val="tx1"/>
                </a:solidFill>
                <a:latin typeface="+mn-lt"/>
                <a:ea typeface="+mn-ea"/>
                <a:cs typeface="+mn-cs"/>
              </a:defRPr>
            </a:lvl9pPr>
          </a:lstStyle>
          <a:p>
            <a:pPr marL="0" indent="0">
              <a:buFont typeface="Arial"/>
              <a:buNone/>
            </a:pPr>
            <a:r>
              <a:rPr lang="en-US" altLang="zh-CN" sz="2400" dirty="0" smtClean="0">
                <a:latin typeface="Comic Sans MS" panose="030F0702030302020204" pitchFamily="66" charset="0"/>
              </a:rPr>
              <a:t>[a,</a:t>
            </a:r>
          </a:p>
          <a:p>
            <a:pPr marL="0" indent="0">
              <a:buFont typeface="Arial"/>
              <a:buNone/>
            </a:pPr>
            <a:r>
              <a:rPr lang="en-US" altLang="zh-CN" sz="2400" dirty="0" smtClean="0">
                <a:latin typeface="Comic Sans MS" panose="030F0702030302020204" pitchFamily="66" charset="0"/>
              </a:rPr>
              <a:t>	[b,</a:t>
            </a:r>
          </a:p>
          <a:p>
            <a:pPr marL="0" indent="0">
              <a:buFont typeface="Arial"/>
              <a:buNone/>
            </a:pPr>
            <a:r>
              <a:rPr lang="en-US" altLang="zh-CN" sz="2400" dirty="0" smtClean="0">
                <a:latin typeface="Comic Sans MS" panose="030F0702030302020204" pitchFamily="66" charset="0"/>
              </a:rPr>
              <a:t>		[</a:t>
            </a:r>
            <a:r>
              <a:rPr lang="en-US" altLang="zh-CN" sz="2400" dirty="0" err="1" smtClean="0">
                <a:latin typeface="Comic Sans MS" panose="030F0702030302020204" pitchFamily="66" charset="0"/>
              </a:rPr>
              <a:t>d,None,None</a:t>
            </a:r>
            <a:r>
              <a:rPr lang="en-US" altLang="zh-CN" sz="2400" dirty="0" smtClean="0">
                <a:latin typeface="Comic Sans MS" panose="030F0702030302020204" pitchFamily="66" charset="0"/>
              </a:rPr>
              <a:t>],</a:t>
            </a:r>
          </a:p>
          <a:p>
            <a:pPr marL="0" indent="0">
              <a:buNone/>
            </a:pPr>
            <a:r>
              <a:rPr lang="en-US" altLang="zh-CN" sz="2400" dirty="0" smtClean="0">
                <a:latin typeface="Comic Sans MS" panose="030F0702030302020204" pitchFamily="66" charset="0"/>
              </a:rPr>
              <a:t>		[e,</a:t>
            </a:r>
            <a:r>
              <a:rPr lang="en-US" altLang="zh-CN" sz="2400" dirty="0">
                <a:latin typeface="Comic Sans MS" panose="030F0702030302020204" pitchFamily="66" charset="0"/>
              </a:rPr>
              <a:t> </a:t>
            </a:r>
            <a:r>
              <a:rPr lang="en-US" altLang="zh-CN" sz="2400" dirty="0" err="1">
                <a:latin typeface="Comic Sans MS" panose="030F0702030302020204" pitchFamily="66" charset="0"/>
              </a:rPr>
              <a:t>None</a:t>
            </a:r>
            <a:r>
              <a:rPr lang="en-US" altLang="zh-CN" sz="2400" dirty="0" err="1" smtClean="0">
                <a:latin typeface="Comic Sans MS" panose="030F0702030302020204" pitchFamily="66" charset="0"/>
              </a:rPr>
              <a:t>,None</a:t>
            </a:r>
            <a:r>
              <a:rPr lang="en-US" altLang="zh-CN" sz="2400" dirty="0" smtClean="0">
                <a:latin typeface="Comic Sans MS" panose="030F0702030302020204" pitchFamily="66" charset="0"/>
              </a:rPr>
              <a:t>]</a:t>
            </a:r>
          </a:p>
          <a:p>
            <a:pPr marL="0" indent="0">
              <a:buFont typeface="Arial"/>
              <a:buNone/>
            </a:pPr>
            <a:r>
              <a:rPr lang="en-US" altLang="zh-CN" sz="2400" dirty="0" smtClean="0">
                <a:latin typeface="Comic Sans MS" panose="030F0702030302020204" pitchFamily="66" charset="0"/>
              </a:rPr>
              <a:t>	]</a:t>
            </a:r>
          </a:p>
          <a:p>
            <a:pPr marL="0" indent="0">
              <a:buFont typeface="Arial"/>
              <a:buNone/>
            </a:pPr>
            <a:r>
              <a:rPr lang="en-US" altLang="zh-CN" sz="2400" dirty="0" smtClean="0">
                <a:latin typeface="Comic Sans MS" panose="030F0702030302020204" pitchFamily="66" charset="0"/>
              </a:rPr>
              <a:t>	[c,</a:t>
            </a:r>
          </a:p>
          <a:p>
            <a:pPr marL="0" indent="0">
              <a:buNone/>
            </a:pPr>
            <a:r>
              <a:rPr lang="en-US" altLang="zh-CN" sz="2400" dirty="0" smtClean="0">
                <a:latin typeface="Comic Sans MS" panose="030F0702030302020204" pitchFamily="66" charset="0"/>
              </a:rPr>
              <a:t>		[f,</a:t>
            </a:r>
            <a:r>
              <a:rPr lang="en-US" altLang="zh-CN" sz="2400" dirty="0">
                <a:latin typeface="Comic Sans MS" panose="030F0702030302020204" pitchFamily="66" charset="0"/>
              </a:rPr>
              <a:t> None</a:t>
            </a:r>
            <a:r>
              <a:rPr lang="en-US" altLang="zh-CN" sz="2400" dirty="0" smtClean="0">
                <a:latin typeface="Comic Sans MS" panose="030F0702030302020204" pitchFamily="66" charset="0"/>
              </a:rPr>
              <a:t>, </a:t>
            </a:r>
            <a:r>
              <a:rPr lang="en-US" altLang="zh-CN" sz="2400" dirty="0">
                <a:latin typeface="Comic Sans MS" panose="030F0702030302020204" pitchFamily="66" charset="0"/>
              </a:rPr>
              <a:t>None</a:t>
            </a:r>
            <a:r>
              <a:rPr lang="en-US" altLang="zh-CN" sz="2400" dirty="0" smtClean="0">
                <a:latin typeface="Comic Sans MS" panose="030F0702030302020204" pitchFamily="66" charset="0"/>
              </a:rPr>
              <a:t>],</a:t>
            </a:r>
          </a:p>
          <a:p>
            <a:pPr marL="0" indent="0">
              <a:buNone/>
            </a:pPr>
            <a:r>
              <a:rPr lang="en-US" altLang="zh-CN" sz="2400" dirty="0" smtClean="0">
                <a:latin typeface="Comic Sans MS" panose="030F0702030302020204" pitchFamily="66" charset="0"/>
              </a:rPr>
              <a:t>		</a:t>
            </a:r>
            <a:r>
              <a:rPr lang="en-US" altLang="zh-CN" sz="2400" dirty="0">
                <a:latin typeface="Comic Sans MS" panose="030F0702030302020204" pitchFamily="66" charset="0"/>
              </a:rPr>
              <a:t> None</a:t>
            </a:r>
            <a:endParaRPr lang="en-US" altLang="zh-CN" sz="2400" dirty="0" smtClean="0">
              <a:latin typeface="Comic Sans MS" panose="030F0702030302020204" pitchFamily="66" charset="0"/>
            </a:endParaRPr>
          </a:p>
          <a:p>
            <a:pPr marL="0" indent="0">
              <a:buFont typeface="Arial"/>
              <a:buNone/>
            </a:pPr>
            <a:r>
              <a:rPr lang="en-US" altLang="zh-CN" sz="2400" dirty="0" smtClean="0">
                <a:latin typeface="Comic Sans MS" panose="030F0702030302020204" pitchFamily="66" charset="0"/>
              </a:rPr>
              <a:t>	]</a:t>
            </a:r>
          </a:p>
          <a:p>
            <a:pPr marL="0" indent="0">
              <a:buFont typeface="Arial"/>
              <a:buNone/>
            </a:pPr>
            <a:r>
              <a:rPr lang="en-US" altLang="zh-CN" sz="2400" dirty="0" smtClean="0">
                <a:latin typeface="Comic Sans MS" panose="030F0702030302020204" pitchFamily="66" charset="0"/>
              </a:rPr>
              <a:t>]</a:t>
            </a:r>
            <a:endParaRPr lang="zh-CN" altLang="en-US" sz="2400" dirty="0">
              <a:latin typeface="Comic Sans MS" panose="030F0702030302020204" pitchFamily="66" charset="0"/>
            </a:endParaRPr>
          </a:p>
        </p:txBody>
      </p:sp>
    </p:spTree>
    <p:extLst>
      <p:ext uri="{BB962C8B-B14F-4D97-AF65-F5344CB8AC3E}">
        <p14:creationId xmlns:p14="http://schemas.microsoft.com/office/powerpoint/2010/main" val="308299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ext Box 2"/>
          <p:cNvSpPr txBox="1">
            <a:spLocks noChangeArrowheads="1"/>
          </p:cNvSpPr>
          <p:nvPr/>
        </p:nvSpPr>
        <p:spPr bwMode="auto">
          <a:xfrm>
            <a:off x="1390480" y="2235726"/>
            <a:ext cx="9553389"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lnSpc>
                <a:spcPct val="125000"/>
              </a:lnSpc>
            </a:pPr>
            <a:r>
              <a:rPr kumimoji="1" lang="zh-CN" altLang="en-US" sz="3200" b="1">
                <a:latin typeface="楷体_GB2312" pitchFamily="49" charset="-122"/>
                <a:ea typeface="楷体_GB2312" pitchFamily="49" charset="-122"/>
              </a:rPr>
              <a:t>    </a:t>
            </a:r>
            <a:endParaRPr kumimoji="1" lang="zh-CN" altLang="en-US" sz="3200" b="1" dirty="0">
              <a:solidFill>
                <a:srgbClr val="FF3300"/>
              </a:solidFill>
              <a:latin typeface="楷体_GB2312" pitchFamily="49" charset="-122"/>
              <a:ea typeface="楷体_GB2312" pitchFamily="49" charset="-122"/>
            </a:endParaRPr>
          </a:p>
        </p:txBody>
      </p:sp>
      <p:sp>
        <p:nvSpPr>
          <p:cNvPr id="2" name="标题 1"/>
          <p:cNvSpPr>
            <a:spLocks noGrp="1"/>
          </p:cNvSpPr>
          <p:nvPr>
            <p:ph type="title"/>
          </p:nvPr>
        </p:nvSpPr>
        <p:spPr/>
        <p:txBody>
          <a:bodyPr>
            <a:normAutofit fontScale="90000"/>
          </a:bodyPr>
          <a:lstStyle/>
          <a:p>
            <a:r>
              <a:rPr lang="zh-CN" altLang="en-US" smtClean="0"/>
              <a:t>二叉树的顺序存储</a:t>
            </a:r>
            <a:endParaRPr lang="zh-CN" altLang="en-US"/>
          </a:p>
        </p:txBody>
      </p:sp>
      <p:sp>
        <p:nvSpPr>
          <p:cNvPr id="3" name="文本占位符 2"/>
          <p:cNvSpPr>
            <a:spLocks noGrp="1"/>
          </p:cNvSpPr>
          <p:nvPr>
            <p:ph type="body" sz="quarter" idx="10"/>
          </p:nvPr>
        </p:nvSpPr>
        <p:spPr>
          <a:xfrm>
            <a:off x="910630" y="1413570"/>
            <a:ext cx="10736814" cy="4868199"/>
          </a:xfrm>
        </p:spPr>
        <p:txBody>
          <a:bodyPr/>
          <a:lstStyle/>
          <a:p>
            <a:r>
              <a:rPr lang="zh-CN" altLang="en-US" sz="2800" dirty="0">
                <a:effectLst>
                  <a:outerShdw blurRad="38100" dist="38100" dir="2700000" algn="tl">
                    <a:srgbClr val="C0C0C0"/>
                  </a:outerShdw>
                </a:effectLst>
              </a:rPr>
              <a:t>对于完全二叉树：</a:t>
            </a:r>
          </a:p>
          <a:p>
            <a:pPr lvl="1"/>
            <a:r>
              <a:rPr lang="zh-CN" altLang="en-US" dirty="0" smtClean="0"/>
              <a:t>用</a:t>
            </a:r>
            <a:r>
              <a:rPr lang="zh-CN" altLang="en-US" dirty="0"/>
              <a:t>一组地址连续的存储单元从根结点开始依次自上而下，并按层次从左到右存储完全二叉树上的各结点元素，即将完全二叉树编号为</a:t>
            </a:r>
            <a:r>
              <a:rPr lang="en-US" altLang="zh-CN" dirty="0" err="1"/>
              <a:t>i</a:t>
            </a:r>
            <a:r>
              <a:rPr lang="zh-CN" altLang="en-US" dirty="0"/>
              <a:t>的结点元素存储在下标为</a:t>
            </a:r>
            <a:r>
              <a:rPr lang="en-US" altLang="zh-CN" dirty="0" err="1"/>
              <a:t>i</a:t>
            </a:r>
            <a:r>
              <a:rPr lang="zh-CN" altLang="en-US" dirty="0" smtClean="0"/>
              <a:t>数组位置。</a:t>
            </a:r>
            <a:endParaRPr lang="zh-CN" altLang="en-US" dirty="0"/>
          </a:p>
          <a:p>
            <a:endParaRPr lang="zh-CN" altLang="en-US" dirty="0"/>
          </a:p>
        </p:txBody>
      </p:sp>
    </p:spTree>
    <p:extLst>
      <p:ext uri="{BB962C8B-B14F-4D97-AF65-F5344CB8AC3E}">
        <p14:creationId xmlns:p14="http://schemas.microsoft.com/office/powerpoint/2010/main" val="1630545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09250"/>
                                        </p:tgtEl>
                                        <p:attrNameLst>
                                          <p:attrName>style.visibility</p:attrName>
                                        </p:attrNameLst>
                                      </p:cBhvr>
                                      <p:to>
                                        <p:strVal val="visible"/>
                                      </p:to>
                                    </p:set>
                                    <p:anim calcmode="lin" valueType="num">
                                      <p:cBhvr>
                                        <p:cTn id="7" dur="500" fill="hold"/>
                                        <p:tgtEl>
                                          <p:spTgt spid="309250"/>
                                        </p:tgtEl>
                                        <p:attrNameLst>
                                          <p:attrName>ppt_x</p:attrName>
                                        </p:attrNameLst>
                                      </p:cBhvr>
                                      <p:tavLst>
                                        <p:tav tm="0">
                                          <p:val>
                                            <p:strVal val="#ppt_x-#ppt_w/2"/>
                                          </p:val>
                                        </p:tav>
                                        <p:tav tm="100000">
                                          <p:val>
                                            <p:strVal val="#ppt_x"/>
                                          </p:val>
                                        </p:tav>
                                      </p:tavLst>
                                    </p:anim>
                                    <p:anim calcmode="lin" valueType="num">
                                      <p:cBhvr>
                                        <p:cTn id="8" dur="500" fill="hold"/>
                                        <p:tgtEl>
                                          <p:spTgt spid="309250"/>
                                        </p:tgtEl>
                                        <p:attrNameLst>
                                          <p:attrName>ppt_y</p:attrName>
                                        </p:attrNameLst>
                                      </p:cBhvr>
                                      <p:tavLst>
                                        <p:tav tm="0">
                                          <p:val>
                                            <p:strVal val="#ppt_y"/>
                                          </p:val>
                                        </p:tav>
                                        <p:tav tm="100000">
                                          <p:val>
                                            <p:strVal val="#ppt_y"/>
                                          </p:val>
                                        </p:tav>
                                      </p:tavLst>
                                    </p:anim>
                                    <p:anim calcmode="lin" valueType="num">
                                      <p:cBhvr>
                                        <p:cTn id="9" dur="500" fill="hold"/>
                                        <p:tgtEl>
                                          <p:spTgt spid="309250"/>
                                        </p:tgtEl>
                                        <p:attrNameLst>
                                          <p:attrName>ppt_w</p:attrName>
                                        </p:attrNameLst>
                                      </p:cBhvr>
                                      <p:tavLst>
                                        <p:tav tm="0">
                                          <p:val>
                                            <p:fltVal val="0"/>
                                          </p:val>
                                        </p:tav>
                                        <p:tav tm="100000">
                                          <p:val>
                                            <p:strVal val="#ppt_w"/>
                                          </p:val>
                                        </p:tav>
                                      </p:tavLst>
                                    </p:anim>
                                    <p:anim calcmode="lin" valueType="num">
                                      <p:cBhvr>
                                        <p:cTn id="10" dur="500" fill="hold"/>
                                        <p:tgtEl>
                                          <p:spTgt spid="3092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0"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ine 13"/>
          <p:cNvSpPr>
            <a:spLocks noChangeShapeType="1"/>
          </p:cNvSpPr>
          <p:nvPr/>
        </p:nvSpPr>
        <p:spPr bwMode="auto">
          <a:xfrm>
            <a:off x="507934" y="5106582"/>
            <a:ext cx="1127613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 name="Line 14"/>
          <p:cNvSpPr>
            <a:spLocks noChangeShapeType="1"/>
          </p:cNvSpPr>
          <p:nvPr/>
        </p:nvSpPr>
        <p:spPr bwMode="auto">
          <a:xfrm>
            <a:off x="507934" y="5792541"/>
            <a:ext cx="1127613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4" name="Line 15"/>
          <p:cNvSpPr>
            <a:spLocks noChangeShapeType="1"/>
          </p:cNvSpPr>
          <p:nvPr/>
        </p:nvSpPr>
        <p:spPr bwMode="auto">
          <a:xfrm>
            <a:off x="1219041"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5" name="Text Box 18"/>
          <p:cNvSpPr txBox="1">
            <a:spLocks noChangeArrowheads="1"/>
          </p:cNvSpPr>
          <p:nvPr/>
        </p:nvSpPr>
        <p:spPr bwMode="auto">
          <a:xfrm>
            <a:off x="406347" y="5106596"/>
            <a:ext cx="10558119"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en-US" altLang="zh-CN" dirty="0"/>
              <a:t> </a:t>
            </a:r>
            <a:r>
              <a:rPr lang="en-US" altLang="zh-CN" sz="3600" dirty="0">
                <a:solidFill>
                  <a:srgbClr val="990033"/>
                </a:solidFill>
              </a:rPr>
              <a:t>A  </a:t>
            </a:r>
            <a:r>
              <a:rPr lang="en-US" altLang="zh-CN" sz="3600" dirty="0" smtClean="0">
                <a:solidFill>
                  <a:srgbClr val="990033"/>
                </a:solidFill>
              </a:rPr>
              <a:t>   B   </a:t>
            </a:r>
            <a:r>
              <a:rPr lang="en-US" altLang="zh-CN" sz="3600" dirty="0">
                <a:solidFill>
                  <a:srgbClr val="990033"/>
                </a:solidFill>
              </a:rPr>
              <a:t>C   </a:t>
            </a:r>
            <a:r>
              <a:rPr lang="en-US" altLang="zh-CN" sz="3600" dirty="0" smtClean="0">
                <a:solidFill>
                  <a:srgbClr val="990033"/>
                </a:solidFill>
              </a:rPr>
              <a:t>  D     </a:t>
            </a:r>
            <a:r>
              <a:rPr lang="en-US" altLang="zh-CN" sz="3600" dirty="0">
                <a:solidFill>
                  <a:srgbClr val="990033"/>
                </a:solidFill>
              </a:rPr>
              <a:t>E    F  </a:t>
            </a:r>
            <a:r>
              <a:rPr lang="en-US" altLang="zh-CN" sz="3600" dirty="0" smtClean="0">
                <a:solidFill>
                  <a:srgbClr val="990033"/>
                </a:solidFill>
              </a:rPr>
              <a:t>     </a:t>
            </a:r>
            <a:r>
              <a:rPr lang="en-US" altLang="zh-CN" sz="3600" dirty="0">
                <a:solidFill>
                  <a:srgbClr val="990033"/>
                </a:solidFill>
              </a:rPr>
              <a:t>G    </a:t>
            </a:r>
            <a:r>
              <a:rPr lang="en-US" altLang="zh-CN" sz="3600" dirty="0" smtClean="0">
                <a:solidFill>
                  <a:srgbClr val="990033"/>
                </a:solidFill>
              </a:rPr>
              <a:t> H     I    </a:t>
            </a:r>
            <a:r>
              <a:rPr lang="en-US" altLang="zh-CN" sz="3600" dirty="0">
                <a:solidFill>
                  <a:srgbClr val="990033"/>
                </a:solidFill>
              </a:rPr>
              <a:t>J                      </a:t>
            </a:r>
          </a:p>
        </p:txBody>
      </p:sp>
      <p:sp>
        <p:nvSpPr>
          <p:cNvPr id="26" name="Line 19"/>
          <p:cNvSpPr>
            <a:spLocks noChangeShapeType="1"/>
          </p:cNvSpPr>
          <p:nvPr/>
        </p:nvSpPr>
        <p:spPr bwMode="auto">
          <a:xfrm>
            <a:off x="2031736"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7" name="Line 22"/>
          <p:cNvSpPr>
            <a:spLocks noChangeShapeType="1"/>
          </p:cNvSpPr>
          <p:nvPr/>
        </p:nvSpPr>
        <p:spPr bwMode="auto">
          <a:xfrm>
            <a:off x="2844430"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8" name="Line 24"/>
          <p:cNvSpPr>
            <a:spLocks noChangeShapeType="1"/>
          </p:cNvSpPr>
          <p:nvPr/>
        </p:nvSpPr>
        <p:spPr bwMode="auto">
          <a:xfrm>
            <a:off x="365712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9" name="Line 27"/>
          <p:cNvSpPr>
            <a:spLocks noChangeShapeType="1"/>
          </p:cNvSpPr>
          <p:nvPr/>
        </p:nvSpPr>
        <p:spPr bwMode="auto">
          <a:xfrm>
            <a:off x="4469818"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0" name="Line 28"/>
          <p:cNvSpPr>
            <a:spLocks noChangeShapeType="1"/>
          </p:cNvSpPr>
          <p:nvPr/>
        </p:nvSpPr>
        <p:spPr bwMode="auto">
          <a:xfrm>
            <a:off x="5384099"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1" name="Line 29"/>
          <p:cNvSpPr>
            <a:spLocks noChangeShapeType="1"/>
          </p:cNvSpPr>
          <p:nvPr/>
        </p:nvSpPr>
        <p:spPr bwMode="auto">
          <a:xfrm>
            <a:off x="6298380"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2" name="Line 30"/>
          <p:cNvSpPr>
            <a:spLocks noChangeShapeType="1"/>
          </p:cNvSpPr>
          <p:nvPr/>
        </p:nvSpPr>
        <p:spPr bwMode="auto">
          <a:xfrm>
            <a:off x="711107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3" name="Line 31"/>
          <p:cNvSpPr>
            <a:spLocks noChangeShapeType="1"/>
          </p:cNvSpPr>
          <p:nvPr/>
        </p:nvSpPr>
        <p:spPr bwMode="auto">
          <a:xfrm>
            <a:off x="7923768"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 name="Line 33"/>
          <p:cNvSpPr>
            <a:spLocks noChangeShapeType="1"/>
          </p:cNvSpPr>
          <p:nvPr/>
        </p:nvSpPr>
        <p:spPr bwMode="auto">
          <a:xfrm>
            <a:off x="8634876"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5" name="Line 34"/>
          <p:cNvSpPr>
            <a:spLocks noChangeShapeType="1"/>
          </p:cNvSpPr>
          <p:nvPr/>
        </p:nvSpPr>
        <p:spPr bwMode="auto">
          <a:xfrm>
            <a:off x="9447570"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6" name="Line 36"/>
          <p:cNvSpPr>
            <a:spLocks noChangeShapeType="1"/>
          </p:cNvSpPr>
          <p:nvPr/>
        </p:nvSpPr>
        <p:spPr bwMode="auto">
          <a:xfrm>
            <a:off x="1026026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7" name="Line 37"/>
          <p:cNvSpPr>
            <a:spLocks noChangeShapeType="1"/>
          </p:cNvSpPr>
          <p:nvPr/>
        </p:nvSpPr>
        <p:spPr bwMode="auto">
          <a:xfrm>
            <a:off x="10971372"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41"/>
          <p:cNvSpPr>
            <a:spLocks noChangeShapeType="1"/>
          </p:cNvSpPr>
          <p:nvPr/>
        </p:nvSpPr>
        <p:spPr bwMode="auto">
          <a:xfrm>
            <a:off x="11784066"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 name="Line 42"/>
          <p:cNvSpPr>
            <a:spLocks noChangeShapeType="1"/>
          </p:cNvSpPr>
          <p:nvPr/>
        </p:nvSpPr>
        <p:spPr bwMode="auto">
          <a:xfrm>
            <a:off x="50793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 name="Text Box 43"/>
          <p:cNvSpPr txBox="1">
            <a:spLocks noChangeArrowheads="1"/>
          </p:cNvSpPr>
          <p:nvPr/>
        </p:nvSpPr>
        <p:spPr bwMode="auto">
          <a:xfrm>
            <a:off x="406355" y="4496853"/>
            <a:ext cx="11322973"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en-US" altLang="zh-CN" dirty="0"/>
              <a:t> </a:t>
            </a:r>
            <a:r>
              <a:rPr lang="en-US" altLang="zh-CN" sz="3600" dirty="0"/>
              <a:t>0   </a:t>
            </a:r>
            <a:r>
              <a:rPr lang="en-US" altLang="zh-CN" sz="3600" dirty="0" smtClean="0"/>
              <a:t>  1      2      </a:t>
            </a:r>
            <a:r>
              <a:rPr lang="en-US" altLang="zh-CN" sz="3600" dirty="0"/>
              <a:t>3 </a:t>
            </a:r>
            <a:r>
              <a:rPr lang="en-US" altLang="zh-CN" sz="3600" dirty="0" smtClean="0"/>
              <a:t>    </a:t>
            </a:r>
            <a:r>
              <a:rPr lang="en-US" altLang="zh-CN" sz="3600" dirty="0"/>
              <a:t>4    5   </a:t>
            </a:r>
            <a:r>
              <a:rPr lang="en-US" altLang="zh-CN" sz="3600" dirty="0" smtClean="0"/>
              <a:t>   </a:t>
            </a:r>
            <a:r>
              <a:rPr lang="en-US" altLang="zh-CN" sz="3600" dirty="0"/>
              <a:t>6   </a:t>
            </a:r>
            <a:r>
              <a:rPr lang="en-US" altLang="zh-CN" sz="3600" dirty="0" smtClean="0"/>
              <a:t>   </a:t>
            </a:r>
            <a:r>
              <a:rPr lang="en-US" altLang="zh-CN" sz="3600" dirty="0"/>
              <a:t>7 </a:t>
            </a:r>
            <a:r>
              <a:rPr lang="en-US" altLang="zh-CN" sz="3600" dirty="0" smtClean="0"/>
              <a:t>    </a:t>
            </a:r>
            <a:r>
              <a:rPr lang="en-US" altLang="zh-CN" sz="3600" dirty="0"/>
              <a:t>8   </a:t>
            </a:r>
            <a:r>
              <a:rPr lang="en-US" altLang="zh-CN" sz="3600" dirty="0" smtClean="0"/>
              <a:t>  9   10   11   </a:t>
            </a:r>
            <a:r>
              <a:rPr lang="en-US" altLang="zh-CN" sz="3600" dirty="0"/>
              <a:t>12 </a:t>
            </a:r>
            <a:r>
              <a:rPr lang="en-US" altLang="zh-CN" sz="3600" dirty="0" smtClean="0"/>
              <a:t>  13</a:t>
            </a:r>
            <a:endParaRPr lang="en-US" altLang="zh-CN" sz="3600" dirty="0"/>
          </a:p>
        </p:txBody>
      </p:sp>
      <p:sp>
        <p:nvSpPr>
          <p:cNvPr id="3" name="标题 2"/>
          <p:cNvSpPr>
            <a:spLocks noGrp="1"/>
          </p:cNvSpPr>
          <p:nvPr>
            <p:ph type="title"/>
          </p:nvPr>
        </p:nvSpPr>
        <p:spPr/>
        <p:txBody>
          <a:bodyPr>
            <a:normAutofit fontScale="90000"/>
          </a:bodyPr>
          <a:lstStyle/>
          <a:p>
            <a:r>
              <a:rPr lang="zh-CN" altLang="en-US"/>
              <a:t>二叉树的顺序存储</a:t>
            </a:r>
          </a:p>
        </p:txBody>
      </p:sp>
      <p:pic>
        <p:nvPicPr>
          <p:cNvPr id="43" name="图片 42"/>
          <p:cNvPicPr/>
          <p:nvPr/>
        </p:nvPicPr>
        <p:blipFill>
          <a:blip r:embed="rId2"/>
          <a:stretch>
            <a:fillRect/>
          </a:stretch>
        </p:blipFill>
        <p:spPr>
          <a:xfrm>
            <a:off x="1486694" y="1053530"/>
            <a:ext cx="6268085" cy="3382421"/>
          </a:xfrm>
          <a:prstGeom prst="rect">
            <a:avLst/>
          </a:prstGeom>
        </p:spPr>
      </p:pic>
    </p:spTree>
    <p:extLst>
      <p:ext uri="{BB962C8B-B14F-4D97-AF65-F5344CB8AC3E}">
        <p14:creationId xmlns:p14="http://schemas.microsoft.com/office/powerpoint/2010/main" val="1648578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2"/>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3"/>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24"/>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26"/>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7"/>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28"/>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29"/>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30"/>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31"/>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32"/>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33"/>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34"/>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35"/>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36"/>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37"/>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38"/>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01" name="Line 13"/>
          <p:cNvSpPr>
            <a:spLocks noChangeShapeType="1"/>
          </p:cNvSpPr>
          <p:nvPr/>
        </p:nvSpPr>
        <p:spPr bwMode="auto">
          <a:xfrm>
            <a:off x="507934" y="5106582"/>
            <a:ext cx="1127613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02" name="Line 14"/>
          <p:cNvSpPr>
            <a:spLocks noChangeShapeType="1"/>
          </p:cNvSpPr>
          <p:nvPr/>
        </p:nvSpPr>
        <p:spPr bwMode="auto">
          <a:xfrm>
            <a:off x="507934" y="5792541"/>
            <a:ext cx="1127613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03" name="Line 15"/>
          <p:cNvSpPr>
            <a:spLocks noChangeShapeType="1"/>
          </p:cNvSpPr>
          <p:nvPr/>
        </p:nvSpPr>
        <p:spPr bwMode="auto">
          <a:xfrm>
            <a:off x="1219041"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06" name="Text Box 18"/>
          <p:cNvSpPr txBox="1">
            <a:spLocks noChangeArrowheads="1"/>
          </p:cNvSpPr>
          <p:nvPr/>
        </p:nvSpPr>
        <p:spPr bwMode="auto">
          <a:xfrm>
            <a:off x="406346" y="5106595"/>
            <a:ext cx="11377719"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en-US" altLang="zh-CN" dirty="0"/>
              <a:t> </a:t>
            </a:r>
            <a:r>
              <a:rPr lang="en-US" altLang="zh-CN" sz="3600" dirty="0">
                <a:solidFill>
                  <a:srgbClr val="990033"/>
                </a:solidFill>
              </a:rPr>
              <a:t>A  </a:t>
            </a:r>
            <a:r>
              <a:rPr lang="en-US" altLang="zh-CN" sz="3600" dirty="0" smtClean="0">
                <a:solidFill>
                  <a:srgbClr val="990033"/>
                </a:solidFill>
              </a:rPr>
              <a:t>  </a:t>
            </a:r>
            <a:r>
              <a:rPr lang="en-US" altLang="zh-CN" sz="3600" smtClean="0">
                <a:solidFill>
                  <a:srgbClr val="990033"/>
                </a:solidFill>
              </a:rPr>
              <a:t>B    C            D             E                                               F                                  </a:t>
            </a:r>
            <a:endParaRPr lang="en-US" altLang="zh-CN" sz="3600" dirty="0">
              <a:solidFill>
                <a:srgbClr val="990033"/>
              </a:solidFill>
            </a:endParaRPr>
          </a:p>
        </p:txBody>
      </p:sp>
      <p:sp>
        <p:nvSpPr>
          <p:cNvPr id="114707" name="Line 19"/>
          <p:cNvSpPr>
            <a:spLocks noChangeShapeType="1"/>
          </p:cNvSpPr>
          <p:nvPr/>
        </p:nvSpPr>
        <p:spPr bwMode="auto">
          <a:xfrm>
            <a:off x="2031736"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0" name="Line 22"/>
          <p:cNvSpPr>
            <a:spLocks noChangeShapeType="1"/>
          </p:cNvSpPr>
          <p:nvPr/>
        </p:nvSpPr>
        <p:spPr bwMode="auto">
          <a:xfrm>
            <a:off x="2844430"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2" name="Line 24"/>
          <p:cNvSpPr>
            <a:spLocks noChangeShapeType="1"/>
          </p:cNvSpPr>
          <p:nvPr/>
        </p:nvSpPr>
        <p:spPr bwMode="auto">
          <a:xfrm>
            <a:off x="365712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5" name="Line 27"/>
          <p:cNvSpPr>
            <a:spLocks noChangeShapeType="1"/>
          </p:cNvSpPr>
          <p:nvPr/>
        </p:nvSpPr>
        <p:spPr bwMode="auto">
          <a:xfrm>
            <a:off x="4469818"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6" name="Line 28"/>
          <p:cNvSpPr>
            <a:spLocks noChangeShapeType="1"/>
          </p:cNvSpPr>
          <p:nvPr/>
        </p:nvSpPr>
        <p:spPr bwMode="auto">
          <a:xfrm>
            <a:off x="5384099"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7" name="Line 29"/>
          <p:cNvSpPr>
            <a:spLocks noChangeShapeType="1"/>
          </p:cNvSpPr>
          <p:nvPr/>
        </p:nvSpPr>
        <p:spPr bwMode="auto">
          <a:xfrm>
            <a:off x="6298380"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8" name="Line 30"/>
          <p:cNvSpPr>
            <a:spLocks noChangeShapeType="1"/>
          </p:cNvSpPr>
          <p:nvPr/>
        </p:nvSpPr>
        <p:spPr bwMode="auto">
          <a:xfrm>
            <a:off x="711107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19" name="Line 31"/>
          <p:cNvSpPr>
            <a:spLocks noChangeShapeType="1"/>
          </p:cNvSpPr>
          <p:nvPr/>
        </p:nvSpPr>
        <p:spPr bwMode="auto">
          <a:xfrm>
            <a:off x="7923768"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21" name="Line 33"/>
          <p:cNvSpPr>
            <a:spLocks noChangeShapeType="1"/>
          </p:cNvSpPr>
          <p:nvPr/>
        </p:nvSpPr>
        <p:spPr bwMode="auto">
          <a:xfrm>
            <a:off x="8634876"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22" name="Line 34"/>
          <p:cNvSpPr>
            <a:spLocks noChangeShapeType="1"/>
          </p:cNvSpPr>
          <p:nvPr/>
        </p:nvSpPr>
        <p:spPr bwMode="auto">
          <a:xfrm>
            <a:off x="9447570"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24" name="Line 36"/>
          <p:cNvSpPr>
            <a:spLocks noChangeShapeType="1"/>
          </p:cNvSpPr>
          <p:nvPr/>
        </p:nvSpPr>
        <p:spPr bwMode="auto">
          <a:xfrm>
            <a:off x="1026026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25" name="Line 37"/>
          <p:cNvSpPr>
            <a:spLocks noChangeShapeType="1"/>
          </p:cNvSpPr>
          <p:nvPr/>
        </p:nvSpPr>
        <p:spPr bwMode="auto">
          <a:xfrm>
            <a:off x="10971372"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29" name="Line 41"/>
          <p:cNvSpPr>
            <a:spLocks noChangeShapeType="1"/>
          </p:cNvSpPr>
          <p:nvPr/>
        </p:nvSpPr>
        <p:spPr bwMode="auto">
          <a:xfrm>
            <a:off x="11784066"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30" name="Line 42"/>
          <p:cNvSpPr>
            <a:spLocks noChangeShapeType="1"/>
          </p:cNvSpPr>
          <p:nvPr/>
        </p:nvSpPr>
        <p:spPr bwMode="auto">
          <a:xfrm>
            <a:off x="507934" y="5106582"/>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731" name="Text Box 43"/>
          <p:cNvSpPr txBox="1">
            <a:spLocks noChangeArrowheads="1"/>
          </p:cNvSpPr>
          <p:nvPr/>
        </p:nvSpPr>
        <p:spPr bwMode="auto">
          <a:xfrm>
            <a:off x="406355" y="4496853"/>
            <a:ext cx="11438374"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en-US" altLang="zh-CN" dirty="0"/>
              <a:t> </a:t>
            </a:r>
            <a:r>
              <a:rPr lang="en-US" altLang="zh-CN" sz="3600" dirty="0"/>
              <a:t>0   </a:t>
            </a:r>
            <a:r>
              <a:rPr lang="en-US" altLang="zh-CN" sz="3600" dirty="0" smtClean="0"/>
              <a:t>   1     2     </a:t>
            </a:r>
            <a:r>
              <a:rPr lang="en-US" altLang="zh-CN" sz="3600" dirty="0"/>
              <a:t>3  </a:t>
            </a:r>
            <a:r>
              <a:rPr lang="en-US" altLang="zh-CN" sz="3600" dirty="0" smtClean="0"/>
              <a:t>   </a:t>
            </a:r>
            <a:r>
              <a:rPr lang="en-US" altLang="zh-CN" sz="3600" dirty="0"/>
              <a:t>4    </a:t>
            </a:r>
            <a:r>
              <a:rPr lang="en-US" altLang="zh-CN" sz="3600" dirty="0" smtClean="0"/>
              <a:t>   5     6     7     8     9   10   </a:t>
            </a:r>
            <a:r>
              <a:rPr lang="en-US" altLang="zh-CN" sz="3600" dirty="0"/>
              <a:t>11 </a:t>
            </a:r>
            <a:r>
              <a:rPr lang="en-US" altLang="zh-CN" sz="3600" dirty="0" smtClean="0"/>
              <a:t>   12   13</a:t>
            </a:r>
            <a:endParaRPr lang="en-US" altLang="zh-CN" sz="3600" dirty="0"/>
          </a:p>
        </p:txBody>
      </p:sp>
      <p:sp>
        <p:nvSpPr>
          <p:cNvPr id="2" name="标题 1"/>
          <p:cNvSpPr>
            <a:spLocks noGrp="1"/>
          </p:cNvSpPr>
          <p:nvPr>
            <p:ph type="title"/>
          </p:nvPr>
        </p:nvSpPr>
        <p:spPr>
          <a:xfrm>
            <a:off x="1526540" y="117426"/>
            <a:ext cx="10233473" cy="648527"/>
          </a:xfrm>
        </p:spPr>
        <p:txBody>
          <a:bodyPr>
            <a:normAutofit fontScale="90000"/>
          </a:bodyPr>
          <a:lstStyle/>
          <a:p>
            <a:r>
              <a:rPr lang="zh-CN" altLang="en-US"/>
              <a:t>二叉树的顺序存储</a:t>
            </a:r>
          </a:p>
        </p:txBody>
      </p:sp>
      <p:pic>
        <p:nvPicPr>
          <p:cNvPr id="41" name="图片 40"/>
          <p:cNvPicPr/>
          <p:nvPr/>
        </p:nvPicPr>
        <p:blipFill>
          <a:blip r:embed="rId2"/>
          <a:stretch>
            <a:fillRect/>
          </a:stretch>
        </p:blipFill>
        <p:spPr>
          <a:xfrm>
            <a:off x="2206774" y="1269555"/>
            <a:ext cx="5268922" cy="3173382"/>
          </a:xfrm>
          <a:prstGeom prst="rect">
            <a:avLst/>
          </a:prstGeom>
        </p:spPr>
      </p:pic>
    </p:spTree>
    <p:extLst>
      <p:ext uri="{BB962C8B-B14F-4D97-AF65-F5344CB8AC3E}">
        <p14:creationId xmlns:p14="http://schemas.microsoft.com/office/powerpoint/2010/main" val="3082595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70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4730"/>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14701"/>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14702"/>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14703"/>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14707"/>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14710"/>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14712"/>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114715"/>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114716"/>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114717"/>
                                        </p:tgtEl>
                                        <p:attrNameLst>
                                          <p:attrName>style.visibility</p:attrName>
                                        </p:attrNameLst>
                                      </p:cBhvr>
                                      <p:to>
                                        <p:strVal val="visible"/>
                                      </p:to>
                                    </p:set>
                                  </p:childTnLst>
                                </p:cTn>
                              </p:par>
                            </p:childTnLst>
                          </p:cTn>
                        </p:par>
                        <p:par>
                          <p:cTn id="37" fill="hold" nodeType="afterGroup">
                            <p:stCondLst>
                              <p:cond delay="5500"/>
                            </p:stCondLst>
                            <p:childTnLst>
                              <p:par>
                                <p:cTn id="38" presetID="1" presetClass="entr" presetSubtype="0" fill="hold" grpId="0" nodeType="afterEffect">
                                  <p:stCondLst>
                                    <p:cond delay="0"/>
                                  </p:stCondLst>
                                  <p:childTnLst>
                                    <p:set>
                                      <p:cBhvr>
                                        <p:cTn id="39" dur="1" fill="hold">
                                          <p:stCondLst>
                                            <p:cond delay="499"/>
                                          </p:stCondLst>
                                        </p:cTn>
                                        <p:tgtEl>
                                          <p:spTgt spid="114718"/>
                                        </p:tgtEl>
                                        <p:attrNameLst>
                                          <p:attrName>style.visibility</p:attrName>
                                        </p:attrNameLst>
                                      </p:cBhvr>
                                      <p:to>
                                        <p:strVal val="visible"/>
                                      </p:to>
                                    </p:set>
                                  </p:childTnLst>
                                </p:cTn>
                              </p:par>
                            </p:childTnLst>
                          </p:cTn>
                        </p:par>
                        <p:par>
                          <p:cTn id="40" fill="hold" nodeType="afterGroup">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114719"/>
                                        </p:tgtEl>
                                        <p:attrNameLst>
                                          <p:attrName>style.visibility</p:attrName>
                                        </p:attrNameLst>
                                      </p:cBhvr>
                                      <p:to>
                                        <p:strVal val="visible"/>
                                      </p:to>
                                    </p:set>
                                  </p:childTnLst>
                                </p:cTn>
                              </p:par>
                            </p:childTnLst>
                          </p:cTn>
                        </p:par>
                        <p:par>
                          <p:cTn id="43" fill="hold" nodeType="afterGroup">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114721"/>
                                        </p:tgtEl>
                                        <p:attrNameLst>
                                          <p:attrName>style.visibility</p:attrName>
                                        </p:attrNameLst>
                                      </p:cBhvr>
                                      <p:to>
                                        <p:strVal val="visible"/>
                                      </p:to>
                                    </p:set>
                                  </p:childTnLst>
                                </p:cTn>
                              </p:par>
                            </p:childTnLst>
                          </p:cTn>
                        </p:par>
                        <p:par>
                          <p:cTn id="46" fill="hold" nodeType="afterGroup">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114722"/>
                                        </p:tgtEl>
                                        <p:attrNameLst>
                                          <p:attrName>style.visibility</p:attrName>
                                        </p:attrNameLst>
                                      </p:cBhvr>
                                      <p:to>
                                        <p:strVal val="visible"/>
                                      </p:to>
                                    </p:set>
                                  </p:childTnLst>
                                </p:cTn>
                              </p:par>
                            </p:childTnLst>
                          </p:cTn>
                        </p:par>
                        <p:par>
                          <p:cTn id="49" fill="hold" nodeType="afterGroup">
                            <p:stCondLst>
                              <p:cond delay="7500"/>
                            </p:stCondLst>
                            <p:childTnLst>
                              <p:par>
                                <p:cTn id="50" presetID="1" presetClass="entr" presetSubtype="0" fill="hold" grpId="0" nodeType="afterEffect">
                                  <p:stCondLst>
                                    <p:cond delay="0"/>
                                  </p:stCondLst>
                                  <p:childTnLst>
                                    <p:set>
                                      <p:cBhvr>
                                        <p:cTn id="51" dur="1" fill="hold">
                                          <p:stCondLst>
                                            <p:cond delay="499"/>
                                          </p:stCondLst>
                                        </p:cTn>
                                        <p:tgtEl>
                                          <p:spTgt spid="114724"/>
                                        </p:tgtEl>
                                        <p:attrNameLst>
                                          <p:attrName>style.visibility</p:attrName>
                                        </p:attrNameLst>
                                      </p:cBhvr>
                                      <p:to>
                                        <p:strVal val="visible"/>
                                      </p:to>
                                    </p:set>
                                  </p:childTnLst>
                                </p:cTn>
                              </p:par>
                            </p:childTnLst>
                          </p:cTn>
                        </p:par>
                        <p:par>
                          <p:cTn id="52" fill="hold" nodeType="afterGroup">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114725"/>
                                        </p:tgtEl>
                                        <p:attrNameLst>
                                          <p:attrName>style.visibility</p:attrName>
                                        </p:attrNameLst>
                                      </p:cBhvr>
                                      <p:to>
                                        <p:strVal val="visible"/>
                                      </p:to>
                                    </p:set>
                                  </p:childTnLst>
                                </p:cTn>
                              </p:par>
                            </p:childTnLst>
                          </p:cTn>
                        </p:par>
                        <p:par>
                          <p:cTn id="55" fill="hold" nodeType="afterGroup">
                            <p:stCondLst>
                              <p:cond delay="8500"/>
                            </p:stCondLst>
                            <p:childTnLst>
                              <p:par>
                                <p:cTn id="56" presetID="1" presetClass="entr" presetSubtype="0" fill="hold" grpId="0" nodeType="afterEffect">
                                  <p:stCondLst>
                                    <p:cond delay="0"/>
                                  </p:stCondLst>
                                  <p:childTnLst>
                                    <p:set>
                                      <p:cBhvr>
                                        <p:cTn id="57" dur="1" fill="hold">
                                          <p:stCondLst>
                                            <p:cond delay="499"/>
                                          </p:stCondLst>
                                        </p:cTn>
                                        <p:tgtEl>
                                          <p:spTgt spid="114729"/>
                                        </p:tgtEl>
                                        <p:attrNameLst>
                                          <p:attrName>style.visibility</p:attrName>
                                        </p:attrNameLst>
                                      </p:cBhvr>
                                      <p:to>
                                        <p:strVal val="visible"/>
                                      </p:to>
                                    </p:set>
                                  </p:childTnLst>
                                </p:cTn>
                              </p:par>
                            </p:childTnLst>
                          </p:cTn>
                        </p:par>
                        <p:par>
                          <p:cTn id="58" fill="hold" nodeType="afterGroup">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114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01" grpId="0" animBg="1"/>
      <p:bldP spid="114702" grpId="0" animBg="1"/>
      <p:bldP spid="114703" grpId="0" animBg="1"/>
      <p:bldP spid="114706" grpId="0"/>
      <p:bldP spid="114707" grpId="0" animBg="1"/>
      <p:bldP spid="114710" grpId="0" animBg="1"/>
      <p:bldP spid="114712" grpId="0" animBg="1"/>
      <p:bldP spid="114715" grpId="0" animBg="1"/>
      <p:bldP spid="114716" grpId="0" animBg="1"/>
      <p:bldP spid="114717" grpId="0" animBg="1"/>
      <p:bldP spid="114718" grpId="0" animBg="1"/>
      <p:bldP spid="114719" grpId="0" animBg="1"/>
      <p:bldP spid="114721" grpId="0" animBg="1"/>
      <p:bldP spid="114722" grpId="0" animBg="1"/>
      <p:bldP spid="114724" grpId="0" animBg="1"/>
      <p:bldP spid="114725" grpId="0" animBg="1"/>
      <p:bldP spid="114729" grpId="0" animBg="1"/>
      <p:bldP spid="114730" grpId="0" animBg="1"/>
      <p:bldP spid="1147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982638" y="1197546"/>
            <a:ext cx="10736814" cy="4868199"/>
          </a:xfrm>
        </p:spPr>
        <p:txBody>
          <a:bodyPr/>
          <a:lstStyle/>
          <a:p>
            <a:pPr marL="0" indent="0">
              <a:buNone/>
            </a:pPr>
            <a:r>
              <a:rPr lang="en-US" altLang="zh-CN"/>
              <a:t>class </a:t>
            </a:r>
            <a:r>
              <a:rPr lang="en-US" altLang="zh-CN" smtClean="0"/>
              <a:t>SequenceBinaryTree:</a:t>
            </a:r>
            <a:endParaRPr lang="en-US" altLang="zh-CN"/>
          </a:p>
          <a:p>
            <a:pPr marL="586059" lvl="1" indent="0">
              <a:buNone/>
            </a:pPr>
            <a:r>
              <a:rPr lang="en-US" altLang="zh-CN" smtClean="0"/>
              <a:t>def </a:t>
            </a:r>
            <a:r>
              <a:rPr lang="en-US" altLang="zh-CN"/>
              <a:t>__init__(self):</a:t>
            </a:r>
          </a:p>
          <a:p>
            <a:pPr marL="1172118" lvl="2" indent="0">
              <a:buNone/>
            </a:pPr>
            <a:r>
              <a:rPr lang="en-US" altLang="zh-CN" smtClean="0"/>
              <a:t>self.data=[]</a:t>
            </a:r>
            <a:endParaRPr lang="en-US" altLang="zh-CN"/>
          </a:p>
          <a:p>
            <a:pPr marL="0" indent="0">
              <a:buNone/>
            </a:pPr>
            <a:endParaRPr lang="zh-CN" altLang="en-US"/>
          </a:p>
        </p:txBody>
      </p:sp>
      <p:sp>
        <p:nvSpPr>
          <p:cNvPr id="5" name="标题 4"/>
          <p:cNvSpPr>
            <a:spLocks noGrp="1"/>
          </p:cNvSpPr>
          <p:nvPr>
            <p:ph type="title"/>
          </p:nvPr>
        </p:nvSpPr>
        <p:spPr>
          <a:xfrm>
            <a:off x="1414686" y="189434"/>
            <a:ext cx="10233473" cy="648527"/>
          </a:xfrm>
        </p:spPr>
        <p:txBody>
          <a:bodyPr>
            <a:normAutofit fontScale="90000"/>
          </a:bodyPr>
          <a:lstStyle/>
          <a:p>
            <a:pPr algn="l"/>
            <a:r>
              <a:rPr lang="zh-CN" altLang="en-US" smtClean="0"/>
              <a:t>二叉树顺序存储</a:t>
            </a:r>
            <a:endParaRPr lang="zh-CN" altLang="en-US"/>
          </a:p>
        </p:txBody>
      </p:sp>
      <p:sp>
        <p:nvSpPr>
          <p:cNvPr id="4" name="灯片编号占位符 3">
            <a:extLst>
              <a:ext uri="{FF2B5EF4-FFF2-40B4-BE49-F238E27FC236}">
                <a16:creationId xmlns="" xmlns:a16="http://schemas.microsoft.com/office/drawing/2014/main" id="{A16EA58A-FD72-4150-AE0B-A87FA995E8BA}"/>
              </a:ext>
            </a:extLst>
          </p:cNvPr>
          <p:cNvSpPr>
            <a:spLocks noGrp="1"/>
          </p:cNvSpPr>
          <p:nvPr>
            <p:ph type="sldNum" sz="quarter" idx="13"/>
          </p:nvPr>
        </p:nvSpPr>
        <p:spPr/>
        <p:txBody>
          <a:bodyPr/>
          <a:lstStyle/>
          <a:p>
            <a:fld id="{4E74B28E-D899-4E33-89B3-E1DBC4EE95B8}" type="slidenum">
              <a:rPr lang="zh-CN" altLang="en-US" smtClean="0"/>
              <a:t>49</a:t>
            </a:fld>
            <a:endParaRPr lang="zh-CN" altLang="en-US"/>
          </a:p>
        </p:txBody>
      </p:sp>
    </p:spTree>
    <p:extLst>
      <p:ext uri="{BB962C8B-B14F-4D97-AF65-F5344CB8AC3E}">
        <p14:creationId xmlns:p14="http://schemas.microsoft.com/office/powerpoint/2010/main" val="1381923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971413" y="304884"/>
            <a:ext cx="6323777"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800">
              <a:solidFill>
                <a:srgbClr val="000000"/>
              </a:solidFill>
              <a:effectLst>
                <a:outerShdw blurRad="38100" dist="38100" dir="2700000" algn="tl">
                  <a:srgbClr val="C0C0C0"/>
                </a:outerShdw>
              </a:effectLst>
              <a:ea typeface="楷体_GB2312" pitchFamily="49" charset="-122"/>
            </a:endParaRPr>
          </a:p>
        </p:txBody>
      </p:sp>
      <p:sp>
        <p:nvSpPr>
          <p:cNvPr id="4" name="文本占位符 3"/>
          <p:cNvSpPr>
            <a:spLocks noGrp="1"/>
          </p:cNvSpPr>
          <p:nvPr>
            <p:ph type="body" sz="quarter" idx="10"/>
          </p:nvPr>
        </p:nvSpPr>
        <p:spPr/>
        <p:txBody>
          <a:bodyPr>
            <a:normAutofit fontScale="92500"/>
          </a:bodyPr>
          <a:lstStyle/>
          <a:p>
            <a:r>
              <a:rPr lang="zh-CN" altLang="en-US" smtClean="0"/>
              <a:t>树（有根树</a:t>
            </a:r>
            <a:r>
              <a:rPr lang="en-US" altLang="zh-CN" smtClean="0"/>
              <a:t>Rooted </a:t>
            </a:r>
            <a:r>
              <a:rPr lang="en-US" altLang="zh-CN" smtClean="0">
                <a:solidFill>
                  <a:srgbClr val="FF0000"/>
                </a:solidFill>
              </a:rPr>
              <a:t>Tree</a:t>
            </a:r>
            <a:r>
              <a:rPr lang="zh-CN" altLang="en-US"/>
              <a:t>）是由有限个结点（即数据元素）组成的集合。若这一集合的结点个数为</a:t>
            </a:r>
            <a:r>
              <a:rPr lang="en-US" altLang="zh-CN"/>
              <a:t>0</a:t>
            </a:r>
            <a:r>
              <a:rPr lang="zh-CN" altLang="en-US"/>
              <a:t>，则我们称该树为空树；否则称为非空树</a:t>
            </a:r>
            <a:r>
              <a:rPr lang="zh-CN" altLang="en-US" smtClean="0"/>
              <a:t>。</a:t>
            </a:r>
            <a:endParaRPr lang="zh-CN" altLang="en-US"/>
          </a:p>
          <a:p>
            <a:r>
              <a:rPr lang="zh-CN" altLang="en-US"/>
              <a:t>任意一棵非空树有以下</a:t>
            </a:r>
            <a:r>
              <a:rPr lang="zh-CN" altLang="en-US" smtClean="0"/>
              <a:t>特点</a:t>
            </a:r>
            <a:r>
              <a:rPr lang="en-US" altLang="zh-CN" smtClean="0"/>
              <a:t>:</a:t>
            </a:r>
            <a:endParaRPr lang="zh-CN" altLang="en-US"/>
          </a:p>
          <a:p>
            <a:r>
              <a:rPr lang="zh-CN" altLang="en-US"/>
              <a:t>（</a:t>
            </a:r>
            <a:r>
              <a:rPr lang="en-US" altLang="zh-CN"/>
              <a:t>1</a:t>
            </a:r>
            <a:r>
              <a:rPr lang="zh-CN" altLang="en-US"/>
              <a:t>）有且仅有一个称为树根的结点（简称“根结点”），该结点无任何前驱结点（包括直接前驱结点和间接前驱结点）</a:t>
            </a:r>
            <a:r>
              <a:rPr lang="zh-CN" altLang="en-US" smtClean="0"/>
              <a:t>。</a:t>
            </a:r>
            <a:endParaRPr lang="zh-CN" altLang="en-US"/>
          </a:p>
          <a:p>
            <a:r>
              <a:rPr lang="zh-CN" altLang="en-US"/>
              <a:t>（</a:t>
            </a:r>
            <a:r>
              <a:rPr lang="en-US" altLang="zh-CN"/>
              <a:t>2</a:t>
            </a:r>
            <a:r>
              <a:rPr lang="zh-CN" altLang="en-US"/>
              <a:t>）当结点数目大于</a:t>
            </a:r>
            <a:r>
              <a:rPr lang="en-US" altLang="zh-CN"/>
              <a:t>1</a:t>
            </a:r>
            <a:r>
              <a:rPr lang="zh-CN" altLang="en-US"/>
              <a:t>时，除了树根结点之外的其余结点被分成若干个互不相交的有限集合，这些有限集合均可被视为一棵独立的树，它们均被称为树根结点的子树。</a:t>
            </a:r>
          </a:p>
          <a:p>
            <a:endParaRPr lang="zh-CN" altLang="en-US"/>
          </a:p>
        </p:txBody>
      </p:sp>
      <p:sp>
        <p:nvSpPr>
          <p:cNvPr id="5126" name="Rectangle 6"/>
          <p:cNvSpPr>
            <a:spLocks noGrp="1" noChangeArrowheads="1"/>
          </p:cNvSpPr>
          <p:nvPr>
            <p:ph type="title"/>
          </p:nvPr>
        </p:nvSpPr>
        <p:spPr/>
        <p:txBody>
          <a:bodyPr>
            <a:normAutofit fontScale="90000"/>
          </a:bodyPr>
          <a:lstStyle/>
          <a:p>
            <a:pPr marL="342900" indent="-342900">
              <a:lnSpc>
                <a:spcPct val="170000"/>
              </a:lnSpc>
              <a:spcBef>
                <a:spcPct val="50000"/>
              </a:spcBef>
              <a:defRPr/>
            </a:pPr>
            <a:r>
              <a:rPr lang="zh-CN" altLang="en-US" sz="3600" b="1" smtClean="0">
                <a:ea typeface="楷体_GB2312" pitchFamily="49" charset="-122"/>
              </a:rPr>
              <a:t>树</a:t>
            </a:r>
            <a:r>
              <a:rPr lang="zh-CN" altLang="en-US" sz="3600" b="1" dirty="0">
                <a:ea typeface="楷体_GB2312" pitchFamily="49" charset="-122"/>
              </a:rPr>
              <a:t>的基本概念</a:t>
            </a:r>
            <a:endParaRPr lang="en-US" altLang="zh-CN" sz="3600" b="1" dirty="0">
              <a:ea typeface="宋体" pitchFamily="2" charset="-122"/>
            </a:endParaRPr>
          </a:p>
        </p:txBody>
      </p:sp>
      <p:sp>
        <p:nvSpPr>
          <p:cNvPr id="2" name="灯片编号占位符 1">
            <a:extLst>
              <a:ext uri="{FF2B5EF4-FFF2-40B4-BE49-F238E27FC236}">
                <a16:creationId xmlns="" xmlns:a16="http://schemas.microsoft.com/office/drawing/2014/main" id="{7C3221A1-3C76-4EDF-AF6B-FC2216109C46}"/>
              </a:ext>
            </a:extLst>
          </p:cNvPr>
          <p:cNvSpPr>
            <a:spLocks noGrp="1"/>
          </p:cNvSpPr>
          <p:nvPr>
            <p:ph type="sldNum" sz="quarter" idx="13"/>
          </p:nvPr>
        </p:nvSpPr>
        <p:spPr/>
        <p:txBody>
          <a:bodyPr/>
          <a:lstStyle/>
          <a:p>
            <a:fld id="{03393B65-40D7-4763-93B6-B3A5C3BD0019}" type="slidenum">
              <a:rPr lang="zh-CN" altLang="en-US" smtClean="0"/>
              <a:pPr/>
              <a:t>5</a:t>
            </a:fld>
            <a:endParaRPr lang="zh-CN" altLang="en-US" dirty="0"/>
          </a:p>
        </p:txBody>
      </p:sp>
    </p:spTree>
    <p:extLst>
      <p:ext uri="{BB962C8B-B14F-4D97-AF65-F5344CB8AC3E}">
        <p14:creationId xmlns:p14="http://schemas.microsoft.com/office/powerpoint/2010/main" val="40312107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 xmlns:a16="http://schemas.microsoft.com/office/drawing/2014/main" id="{372579EC-69FE-49B0-BB15-FAD3368B03B3}"/>
              </a:ext>
            </a:extLst>
          </p:cNvPr>
          <p:cNvSpPr txBox="1">
            <a:spLocks noChangeArrowheads="1"/>
          </p:cNvSpPr>
          <p:nvPr/>
        </p:nvSpPr>
        <p:spPr>
          <a:xfrm>
            <a:off x="668558" y="362399"/>
            <a:ext cx="9077731" cy="65261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70000"/>
              </a:lnSpc>
              <a:spcBef>
                <a:spcPct val="50000"/>
              </a:spcBef>
              <a:defRPr/>
            </a:pPr>
            <a:endParaRPr lang="zh-CN" altLang="en-US" sz="3600" b="1" dirty="0">
              <a:ea typeface="楷体_GB2312" pitchFamily="49" charset="-122"/>
            </a:endParaRPr>
          </a:p>
        </p:txBody>
      </p:sp>
      <p:sp>
        <p:nvSpPr>
          <p:cNvPr id="6" name="文本占位符 5"/>
          <p:cNvSpPr>
            <a:spLocks noGrp="1"/>
          </p:cNvSpPr>
          <p:nvPr>
            <p:ph type="body" sz="quarter" idx="10"/>
          </p:nvPr>
        </p:nvSpPr>
        <p:spPr>
          <a:xfrm>
            <a:off x="1126654" y="1125538"/>
            <a:ext cx="10736814" cy="4868199"/>
          </a:xfrm>
        </p:spPr>
        <p:txBody>
          <a:bodyPr/>
          <a:lstStyle/>
          <a:p>
            <a:r>
              <a:rPr lang="zh-CN" altLang="en-US" smtClean="0"/>
              <a:t>从</a:t>
            </a:r>
            <a:r>
              <a:rPr lang="zh-CN" altLang="en-US"/>
              <a:t>二叉树的根结点开始，</a:t>
            </a:r>
            <a:r>
              <a:rPr lang="zh-CN" altLang="en-US" smtClean="0">
                <a:solidFill>
                  <a:srgbClr val="FF0000"/>
                </a:solidFill>
              </a:rPr>
              <a:t>按照完全二叉树编号顺序</a:t>
            </a:r>
            <a:r>
              <a:rPr lang="zh-CN" altLang="en-US" smtClean="0"/>
              <a:t>，</a:t>
            </a:r>
            <a:r>
              <a:rPr lang="zh-CN" altLang="en-US"/>
              <a:t>将所有</a:t>
            </a:r>
            <a:r>
              <a:rPr lang="zh-CN" altLang="en-US">
                <a:solidFill>
                  <a:srgbClr val="FF0000"/>
                </a:solidFill>
              </a:rPr>
              <a:t>结点</a:t>
            </a:r>
            <a:r>
              <a:rPr lang="zh-CN" altLang="en-US"/>
              <a:t>依次</a:t>
            </a:r>
            <a:r>
              <a:rPr lang="zh-CN" altLang="en-US">
                <a:solidFill>
                  <a:srgbClr val="FF0000"/>
                </a:solidFill>
              </a:rPr>
              <a:t>存储</a:t>
            </a:r>
            <a:r>
              <a:rPr lang="zh-CN" altLang="en-US" smtClean="0"/>
              <a:t>在</a:t>
            </a:r>
            <a:r>
              <a:rPr lang="zh-CN" altLang="en-US" smtClean="0">
                <a:solidFill>
                  <a:srgbClr val="FF0000"/>
                </a:solidFill>
              </a:rPr>
              <a:t>对应编号的存储单元</a:t>
            </a:r>
            <a:r>
              <a:rPr lang="zh-CN" altLang="en-US"/>
              <a:t>中。</a:t>
            </a:r>
          </a:p>
          <a:p>
            <a:r>
              <a:rPr lang="zh-CN" altLang="en-US" smtClean="0"/>
              <a:t>对于</a:t>
            </a:r>
            <a:r>
              <a:rPr lang="zh-CN" altLang="en-US"/>
              <a:t>非完全二叉树来说，顺序存储结构会造成存储空间的浪费，并且树的层次越深，结点越少，存储空间浪费越大。因此在实际使用时通常选择链式结构存储二叉树。</a:t>
            </a:r>
          </a:p>
          <a:p>
            <a:endParaRPr lang="zh-CN" altLang="en-US"/>
          </a:p>
        </p:txBody>
      </p:sp>
      <p:sp>
        <p:nvSpPr>
          <p:cNvPr id="5" name="标题 4"/>
          <p:cNvSpPr>
            <a:spLocks noGrp="1"/>
          </p:cNvSpPr>
          <p:nvPr>
            <p:ph type="title"/>
          </p:nvPr>
        </p:nvSpPr>
        <p:spPr>
          <a:xfrm>
            <a:off x="1486694" y="189434"/>
            <a:ext cx="10233473" cy="648527"/>
          </a:xfrm>
        </p:spPr>
        <p:txBody>
          <a:bodyPr>
            <a:normAutofit fontScale="90000"/>
          </a:bodyPr>
          <a:lstStyle/>
          <a:p>
            <a:r>
              <a:rPr lang="zh-CN" altLang="en-US" sz="4400"/>
              <a:t>二叉树的顺序存储</a:t>
            </a:r>
            <a:endParaRPr lang="zh-CN" altLang="en-US"/>
          </a:p>
        </p:txBody>
      </p:sp>
      <p:sp>
        <p:nvSpPr>
          <p:cNvPr id="2" name="灯片编号占位符 1">
            <a:extLst>
              <a:ext uri="{FF2B5EF4-FFF2-40B4-BE49-F238E27FC236}">
                <a16:creationId xmlns="" xmlns:a16="http://schemas.microsoft.com/office/drawing/2014/main" id="{6BBD3CCC-45B6-4810-962F-FE8E21445E2C}"/>
              </a:ext>
            </a:extLst>
          </p:cNvPr>
          <p:cNvSpPr>
            <a:spLocks noGrp="1"/>
          </p:cNvSpPr>
          <p:nvPr>
            <p:ph type="sldNum" sz="quarter" idx="13"/>
          </p:nvPr>
        </p:nvSpPr>
        <p:spPr/>
        <p:txBody>
          <a:bodyPr/>
          <a:lstStyle/>
          <a:p>
            <a:fld id="{4E74B28E-D899-4E33-89B3-E1DBC4EE95B8}" type="slidenum">
              <a:rPr lang="zh-CN" altLang="en-US" smtClean="0"/>
              <a:t>50</a:t>
            </a:fld>
            <a:endParaRPr lang="zh-CN" altLang="en-US"/>
          </a:p>
        </p:txBody>
      </p:sp>
    </p:spTree>
    <p:extLst>
      <p:ext uri="{BB962C8B-B14F-4D97-AF65-F5344CB8AC3E}">
        <p14:creationId xmlns:p14="http://schemas.microsoft.com/office/powerpoint/2010/main" val="251759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extLst/>
        </p:spPr>
        <p:txBody>
          <a:bodyPr>
            <a:noAutofit/>
          </a:bodyPr>
          <a:lstStyle/>
          <a:p>
            <a:pPr eaLnBrk="1" fontAlgn="auto" hangingPunct="1">
              <a:spcAft>
                <a:spcPts val="0"/>
              </a:spcAft>
              <a:defRPr/>
            </a:pPr>
            <a:r>
              <a:rPr lang="zh-CN" altLang="en-US" sz="4100" dirty="0"/>
              <a:t>二叉树的存储结构</a:t>
            </a:r>
            <a:r>
              <a:rPr lang="en-US" altLang="zh-CN" sz="4100" dirty="0"/>
              <a:t>—</a:t>
            </a:r>
            <a:r>
              <a:rPr lang="zh-CN" altLang="en-US" sz="4100" dirty="0">
                <a:solidFill>
                  <a:srgbClr val="FF0000"/>
                </a:solidFill>
              </a:rPr>
              <a:t>二叉链表</a:t>
            </a:r>
          </a:p>
        </p:txBody>
      </p:sp>
      <p:sp>
        <p:nvSpPr>
          <p:cNvPr id="331814" name="Text Box 38"/>
          <p:cNvSpPr txBox="1">
            <a:spLocks noChangeArrowheads="1"/>
          </p:cNvSpPr>
          <p:nvPr/>
        </p:nvSpPr>
        <p:spPr bwMode="auto">
          <a:xfrm>
            <a:off x="7695198" y="1306817"/>
            <a:ext cx="1747367"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latin typeface="Times New Roman" pitchFamily="18" charset="0"/>
                <a:ea typeface="楷体_GB2312" pitchFamily="49" charset="-122"/>
              </a:rPr>
              <a:t>结点结构</a:t>
            </a:r>
            <a:r>
              <a:rPr kumimoji="1" lang="en-US" altLang="zh-CN" sz="2800" b="1">
                <a:latin typeface="Times New Roman" pitchFamily="18" charset="0"/>
                <a:ea typeface="楷体_GB2312" pitchFamily="49" charset="-122"/>
              </a:rPr>
              <a:t>:</a:t>
            </a:r>
            <a:endParaRPr kumimoji="1" lang="en-US" altLang="zh-CN" sz="2800">
              <a:latin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198" y="1773648"/>
            <a:ext cx="4301496" cy="1037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989633"/>
            <a:ext cx="547687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p:cNvPicPr/>
          <p:nvPr/>
        </p:nvPicPr>
        <p:blipFill>
          <a:blip r:embed="rId4"/>
          <a:stretch>
            <a:fillRect/>
          </a:stretch>
        </p:blipFill>
        <p:spPr>
          <a:xfrm>
            <a:off x="7319342" y="2997746"/>
            <a:ext cx="4586624" cy="3413666"/>
          </a:xfrm>
          <a:prstGeom prst="rect">
            <a:avLst/>
          </a:prstGeom>
        </p:spPr>
      </p:pic>
    </p:spTree>
    <p:extLst>
      <p:ext uri="{BB962C8B-B14F-4D97-AF65-F5344CB8AC3E}">
        <p14:creationId xmlns:p14="http://schemas.microsoft.com/office/powerpoint/2010/main" val="16520191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1814"/>
                                        </p:tgtEl>
                                        <p:attrNameLst>
                                          <p:attrName>style.visibility</p:attrName>
                                        </p:attrNameLst>
                                      </p:cBhvr>
                                      <p:to>
                                        <p:strVal val="visible"/>
                                      </p:to>
                                    </p:set>
                                    <p:anim calcmode="lin" valueType="num">
                                      <p:cBhvr additive="base">
                                        <p:cTn id="7" dur="500" fill="hold"/>
                                        <p:tgtEl>
                                          <p:spTgt spid="331814"/>
                                        </p:tgtEl>
                                        <p:attrNameLst>
                                          <p:attrName>ppt_x</p:attrName>
                                        </p:attrNameLst>
                                      </p:cBhvr>
                                      <p:tavLst>
                                        <p:tav tm="0">
                                          <p:val>
                                            <p:strVal val="#ppt_x"/>
                                          </p:val>
                                        </p:tav>
                                        <p:tav tm="100000">
                                          <p:val>
                                            <p:strVal val="#ppt_x"/>
                                          </p:val>
                                        </p:tav>
                                      </p:tavLst>
                                    </p:anim>
                                    <p:anim calcmode="lin" valueType="num">
                                      <p:cBhvr additive="base">
                                        <p:cTn id="8" dur="500" fill="hold"/>
                                        <p:tgtEl>
                                          <p:spTgt spid="3318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81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z="4800" smtClean="0">
                <a:solidFill>
                  <a:srgbClr val="FF0000"/>
                </a:solidFill>
              </a:rPr>
              <a:t>二</a:t>
            </a:r>
            <a:r>
              <a:rPr lang="zh-CN" altLang="en-US" sz="4800">
                <a:solidFill>
                  <a:srgbClr val="FF0000"/>
                </a:solidFill>
              </a:rPr>
              <a:t>叉</a:t>
            </a:r>
            <a:r>
              <a:rPr lang="zh-CN" altLang="en-US" sz="4800" smtClean="0">
                <a:solidFill>
                  <a:srgbClr val="FF0000"/>
                </a:solidFill>
              </a:rPr>
              <a:t>链表定义</a:t>
            </a:r>
            <a:endParaRPr lang="zh-CN" altLang="en-US"/>
          </a:p>
        </p:txBody>
      </p:sp>
      <p:sp>
        <p:nvSpPr>
          <p:cNvPr id="5" name="矩形 4"/>
          <p:cNvSpPr/>
          <p:nvPr/>
        </p:nvSpPr>
        <p:spPr>
          <a:xfrm>
            <a:off x="1774726" y="4129997"/>
            <a:ext cx="6092825" cy="1754326"/>
          </a:xfrm>
          <a:prstGeom prst="rect">
            <a:avLst/>
          </a:prstGeom>
        </p:spPr>
        <p:txBody>
          <a:bodyPr>
            <a:spAutoFit/>
          </a:bodyPr>
          <a:lstStyle/>
          <a:p>
            <a:pPr indent="267970" fontAlgn="base">
              <a:lnSpc>
                <a:spcPct val="150000"/>
              </a:lnSpc>
              <a:spcAft>
                <a:spcPts val="0"/>
              </a:spcAft>
            </a:pPr>
            <a:r>
              <a:rPr lang="en-US" altLang="zh-CN" sz="2400" b="1" dirty="0">
                <a:solidFill>
                  <a:srgbClr val="000080"/>
                </a:solidFill>
                <a:latin typeface="Times New Roman"/>
                <a:cs typeface="宋体"/>
              </a:rPr>
              <a:t>class </a:t>
            </a:r>
            <a:r>
              <a:rPr lang="en-US" altLang="zh-CN" sz="2400" dirty="0" err="1">
                <a:solidFill>
                  <a:srgbClr val="000000"/>
                </a:solidFill>
                <a:latin typeface="Times New Roman"/>
                <a:cs typeface="宋体"/>
              </a:rPr>
              <a:t>BinaryTree</a:t>
            </a:r>
            <a:r>
              <a:rPr lang="en-US" altLang="zh-CN" sz="2400" dirty="0">
                <a:solidFill>
                  <a:srgbClr val="000000"/>
                </a:solidFill>
                <a:latin typeface="Times New Roman"/>
                <a:cs typeface="宋体"/>
              </a:rPr>
              <a:t>:</a:t>
            </a:r>
            <a:br>
              <a:rPr lang="en-US" altLang="zh-CN" sz="2400" dirty="0">
                <a:solidFill>
                  <a:srgbClr val="000000"/>
                </a:solidFill>
                <a:latin typeface="Times New Roman"/>
                <a:cs typeface="宋体"/>
              </a:rPr>
            </a:br>
            <a:r>
              <a:rPr lang="en-US" altLang="zh-CN" sz="2400" dirty="0">
                <a:solidFill>
                  <a:srgbClr val="000000"/>
                </a:solidFill>
                <a:latin typeface="Times New Roman"/>
                <a:cs typeface="宋体"/>
              </a:rPr>
              <a:t>	</a:t>
            </a:r>
            <a:r>
              <a:rPr lang="en-US" altLang="zh-CN" sz="2400" b="1" dirty="0" err="1">
                <a:solidFill>
                  <a:srgbClr val="000080"/>
                </a:solidFill>
                <a:latin typeface="Times New Roman"/>
                <a:cs typeface="宋体"/>
              </a:rPr>
              <a:t>def</a:t>
            </a:r>
            <a:r>
              <a:rPr lang="en-US" altLang="zh-CN" sz="2400" b="1" dirty="0">
                <a:solidFill>
                  <a:srgbClr val="000080"/>
                </a:solidFill>
                <a:latin typeface="Times New Roman"/>
                <a:cs typeface="宋体"/>
              </a:rPr>
              <a:t> </a:t>
            </a:r>
            <a:r>
              <a:rPr lang="en-US" altLang="zh-CN" sz="2400" dirty="0">
                <a:solidFill>
                  <a:srgbClr val="B200B2"/>
                </a:solidFill>
                <a:latin typeface="Times New Roman"/>
                <a:cs typeface="宋体"/>
              </a:rPr>
              <a:t>__</a:t>
            </a:r>
            <a:r>
              <a:rPr lang="en-US" altLang="zh-CN" sz="2400" dirty="0" err="1">
                <a:solidFill>
                  <a:srgbClr val="B200B2"/>
                </a:solidFill>
                <a:latin typeface="Times New Roman"/>
                <a:cs typeface="宋体"/>
              </a:rPr>
              <a:t>init</a:t>
            </a:r>
            <a:r>
              <a:rPr lang="en-US" altLang="zh-CN" sz="2400" dirty="0">
                <a:solidFill>
                  <a:srgbClr val="B200B2"/>
                </a:solidFill>
                <a:latin typeface="Times New Roman"/>
                <a:cs typeface="宋体"/>
              </a:rPr>
              <a:t>__</a:t>
            </a:r>
            <a:r>
              <a:rPr lang="en-US" altLang="zh-CN" sz="2400" dirty="0">
                <a:solidFill>
                  <a:srgbClr val="000000"/>
                </a:solidFill>
                <a:latin typeface="Times New Roman"/>
                <a:cs typeface="宋体"/>
              </a:rPr>
              <a:t>(</a:t>
            </a:r>
            <a:r>
              <a:rPr lang="en-US" altLang="zh-CN" sz="2400" dirty="0">
                <a:solidFill>
                  <a:srgbClr val="94558D"/>
                </a:solidFill>
                <a:latin typeface="Times New Roman"/>
                <a:cs typeface="宋体"/>
              </a:rPr>
              <a:t>self</a:t>
            </a:r>
            <a:r>
              <a:rPr lang="en-US" altLang="zh-CN" sz="2400" dirty="0">
                <a:solidFill>
                  <a:srgbClr val="000000"/>
                </a:solidFill>
                <a:latin typeface="Times New Roman"/>
                <a:cs typeface="宋体"/>
              </a:rPr>
              <a:t>):</a:t>
            </a:r>
            <a:br>
              <a:rPr lang="en-US" altLang="zh-CN" sz="2400" dirty="0">
                <a:solidFill>
                  <a:srgbClr val="000000"/>
                </a:solidFill>
                <a:latin typeface="Times New Roman"/>
                <a:cs typeface="宋体"/>
              </a:rPr>
            </a:br>
            <a:r>
              <a:rPr lang="en-US" altLang="zh-CN" sz="2400" dirty="0">
                <a:solidFill>
                  <a:srgbClr val="000000"/>
                </a:solidFill>
                <a:latin typeface="Times New Roman"/>
                <a:cs typeface="宋体"/>
              </a:rPr>
              <a:t>        </a:t>
            </a:r>
            <a:r>
              <a:rPr lang="en-US" altLang="zh-CN" sz="2400" dirty="0" smtClean="0">
                <a:solidFill>
                  <a:srgbClr val="000000"/>
                </a:solidFill>
                <a:latin typeface="Times New Roman"/>
                <a:cs typeface="宋体"/>
              </a:rPr>
              <a:t>                </a:t>
            </a:r>
            <a:r>
              <a:rPr lang="en-US" altLang="zh-CN" sz="2400" dirty="0" err="1" smtClean="0">
                <a:solidFill>
                  <a:srgbClr val="94558D"/>
                </a:solidFill>
                <a:latin typeface="Times New Roman"/>
                <a:cs typeface="宋体"/>
              </a:rPr>
              <a:t>self</a:t>
            </a:r>
            <a:r>
              <a:rPr lang="en-US" altLang="zh-CN" sz="2400" dirty="0" err="1" smtClean="0">
                <a:solidFill>
                  <a:srgbClr val="000000"/>
                </a:solidFill>
                <a:latin typeface="Times New Roman"/>
                <a:cs typeface="宋体"/>
              </a:rPr>
              <a:t>.root</a:t>
            </a:r>
            <a:r>
              <a:rPr lang="en-US" altLang="zh-CN" sz="2400" dirty="0" smtClean="0">
                <a:solidFill>
                  <a:srgbClr val="000000"/>
                </a:solidFill>
                <a:latin typeface="Times New Roman"/>
                <a:cs typeface="宋体"/>
              </a:rPr>
              <a:t>=</a:t>
            </a:r>
            <a:r>
              <a:rPr lang="en-US" altLang="zh-CN" sz="2400" b="1" dirty="0" smtClean="0">
                <a:solidFill>
                  <a:srgbClr val="000080"/>
                </a:solidFill>
                <a:latin typeface="Times New Roman"/>
                <a:cs typeface="宋体"/>
              </a:rPr>
              <a:t>None</a:t>
            </a:r>
            <a:endParaRPr lang="zh-CN" altLang="zh-CN" sz="3200" dirty="0">
              <a:effectLst/>
              <a:latin typeface="宋体"/>
              <a:cs typeface="宋体"/>
            </a:endParaRPr>
          </a:p>
        </p:txBody>
      </p:sp>
      <p:sp>
        <p:nvSpPr>
          <p:cNvPr id="7" name="矩形 6"/>
          <p:cNvSpPr/>
          <p:nvPr/>
        </p:nvSpPr>
        <p:spPr>
          <a:xfrm>
            <a:off x="1702718" y="1053530"/>
            <a:ext cx="8208912" cy="2862322"/>
          </a:xfrm>
          <a:prstGeom prst="rect">
            <a:avLst/>
          </a:prstGeom>
        </p:spPr>
        <p:txBody>
          <a:bodyPr wrap="square">
            <a:spAutoFit/>
          </a:bodyPr>
          <a:lstStyle/>
          <a:p>
            <a:pPr indent="267970" fontAlgn="base">
              <a:lnSpc>
                <a:spcPct val="150000"/>
              </a:lnSpc>
              <a:spcAft>
                <a:spcPts val="0"/>
              </a:spcAft>
            </a:pPr>
            <a:r>
              <a:rPr lang="en-US" altLang="zh-CN" sz="2400" b="1" dirty="0">
                <a:solidFill>
                  <a:srgbClr val="000080"/>
                </a:solidFill>
                <a:latin typeface="Times New Roman"/>
                <a:cs typeface="宋体"/>
              </a:rPr>
              <a:t>class </a:t>
            </a:r>
            <a:r>
              <a:rPr lang="en-US" altLang="zh-CN" sz="2400" dirty="0" err="1">
                <a:solidFill>
                  <a:srgbClr val="000000"/>
                </a:solidFill>
                <a:latin typeface="Times New Roman"/>
                <a:cs typeface="宋体"/>
              </a:rPr>
              <a:t>BinaryNode</a:t>
            </a:r>
            <a:r>
              <a:rPr lang="en-US" altLang="zh-CN" sz="2400" dirty="0">
                <a:solidFill>
                  <a:srgbClr val="000000"/>
                </a:solidFill>
                <a:latin typeface="Times New Roman"/>
                <a:cs typeface="宋体"/>
              </a:rPr>
              <a:t>:</a:t>
            </a:r>
            <a:br>
              <a:rPr lang="en-US" altLang="zh-CN" sz="2400" dirty="0">
                <a:solidFill>
                  <a:srgbClr val="000000"/>
                </a:solidFill>
                <a:latin typeface="Times New Roman"/>
                <a:cs typeface="宋体"/>
              </a:rPr>
            </a:br>
            <a:r>
              <a:rPr lang="en-US" altLang="zh-CN" sz="2400" dirty="0">
                <a:solidFill>
                  <a:srgbClr val="000000"/>
                </a:solidFill>
                <a:latin typeface="Times New Roman"/>
                <a:cs typeface="宋体"/>
              </a:rPr>
              <a:t>    </a:t>
            </a:r>
            <a:r>
              <a:rPr lang="en-US" altLang="zh-CN" sz="2400" dirty="0" smtClean="0">
                <a:solidFill>
                  <a:srgbClr val="000000"/>
                </a:solidFill>
                <a:latin typeface="Times New Roman"/>
                <a:cs typeface="宋体"/>
              </a:rPr>
              <a:t>	</a:t>
            </a:r>
            <a:r>
              <a:rPr lang="en-US" altLang="zh-CN" sz="2400" b="1" dirty="0" err="1" smtClean="0">
                <a:solidFill>
                  <a:srgbClr val="000080"/>
                </a:solidFill>
                <a:latin typeface="Times New Roman"/>
                <a:cs typeface="宋体"/>
              </a:rPr>
              <a:t>def</a:t>
            </a:r>
            <a:r>
              <a:rPr lang="en-US" altLang="zh-CN" sz="2400" b="1" dirty="0" smtClean="0">
                <a:solidFill>
                  <a:srgbClr val="000080"/>
                </a:solidFill>
                <a:latin typeface="Times New Roman"/>
                <a:cs typeface="宋体"/>
              </a:rPr>
              <a:t> </a:t>
            </a:r>
            <a:r>
              <a:rPr lang="en-US" altLang="zh-CN" sz="2400" dirty="0" smtClean="0">
                <a:solidFill>
                  <a:srgbClr val="B200B2"/>
                </a:solidFill>
                <a:latin typeface="Times New Roman"/>
                <a:cs typeface="宋体"/>
              </a:rPr>
              <a:t>__</a:t>
            </a:r>
            <a:r>
              <a:rPr lang="en-US" altLang="zh-CN" sz="2400" dirty="0" err="1" smtClean="0">
                <a:solidFill>
                  <a:srgbClr val="B200B2"/>
                </a:solidFill>
                <a:latin typeface="Times New Roman"/>
                <a:cs typeface="宋体"/>
              </a:rPr>
              <a:t>init</a:t>
            </a:r>
            <a:r>
              <a:rPr lang="en-US" altLang="zh-CN" sz="2400" dirty="0" smtClean="0">
                <a:solidFill>
                  <a:srgbClr val="B200B2"/>
                </a:solidFill>
                <a:latin typeface="Times New Roman"/>
                <a:cs typeface="宋体"/>
              </a:rPr>
              <a:t>__</a:t>
            </a:r>
            <a:r>
              <a:rPr lang="en-US" altLang="zh-CN" sz="2400" dirty="0" smtClean="0">
                <a:solidFill>
                  <a:srgbClr val="000000"/>
                </a:solidFill>
                <a:latin typeface="Times New Roman"/>
                <a:cs typeface="宋体"/>
              </a:rPr>
              <a:t>(</a:t>
            </a:r>
            <a:r>
              <a:rPr lang="en-US" altLang="zh-CN" sz="2400" dirty="0" err="1" smtClean="0">
                <a:solidFill>
                  <a:srgbClr val="94558D"/>
                </a:solidFill>
                <a:latin typeface="Times New Roman"/>
                <a:cs typeface="宋体"/>
              </a:rPr>
              <a:t>self</a:t>
            </a:r>
            <a:r>
              <a:rPr lang="en-US" altLang="zh-CN" sz="2400" dirty="0" err="1" smtClean="0">
                <a:solidFill>
                  <a:srgbClr val="000000"/>
                </a:solidFill>
                <a:latin typeface="Times New Roman"/>
                <a:cs typeface="宋体"/>
              </a:rPr>
              <a:t>,data,left</a:t>
            </a:r>
            <a:r>
              <a:rPr lang="en-US" altLang="zh-CN" sz="2400" dirty="0" smtClean="0">
                <a:solidFill>
                  <a:srgbClr val="000000"/>
                </a:solidFill>
                <a:latin typeface="Times New Roman"/>
                <a:cs typeface="宋体"/>
              </a:rPr>
              <a:t>=</a:t>
            </a:r>
            <a:r>
              <a:rPr lang="en-US" altLang="zh-CN" sz="2400" b="1" dirty="0" err="1" smtClean="0">
                <a:solidFill>
                  <a:srgbClr val="000080"/>
                </a:solidFill>
                <a:latin typeface="Times New Roman"/>
                <a:cs typeface="宋体"/>
              </a:rPr>
              <a:t>None</a:t>
            </a:r>
            <a:r>
              <a:rPr lang="en-US" altLang="zh-CN" sz="2400" dirty="0" err="1" smtClean="0">
                <a:solidFill>
                  <a:srgbClr val="000000"/>
                </a:solidFill>
                <a:latin typeface="Times New Roman"/>
                <a:cs typeface="宋体"/>
              </a:rPr>
              <a:t>,right</a:t>
            </a:r>
            <a:r>
              <a:rPr lang="en-US" altLang="zh-CN" sz="2400" dirty="0" smtClean="0">
                <a:solidFill>
                  <a:srgbClr val="000000"/>
                </a:solidFill>
                <a:latin typeface="Times New Roman"/>
                <a:cs typeface="宋体"/>
              </a:rPr>
              <a:t>=</a:t>
            </a:r>
            <a:r>
              <a:rPr lang="en-US" altLang="zh-CN" sz="2400" b="1" dirty="0" smtClean="0">
                <a:solidFill>
                  <a:srgbClr val="000080"/>
                </a:solidFill>
                <a:latin typeface="Times New Roman"/>
                <a:cs typeface="宋体"/>
              </a:rPr>
              <a:t>None</a:t>
            </a:r>
            <a:r>
              <a:rPr lang="en-US" altLang="zh-CN" sz="2400" dirty="0" smtClean="0">
                <a:solidFill>
                  <a:srgbClr val="000000"/>
                </a:solidFill>
                <a:latin typeface="Times New Roman"/>
                <a:cs typeface="宋体"/>
              </a:rPr>
              <a:t>):</a:t>
            </a:r>
            <a:br>
              <a:rPr lang="en-US" altLang="zh-CN" sz="2400" dirty="0" smtClean="0">
                <a:solidFill>
                  <a:srgbClr val="000000"/>
                </a:solidFill>
                <a:latin typeface="Times New Roman"/>
                <a:cs typeface="宋体"/>
              </a:rPr>
            </a:br>
            <a:r>
              <a:rPr lang="en-US" altLang="zh-CN" sz="2400" dirty="0" smtClean="0">
                <a:solidFill>
                  <a:srgbClr val="000000"/>
                </a:solidFill>
                <a:latin typeface="Times New Roman"/>
                <a:cs typeface="宋体"/>
              </a:rPr>
              <a:t>      	          </a:t>
            </a:r>
            <a:r>
              <a:rPr lang="en-US" altLang="zh-CN" sz="2400" dirty="0" err="1" smtClean="0">
                <a:solidFill>
                  <a:srgbClr val="94558D"/>
                </a:solidFill>
                <a:latin typeface="Times New Roman"/>
                <a:cs typeface="宋体"/>
              </a:rPr>
              <a:t>self</a:t>
            </a:r>
            <a:r>
              <a:rPr lang="en-US" altLang="zh-CN" sz="2400" dirty="0" err="1" smtClean="0">
                <a:solidFill>
                  <a:srgbClr val="000000"/>
                </a:solidFill>
                <a:latin typeface="Times New Roman"/>
                <a:cs typeface="宋体"/>
              </a:rPr>
              <a:t>.data</a:t>
            </a:r>
            <a:r>
              <a:rPr lang="en-US" altLang="zh-CN" sz="2400" dirty="0" smtClean="0">
                <a:solidFill>
                  <a:srgbClr val="000000"/>
                </a:solidFill>
                <a:latin typeface="Times New Roman"/>
                <a:cs typeface="宋体"/>
              </a:rPr>
              <a:t> = data</a:t>
            </a:r>
            <a:br>
              <a:rPr lang="en-US" altLang="zh-CN" sz="2400" dirty="0" smtClean="0">
                <a:solidFill>
                  <a:srgbClr val="000000"/>
                </a:solidFill>
                <a:latin typeface="Times New Roman"/>
                <a:cs typeface="宋体"/>
              </a:rPr>
            </a:br>
            <a:r>
              <a:rPr lang="en-US" altLang="zh-CN" sz="2400" dirty="0" smtClean="0">
                <a:solidFill>
                  <a:srgbClr val="000000"/>
                </a:solidFill>
                <a:latin typeface="Times New Roman"/>
                <a:cs typeface="宋体"/>
              </a:rPr>
              <a:t>       	          </a:t>
            </a:r>
            <a:r>
              <a:rPr lang="en-US" altLang="zh-CN" sz="2400" dirty="0" err="1" smtClean="0">
                <a:solidFill>
                  <a:srgbClr val="94558D"/>
                </a:solidFill>
                <a:latin typeface="Times New Roman"/>
                <a:cs typeface="宋体"/>
              </a:rPr>
              <a:t>self</a:t>
            </a:r>
            <a:r>
              <a:rPr lang="en-US" altLang="zh-CN" sz="2400" dirty="0" err="1" smtClean="0">
                <a:solidFill>
                  <a:srgbClr val="000000"/>
                </a:solidFill>
                <a:latin typeface="Times New Roman"/>
                <a:cs typeface="宋体"/>
              </a:rPr>
              <a:t>.left</a:t>
            </a:r>
            <a:r>
              <a:rPr lang="en-US" altLang="zh-CN" sz="2400" dirty="0" smtClean="0">
                <a:solidFill>
                  <a:srgbClr val="000000"/>
                </a:solidFill>
                <a:latin typeface="Times New Roman"/>
                <a:cs typeface="宋体"/>
              </a:rPr>
              <a:t> = left</a:t>
            </a:r>
            <a:br>
              <a:rPr lang="en-US" altLang="zh-CN" sz="2400" dirty="0" smtClean="0">
                <a:solidFill>
                  <a:srgbClr val="000000"/>
                </a:solidFill>
                <a:latin typeface="Times New Roman"/>
                <a:cs typeface="宋体"/>
              </a:rPr>
            </a:br>
            <a:r>
              <a:rPr lang="en-US" altLang="zh-CN" sz="2400" dirty="0" smtClean="0">
                <a:solidFill>
                  <a:srgbClr val="000000"/>
                </a:solidFill>
                <a:latin typeface="Times New Roman"/>
                <a:cs typeface="宋体"/>
              </a:rPr>
              <a:t>        	          </a:t>
            </a:r>
            <a:r>
              <a:rPr lang="en-US" altLang="zh-CN" sz="2400" dirty="0" err="1" smtClean="0">
                <a:solidFill>
                  <a:srgbClr val="94558D"/>
                </a:solidFill>
                <a:latin typeface="Times New Roman"/>
                <a:cs typeface="宋体"/>
              </a:rPr>
              <a:t>self</a:t>
            </a:r>
            <a:r>
              <a:rPr lang="en-US" altLang="zh-CN" sz="2400" dirty="0" err="1" smtClean="0">
                <a:solidFill>
                  <a:srgbClr val="000000"/>
                </a:solidFill>
                <a:latin typeface="Times New Roman"/>
                <a:cs typeface="宋体"/>
              </a:rPr>
              <a:t>.right</a:t>
            </a:r>
            <a:r>
              <a:rPr lang="en-US" altLang="zh-CN" sz="2400" dirty="0" smtClean="0">
                <a:solidFill>
                  <a:srgbClr val="000000"/>
                </a:solidFill>
                <a:latin typeface="Times New Roman"/>
                <a:cs typeface="宋体"/>
              </a:rPr>
              <a:t> = right</a:t>
            </a:r>
            <a:endParaRPr lang="zh-CN" altLang="zh-CN" sz="3200" dirty="0">
              <a:effectLst/>
              <a:latin typeface="宋体"/>
              <a:cs typeface="宋体"/>
            </a:endParaRPr>
          </a:p>
        </p:txBody>
      </p:sp>
    </p:spTree>
    <p:extLst>
      <p:ext uri="{BB962C8B-B14F-4D97-AF65-F5344CB8AC3E}">
        <p14:creationId xmlns:p14="http://schemas.microsoft.com/office/powerpoint/2010/main" val="3214314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extLst/>
        </p:spPr>
        <p:txBody>
          <a:bodyPr>
            <a:noAutofit/>
          </a:bodyPr>
          <a:lstStyle/>
          <a:p>
            <a:pPr eaLnBrk="1" fontAlgn="auto" hangingPunct="1">
              <a:spcAft>
                <a:spcPts val="0"/>
              </a:spcAft>
              <a:defRPr/>
            </a:pPr>
            <a:r>
              <a:rPr lang="zh-CN" altLang="en-US" sz="4100" dirty="0"/>
              <a:t>二叉树的存储结构</a:t>
            </a:r>
            <a:r>
              <a:rPr lang="en-US" altLang="zh-CN" sz="4100" dirty="0"/>
              <a:t>—</a:t>
            </a:r>
            <a:r>
              <a:rPr lang="zh-CN" altLang="en-US" sz="4100" dirty="0">
                <a:solidFill>
                  <a:srgbClr val="FF0000"/>
                </a:solidFill>
              </a:rPr>
              <a:t>三叉链表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503" y="1764549"/>
            <a:ext cx="4771406" cy="723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678" y="1547147"/>
            <a:ext cx="5457825"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375990"/>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sz="4800" dirty="0"/>
              <a:t>二叉树结点</a:t>
            </a:r>
            <a:r>
              <a:rPr lang="zh-CN" altLang="en-US" sz="4800" dirty="0" smtClean="0"/>
              <a:t>类</a:t>
            </a:r>
            <a:endParaRPr lang="zh-CN" altLang="en-US" dirty="0"/>
          </a:p>
        </p:txBody>
      </p:sp>
      <p:sp>
        <p:nvSpPr>
          <p:cNvPr id="6" name="Rectangle 1"/>
          <p:cNvSpPr>
            <a:spLocks noChangeArrowheads="1"/>
          </p:cNvSpPr>
          <p:nvPr/>
        </p:nvSpPr>
        <p:spPr bwMode="auto">
          <a:xfrm>
            <a:off x="1198662" y="1989634"/>
            <a:ext cx="10297144"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class </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BinaryNode:</a:t>
            </a:r>
            <a:b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def </a:t>
            </a:r>
            <a:r>
              <a:rPr kumimoji="0" lang="zh-CN" altLang="zh-CN" sz="2800" b="0" i="0" u="none" strike="noStrike" cap="none" normalizeH="0" baseline="0" dirty="0" smtClean="0">
                <a:ln>
                  <a:noFill/>
                </a:ln>
                <a:solidFill>
                  <a:srgbClr val="B200B2"/>
                </a:solidFill>
                <a:effectLst/>
                <a:latin typeface="宋体" pitchFamily="2" charset="-122"/>
                <a:ea typeface="宋体" pitchFamily="2" charset="-122"/>
                <a:cs typeface="宋体" pitchFamily="2" charset="-122"/>
              </a:rPr>
              <a:t>__init__</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r>
              <a:rPr kumimoji="0" lang="zh-CN" altLang="zh-CN" sz="28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data=</a:t>
            </a:r>
            <a:r>
              <a:rPr kumimoji="0" lang="zh-CN" altLang="zh-CN" sz="2800" b="1" i="0" u="none" strike="noStrike" cap="none" normalizeH="0" baseline="0" dirty="0" smtClean="0">
                <a:ln>
                  <a:noFill/>
                </a:ln>
                <a:solidFill>
                  <a:srgbClr val="008080"/>
                </a:solidFill>
                <a:effectLst/>
                <a:latin typeface="宋体" pitchFamily="2" charset="-122"/>
                <a:ea typeface="宋体" pitchFamily="2" charset="-122"/>
                <a:cs typeface="宋体" pitchFamily="2" charset="-122"/>
              </a:rPr>
              <a:t>"#"</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left=</a:t>
            </a: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None</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right=</a:t>
            </a: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None</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8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.data = data</a:t>
            </a:r>
            <a:b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8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.left = left</a:t>
            </a:r>
            <a:b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8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.right = right</a:t>
            </a:r>
            <a:endParaRPr kumimoji="0" lang="zh-CN" altLang="zh-CN"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633011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二叉树类</a:t>
            </a:r>
            <a:endParaRPr lang="zh-CN" altLang="en-US" dirty="0"/>
          </a:p>
        </p:txBody>
      </p:sp>
      <p:sp>
        <p:nvSpPr>
          <p:cNvPr id="5" name="Rectangle 1"/>
          <p:cNvSpPr>
            <a:spLocks noChangeArrowheads="1"/>
          </p:cNvSpPr>
          <p:nvPr/>
        </p:nvSpPr>
        <p:spPr bwMode="auto">
          <a:xfrm>
            <a:off x="1342678" y="1917626"/>
            <a:ext cx="6696744"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class </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BinaryTree:</a:t>
            </a:r>
            <a:b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def </a:t>
            </a:r>
            <a:r>
              <a:rPr kumimoji="0" lang="zh-CN" altLang="zh-CN" sz="2800" b="0" i="0" u="none" strike="noStrike" cap="none" normalizeH="0" baseline="0" dirty="0" smtClean="0">
                <a:ln>
                  <a:noFill/>
                </a:ln>
                <a:solidFill>
                  <a:srgbClr val="B200B2"/>
                </a:solidFill>
                <a:effectLst/>
                <a:latin typeface="宋体" pitchFamily="2" charset="-122"/>
                <a:ea typeface="宋体" pitchFamily="2" charset="-122"/>
                <a:cs typeface="宋体" pitchFamily="2" charset="-122"/>
              </a:rPr>
              <a:t>__init__</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r>
              <a:rPr kumimoji="0" lang="zh-CN" altLang="zh-CN" sz="28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8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8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.root = </a:t>
            </a:r>
            <a:r>
              <a:rPr kumimoji="0" lang="zh-CN" altLang="zh-CN" sz="28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None</a:t>
            </a:r>
            <a:endParaRPr kumimoji="0" lang="zh-CN" altLang="zh-CN"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5027131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二叉树的操作</a:t>
            </a:r>
            <a:endParaRPr lang="zh-CN" altLang="en-US"/>
          </a:p>
        </p:txBody>
      </p:sp>
    </p:spTree>
    <p:extLst>
      <p:ext uri="{BB962C8B-B14F-4D97-AF65-F5344CB8AC3E}">
        <p14:creationId xmlns:p14="http://schemas.microsoft.com/office/powerpoint/2010/main" val="422587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9657945" cy="4868199"/>
          </a:xfrm>
        </p:spPr>
        <p:txBody>
          <a:bodyPr>
            <a:normAutofit/>
          </a:bodyPr>
          <a:lstStyle/>
          <a:p>
            <a:r>
              <a:rPr lang="zh-CN" altLang="zh-CN" dirty="0" smtClean="0"/>
              <a:t>按照</a:t>
            </a:r>
            <a:r>
              <a:rPr lang="zh-CN" altLang="zh-CN" dirty="0"/>
              <a:t>某种次序对二叉树的每个结点访问并且只访问一次的</a:t>
            </a:r>
            <a:r>
              <a:rPr lang="zh-CN" altLang="zh-CN" dirty="0" smtClean="0"/>
              <a:t>过程。</a:t>
            </a:r>
            <a:endParaRPr lang="en-US" altLang="zh-CN" dirty="0" smtClean="0"/>
          </a:p>
          <a:p>
            <a:r>
              <a:rPr lang="zh-CN" altLang="en-US" dirty="0" smtClean="0"/>
              <a:t>层次遍历</a:t>
            </a:r>
            <a:endParaRPr lang="en-US" altLang="zh-CN" dirty="0" smtClean="0"/>
          </a:p>
          <a:p>
            <a:pPr lvl="1"/>
            <a:r>
              <a:rPr lang="zh-CN" altLang="zh-CN" dirty="0" smtClean="0"/>
              <a:t>从上到下</a:t>
            </a:r>
            <a:r>
              <a:rPr lang="zh-CN" altLang="zh-CN" dirty="0"/>
              <a:t>，从左到</a:t>
            </a:r>
            <a:r>
              <a:rPr lang="zh-CN" altLang="zh-CN" dirty="0" smtClean="0"/>
              <a:t>右遍历</a:t>
            </a:r>
            <a:endParaRPr lang="en-US" altLang="zh-CN" dirty="0" smtClean="0"/>
          </a:p>
          <a:p>
            <a:pPr lvl="1"/>
            <a:r>
              <a:rPr lang="en-US" altLang="zh-CN" dirty="0" err="1" smtClean="0"/>
              <a:t>ABCDEF</a:t>
            </a:r>
            <a:endParaRPr lang="en-US" altLang="zh-CN" dirty="0" smtClean="0"/>
          </a:p>
          <a:p>
            <a:endParaRPr lang="zh-CN" altLang="en-US" dirty="0"/>
          </a:p>
        </p:txBody>
      </p:sp>
      <p:sp>
        <p:nvSpPr>
          <p:cNvPr id="3" name="标题 2"/>
          <p:cNvSpPr>
            <a:spLocks noGrp="1"/>
          </p:cNvSpPr>
          <p:nvPr>
            <p:ph type="title"/>
          </p:nvPr>
        </p:nvSpPr>
        <p:spPr/>
        <p:txBody>
          <a:bodyPr>
            <a:normAutofit fontScale="90000"/>
          </a:bodyPr>
          <a:lstStyle/>
          <a:p>
            <a:r>
              <a:rPr lang="zh-CN" altLang="en-US" smtClean="0"/>
              <a:t>二叉树的遍历</a:t>
            </a:r>
            <a:endParaRPr lang="zh-CN" altLang="en-US"/>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p:nvPr/>
        </p:nvPicPr>
        <p:blipFill>
          <a:blip r:embed="rId2"/>
          <a:stretch>
            <a:fillRect/>
          </a:stretch>
        </p:blipFill>
        <p:spPr>
          <a:xfrm>
            <a:off x="7031310" y="2277666"/>
            <a:ext cx="4586624" cy="3413666"/>
          </a:xfrm>
          <a:prstGeom prst="rect">
            <a:avLst/>
          </a:prstGeom>
        </p:spPr>
      </p:pic>
    </p:spTree>
    <p:extLst>
      <p:ext uri="{BB962C8B-B14F-4D97-AF65-F5344CB8AC3E}">
        <p14:creationId xmlns:p14="http://schemas.microsoft.com/office/powerpoint/2010/main" val="4205877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zh-CN"/>
              <a:t>将对一棵非空二叉树的遍历分解</a:t>
            </a:r>
            <a:r>
              <a:rPr lang="zh-CN" altLang="zh-CN" smtClean="0"/>
              <a:t>成：</a:t>
            </a:r>
            <a:endParaRPr lang="en-US" altLang="zh-CN" smtClean="0"/>
          </a:p>
          <a:p>
            <a:pPr lvl="1"/>
            <a:r>
              <a:rPr lang="zh-CN" altLang="zh-CN" smtClean="0"/>
              <a:t>对</a:t>
            </a:r>
            <a:r>
              <a:rPr lang="zh-CN" altLang="zh-CN"/>
              <a:t>根结点本身的访问，假设用</a:t>
            </a:r>
            <a:r>
              <a:rPr lang="en-US" altLang="zh-CN" smtClean="0"/>
              <a:t>V</a:t>
            </a:r>
            <a:r>
              <a:rPr lang="zh-CN" altLang="zh-CN" smtClean="0"/>
              <a:t>表示；</a:t>
            </a:r>
            <a:endParaRPr lang="en-US" altLang="zh-CN" smtClean="0"/>
          </a:p>
          <a:p>
            <a:pPr lvl="1"/>
            <a:r>
              <a:rPr lang="zh-CN" altLang="zh-CN" smtClean="0"/>
              <a:t>对</a:t>
            </a:r>
            <a:r>
              <a:rPr lang="zh-CN" altLang="zh-CN"/>
              <a:t>根结点左子树的遍历，用</a:t>
            </a:r>
            <a:r>
              <a:rPr lang="en-US" altLang="zh-CN" smtClean="0"/>
              <a:t>L</a:t>
            </a:r>
            <a:r>
              <a:rPr lang="zh-CN" altLang="zh-CN" smtClean="0"/>
              <a:t>表示；</a:t>
            </a:r>
            <a:endParaRPr lang="en-US" altLang="zh-CN" smtClean="0"/>
          </a:p>
          <a:p>
            <a:pPr lvl="1"/>
            <a:r>
              <a:rPr lang="zh-CN" altLang="zh-CN" smtClean="0"/>
              <a:t>对</a:t>
            </a:r>
            <a:r>
              <a:rPr lang="zh-CN" altLang="zh-CN"/>
              <a:t>根</a:t>
            </a:r>
            <a:r>
              <a:rPr lang="zh-CN" altLang="zh-CN" smtClean="0"/>
              <a:t>结点右</a:t>
            </a:r>
            <a:r>
              <a:rPr lang="zh-CN" altLang="zh-CN"/>
              <a:t>子树的遍历，用</a:t>
            </a:r>
            <a:r>
              <a:rPr lang="en-US" altLang="zh-CN" smtClean="0"/>
              <a:t>R</a:t>
            </a:r>
            <a:r>
              <a:rPr lang="zh-CN" altLang="zh-CN" smtClean="0"/>
              <a:t>表示。</a:t>
            </a:r>
            <a:endParaRPr lang="en-US" altLang="zh-CN" smtClean="0"/>
          </a:p>
          <a:p>
            <a:r>
              <a:rPr lang="zh-CN" altLang="en-US"/>
              <a:t>递归遍历</a:t>
            </a:r>
            <a:endParaRPr lang="en-US" altLang="zh-CN"/>
          </a:p>
          <a:p>
            <a:pPr lvl="1"/>
            <a:r>
              <a:rPr lang="zh-CN" altLang="en-US"/>
              <a:t>先</a:t>
            </a:r>
            <a:r>
              <a:rPr lang="zh-CN" altLang="en-US" smtClean="0"/>
              <a:t>序遍历</a:t>
            </a:r>
            <a:endParaRPr lang="en-US" altLang="zh-CN"/>
          </a:p>
          <a:p>
            <a:pPr lvl="1"/>
            <a:r>
              <a:rPr lang="zh-CN" altLang="en-US"/>
              <a:t>中序遍历</a:t>
            </a:r>
            <a:endParaRPr lang="en-US" altLang="zh-CN"/>
          </a:p>
          <a:p>
            <a:pPr lvl="1"/>
            <a:r>
              <a:rPr lang="zh-CN" altLang="en-US" smtClean="0"/>
              <a:t>后序</a:t>
            </a:r>
            <a:r>
              <a:rPr lang="zh-CN" altLang="en-US"/>
              <a:t>遍历</a:t>
            </a:r>
            <a:endParaRPr lang="en-US" altLang="zh-CN"/>
          </a:p>
          <a:p>
            <a:pPr lvl="1"/>
            <a:endParaRPr lang="zh-CN" altLang="zh-CN"/>
          </a:p>
          <a:p>
            <a:pPr lvl="1"/>
            <a:endParaRPr lang="zh-CN" altLang="zh-CN"/>
          </a:p>
          <a:p>
            <a:endParaRPr lang="zh-CN" altLang="en-US"/>
          </a:p>
        </p:txBody>
      </p:sp>
      <p:sp>
        <p:nvSpPr>
          <p:cNvPr id="3" name="标题 2"/>
          <p:cNvSpPr>
            <a:spLocks noGrp="1"/>
          </p:cNvSpPr>
          <p:nvPr>
            <p:ph type="title"/>
          </p:nvPr>
        </p:nvSpPr>
        <p:spPr/>
        <p:txBody>
          <a:bodyPr>
            <a:normAutofit fontScale="90000"/>
          </a:bodyPr>
          <a:lstStyle/>
          <a:p>
            <a:r>
              <a:rPr lang="zh-CN" altLang="en-US" smtClean="0"/>
              <a:t>递归遍历</a:t>
            </a: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42810261"/>
              </p:ext>
            </p:extLst>
          </p:nvPr>
        </p:nvGraphicFramePr>
        <p:xfrm>
          <a:off x="7247334" y="2781722"/>
          <a:ext cx="4654550" cy="3095625"/>
        </p:xfrm>
        <a:graphic>
          <a:graphicData uri="http://schemas.openxmlformats.org/presentationml/2006/ole">
            <mc:AlternateContent xmlns:mc="http://schemas.openxmlformats.org/markup-compatibility/2006">
              <mc:Choice xmlns:v="urn:schemas-microsoft-com:vml" Requires="v">
                <p:oleObj spid="_x0000_s5159" name="BMP 图像" r:id="rId3" imgW="3572374" imgH="2381582" progId="Paint.Picture">
                  <p:embed/>
                </p:oleObj>
              </mc:Choice>
              <mc:Fallback>
                <p:oleObj name="BMP 图像" r:id="rId3" imgW="3572374" imgH="2381582" progId="Paint.Picture">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334" y="2781722"/>
                        <a:ext cx="46545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6961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先序遍历</a:t>
            </a:r>
            <a:r>
              <a:rPr lang="en-US" altLang="zh-CN"/>
              <a:t>(preorder traversal)</a:t>
            </a:r>
            <a:r>
              <a:rPr lang="zh-CN" altLang="zh-CN"/>
              <a:t>，又为先根遍历、前序遍历</a:t>
            </a:r>
            <a:r>
              <a:rPr lang="zh-CN" altLang="zh-CN" smtClean="0"/>
              <a:t>。</a:t>
            </a:r>
            <a:endParaRPr lang="en-US" altLang="zh-CN"/>
          </a:p>
          <a:p>
            <a:r>
              <a:rPr lang="zh-CN" altLang="zh-CN" smtClean="0"/>
              <a:t>若</a:t>
            </a:r>
            <a:r>
              <a:rPr lang="zh-CN" altLang="zh-CN"/>
              <a:t>二叉树为空树，则空操作；否则：</a:t>
            </a:r>
          </a:p>
          <a:p>
            <a:r>
              <a:rPr lang="en-US" altLang="zh-CN"/>
              <a:t>1</a:t>
            </a:r>
            <a:r>
              <a:rPr lang="zh-CN" altLang="zh-CN"/>
              <a:t>）访问根结点；</a:t>
            </a:r>
          </a:p>
          <a:p>
            <a:r>
              <a:rPr lang="en-US" altLang="zh-CN"/>
              <a:t>2</a:t>
            </a:r>
            <a:r>
              <a:rPr lang="zh-CN" altLang="zh-CN"/>
              <a:t>）先序遍历左子树；</a:t>
            </a:r>
          </a:p>
          <a:p>
            <a:r>
              <a:rPr lang="en-US" altLang="zh-CN"/>
              <a:t>3</a:t>
            </a:r>
            <a:r>
              <a:rPr lang="zh-CN" altLang="zh-CN"/>
              <a:t>）先序遍历右子树。</a:t>
            </a:r>
          </a:p>
          <a:p>
            <a:endParaRPr lang="zh-CN" altLang="en-US"/>
          </a:p>
        </p:txBody>
      </p:sp>
      <p:sp>
        <p:nvSpPr>
          <p:cNvPr id="3" name="标题 2"/>
          <p:cNvSpPr>
            <a:spLocks noGrp="1"/>
          </p:cNvSpPr>
          <p:nvPr>
            <p:ph type="title"/>
          </p:nvPr>
        </p:nvSpPr>
        <p:spPr/>
        <p:txBody>
          <a:bodyPr>
            <a:normAutofit fontScale="90000"/>
          </a:bodyPr>
          <a:lstStyle/>
          <a:p>
            <a:r>
              <a:rPr lang="zh-CN" altLang="zh-CN"/>
              <a:t>先序遍历</a:t>
            </a:r>
            <a:endParaRPr lang="zh-CN" altLang="en-US"/>
          </a:p>
        </p:txBody>
      </p:sp>
      <p:pic>
        <p:nvPicPr>
          <p:cNvPr id="4" name="图片 3"/>
          <p:cNvPicPr/>
          <p:nvPr/>
        </p:nvPicPr>
        <p:blipFill>
          <a:blip r:embed="rId2"/>
          <a:stretch>
            <a:fillRect/>
          </a:stretch>
        </p:blipFill>
        <p:spPr>
          <a:xfrm>
            <a:off x="6815286" y="2637706"/>
            <a:ext cx="4586624" cy="3413666"/>
          </a:xfrm>
          <a:prstGeom prst="rect">
            <a:avLst/>
          </a:prstGeom>
        </p:spPr>
      </p:pic>
      <p:sp>
        <p:nvSpPr>
          <p:cNvPr id="5" name="矩形 4"/>
          <p:cNvSpPr/>
          <p:nvPr/>
        </p:nvSpPr>
        <p:spPr>
          <a:xfrm>
            <a:off x="2206774" y="5028198"/>
            <a:ext cx="1728192" cy="584775"/>
          </a:xfrm>
          <a:prstGeom prst="rect">
            <a:avLst/>
          </a:prstGeom>
        </p:spPr>
        <p:txBody>
          <a:bodyPr wrap="square">
            <a:spAutoFit/>
          </a:bodyPr>
          <a:lstStyle/>
          <a:p>
            <a:r>
              <a:rPr lang="en-US" altLang="zh-CN" sz="3200" smtClean="0">
                <a:solidFill>
                  <a:srgbClr val="FF0000"/>
                </a:solidFill>
              </a:rPr>
              <a:t>ABDCEF</a:t>
            </a:r>
            <a:endParaRPr lang="zh-CN" altLang="zh-CN" sz="3200">
              <a:solidFill>
                <a:srgbClr val="FF0000"/>
              </a:solidFill>
            </a:endParaRPr>
          </a:p>
        </p:txBody>
      </p:sp>
    </p:spTree>
    <p:extLst>
      <p:ext uri="{BB962C8B-B14F-4D97-AF65-F5344CB8AC3E}">
        <p14:creationId xmlns:p14="http://schemas.microsoft.com/office/powerpoint/2010/main" val="4211109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971413" y="304884"/>
            <a:ext cx="6323777"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800">
              <a:solidFill>
                <a:srgbClr val="000000"/>
              </a:solidFill>
              <a:effectLst>
                <a:outerShdw blurRad="38100" dist="38100" dir="2700000" algn="tl">
                  <a:srgbClr val="C0C0C0"/>
                </a:outerShdw>
              </a:effectLst>
              <a:ea typeface="楷体_GB2312" pitchFamily="49" charset="-122"/>
            </a:endParaRPr>
          </a:p>
        </p:txBody>
      </p:sp>
      <p:sp>
        <p:nvSpPr>
          <p:cNvPr id="5126" name="Rectangle 6"/>
          <p:cNvSpPr>
            <a:spLocks noGrp="1" noChangeArrowheads="1"/>
          </p:cNvSpPr>
          <p:nvPr>
            <p:ph type="title"/>
          </p:nvPr>
        </p:nvSpPr>
        <p:spPr/>
        <p:txBody>
          <a:bodyPr>
            <a:normAutofit fontScale="90000"/>
          </a:bodyPr>
          <a:lstStyle/>
          <a:p>
            <a:pPr marL="342900" indent="-342900">
              <a:lnSpc>
                <a:spcPct val="170000"/>
              </a:lnSpc>
              <a:spcBef>
                <a:spcPct val="50000"/>
              </a:spcBef>
              <a:defRPr/>
            </a:pPr>
            <a:r>
              <a:rPr lang="zh-CN" altLang="en-US" sz="3600" b="1" smtClean="0">
                <a:ea typeface="楷体_GB2312" pitchFamily="49" charset="-122"/>
              </a:rPr>
              <a:t>树</a:t>
            </a:r>
            <a:r>
              <a:rPr lang="zh-CN" altLang="en-US" sz="3600" b="1" dirty="0">
                <a:ea typeface="楷体_GB2312" pitchFamily="49" charset="-122"/>
              </a:rPr>
              <a:t>的基本概念</a:t>
            </a:r>
            <a:endParaRPr lang="en-US" altLang="zh-CN" sz="3600" b="1" dirty="0">
              <a:ea typeface="宋体" pitchFamily="2" charset="-122"/>
            </a:endParaRPr>
          </a:p>
        </p:txBody>
      </p:sp>
      <p:sp>
        <p:nvSpPr>
          <p:cNvPr id="2" name="灯片编号占位符 1">
            <a:extLst>
              <a:ext uri="{FF2B5EF4-FFF2-40B4-BE49-F238E27FC236}">
                <a16:creationId xmlns="" xmlns:a16="http://schemas.microsoft.com/office/drawing/2014/main" id="{7C3221A1-3C76-4EDF-AF6B-FC2216109C46}"/>
              </a:ext>
            </a:extLst>
          </p:cNvPr>
          <p:cNvSpPr>
            <a:spLocks noGrp="1"/>
          </p:cNvSpPr>
          <p:nvPr>
            <p:ph type="sldNum" sz="quarter" idx="13"/>
          </p:nvPr>
        </p:nvSpPr>
        <p:spPr/>
        <p:txBody>
          <a:bodyPr/>
          <a:lstStyle/>
          <a:p>
            <a:fld id="{03393B65-40D7-4763-93B6-B3A5C3BD0019}" type="slidenum">
              <a:rPr lang="zh-CN" altLang="en-US" smtClean="0"/>
              <a:pPr/>
              <a:t>6</a:t>
            </a:fld>
            <a:endParaRPr lang="zh-CN" altLang="en-US" dirty="0"/>
          </a:p>
        </p:txBody>
      </p:sp>
      <p:sp>
        <p:nvSpPr>
          <p:cNvPr id="3" name="矩形 2"/>
          <p:cNvSpPr/>
          <p:nvPr/>
        </p:nvSpPr>
        <p:spPr>
          <a:xfrm>
            <a:off x="925676" y="1125538"/>
            <a:ext cx="5385554" cy="954107"/>
          </a:xfrm>
          <a:prstGeom prst="rect">
            <a:avLst/>
          </a:prstGeom>
        </p:spPr>
        <p:txBody>
          <a:bodyPr wrap="square">
            <a:spAutoFit/>
          </a:bodyPr>
          <a:lstStyle/>
          <a:p>
            <a:pPr algn="just">
              <a:spcAft>
                <a:spcPts val="0"/>
              </a:spcAft>
            </a:pPr>
            <a:r>
              <a:rPr lang="zh-CN" altLang="en-US" sz="2800" b="1" dirty="0" smtClean="0">
                <a:solidFill>
                  <a:srgbClr val="FF0000"/>
                </a:solidFill>
                <a:latin typeface="Comic Sans MS" pitchFamily="66" charset="0"/>
                <a:ea typeface="楷体_GB2312" pitchFamily="49" charset="-122"/>
              </a:rPr>
              <a:t>结点</a:t>
            </a:r>
            <a:r>
              <a:rPr lang="zh-CN" altLang="en-US" sz="2800" b="1" dirty="0" smtClean="0">
                <a:solidFill>
                  <a:srgbClr val="00007D"/>
                </a:solidFill>
                <a:latin typeface="Comic Sans MS" pitchFamily="66" charset="0"/>
                <a:ea typeface="楷体_GB2312" pitchFamily="49" charset="-122"/>
              </a:rPr>
              <a:t>：</a:t>
            </a:r>
            <a:r>
              <a:rPr lang="zh-CN" altLang="en-US" sz="2800" b="1" smtClean="0">
                <a:solidFill>
                  <a:srgbClr val="00007D"/>
                </a:solidFill>
                <a:latin typeface="Comic Sans MS" pitchFamily="66" charset="0"/>
                <a:ea typeface="楷体_GB2312" pitchFamily="49" charset="-122"/>
              </a:rPr>
              <a:t>数据元素</a:t>
            </a:r>
            <a:endParaRPr lang="zh-CN" altLang="en-US" sz="2800" b="1" dirty="0">
              <a:solidFill>
                <a:srgbClr val="00007D"/>
              </a:solidFill>
              <a:latin typeface="Comic Sans MS" pitchFamily="66" charset="0"/>
              <a:ea typeface="楷体_GB2312" pitchFamily="49" charset="-122"/>
            </a:endParaRPr>
          </a:p>
          <a:p>
            <a:pPr algn="just">
              <a:spcAft>
                <a:spcPts val="0"/>
              </a:spcAft>
            </a:pPr>
            <a:r>
              <a:rPr lang="zh-CN" altLang="en-US" sz="2800" b="1" dirty="0" smtClean="0">
                <a:solidFill>
                  <a:srgbClr val="FF0000"/>
                </a:solidFill>
                <a:latin typeface="Comic Sans MS" pitchFamily="66" charset="0"/>
                <a:ea typeface="楷体_GB2312" pitchFamily="49" charset="-122"/>
              </a:rPr>
              <a:t>分支</a:t>
            </a:r>
            <a:r>
              <a:rPr lang="zh-CN" altLang="en-US" sz="2800" b="1" dirty="0" smtClean="0">
                <a:solidFill>
                  <a:srgbClr val="00007D"/>
                </a:solidFill>
                <a:latin typeface="Comic Sans MS" pitchFamily="66" charset="0"/>
                <a:ea typeface="楷体_GB2312" pitchFamily="49" charset="-122"/>
              </a:rPr>
              <a:t>：表示元素之间</a:t>
            </a:r>
            <a:r>
              <a:rPr lang="zh-CN" altLang="en-US" sz="2800" b="1" dirty="0" smtClean="0">
                <a:solidFill>
                  <a:srgbClr val="FF0000"/>
                </a:solidFill>
                <a:latin typeface="Comic Sans MS" pitchFamily="66" charset="0"/>
                <a:ea typeface="楷体_GB2312" pitchFamily="49" charset="-122"/>
              </a:rPr>
              <a:t>关系</a:t>
            </a:r>
            <a:r>
              <a:rPr lang="zh-CN" altLang="en-US" sz="2800" b="1" smtClean="0">
                <a:solidFill>
                  <a:srgbClr val="00007D"/>
                </a:solidFill>
                <a:latin typeface="Comic Sans MS" pitchFamily="66" charset="0"/>
                <a:ea typeface="楷体_GB2312" pitchFamily="49" charset="-122"/>
              </a:rPr>
              <a:t>的线段</a:t>
            </a:r>
            <a:endParaRPr lang="zh-CN" altLang="en-US" sz="2800" b="1" dirty="0">
              <a:solidFill>
                <a:srgbClr val="00007D"/>
              </a:solidFill>
              <a:latin typeface="Comic Sans MS" pitchFamily="66" charset="0"/>
              <a:ea typeface="楷体_GB2312" pitchFamily="49" charset="-122"/>
            </a:endParaRPr>
          </a:p>
        </p:txBody>
      </p:sp>
      <p:pic>
        <p:nvPicPr>
          <p:cNvPr id="9" name="图片 8"/>
          <p:cNvPicPr/>
          <p:nvPr/>
        </p:nvPicPr>
        <p:blipFill>
          <a:blip r:embed="rId2"/>
          <a:stretch>
            <a:fillRect/>
          </a:stretch>
        </p:blipFill>
        <p:spPr>
          <a:xfrm>
            <a:off x="6311230" y="1124654"/>
            <a:ext cx="5328592" cy="4336577"/>
          </a:xfrm>
          <a:prstGeom prst="rect">
            <a:avLst/>
          </a:prstGeom>
        </p:spPr>
      </p:pic>
      <p:pic>
        <p:nvPicPr>
          <p:cNvPr id="7" name="图片 6"/>
          <p:cNvPicPr/>
          <p:nvPr/>
        </p:nvPicPr>
        <p:blipFill>
          <a:blip r:embed="rId2"/>
          <a:stretch>
            <a:fillRect/>
          </a:stretch>
        </p:blipFill>
        <p:spPr>
          <a:xfrm>
            <a:off x="925676" y="2116527"/>
            <a:ext cx="5328592" cy="433657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295640" y="3194640"/>
              <a:ext cx="4490640" cy="2604600"/>
            </p14:xfrm>
          </p:contentPart>
        </mc:Choice>
        <mc:Fallback xmlns="">
          <p:pic>
            <p:nvPicPr>
              <p:cNvPr id="4" name="墨迹 3"/>
              <p:cNvPicPr/>
              <p:nvPr/>
            </p:nvPicPr>
            <p:blipFill>
              <a:blip r:embed="rId4"/>
              <a:stretch>
                <a:fillRect/>
              </a:stretch>
            </p:blipFill>
            <p:spPr>
              <a:xfrm>
                <a:off x="1286280" y="3185280"/>
                <a:ext cx="4509360" cy="2623320"/>
              </a:xfrm>
              <a:prstGeom prst="rect">
                <a:avLst/>
              </a:prstGeom>
            </p:spPr>
          </p:pic>
        </mc:Fallback>
      </mc:AlternateContent>
    </p:spTree>
    <p:extLst>
      <p:ext uri="{BB962C8B-B14F-4D97-AF65-F5344CB8AC3E}">
        <p14:creationId xmlns:p14="http://schemas.microsoft.com/office/powerpoint/2010/main" val="312866643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中序遍历</a:t>
            </a:r>
            <a:r>
              <a:rPr lang="en-US" altLang="zh-CN"/>
              <a:t>(inorder traversal)</a:t>
            </a:r>
            <a:r>
              <a:rPr lang="zh-CN" altLang="zh-CN"/>
              <a:t>，又称为中根</a:t>
            </a:r>
            <a:r>
              <a:rPr lang="zh-CN" altLang="zh-CN" smtClean="0"/>
              <a:t>遍历</a:t>
            </a:r>
            <a:r>
              <a:rPr lang="zh-CN" altLang="en-US" smtClean="0"/>
              <a:t>。</a:t>
            </a:r>
            <a:endParaRPr lang="en-US" altLang="zh-CN" smtClean="0"/>
          </a:p>
          <a:p>
            <a:r>
              <a:rPr lang="zh-CN" altLang="zh-CN" smtClean="0"/>
              <a:t>若</a:t>
            </a:r>
            <a:r>
              <a:rPr lang="zh-CN" altLang="zh-CN"/>
              <a:t>二叉树为空树，则空操作；否则：</a:t>
            </a:r>
          </a:p>
          <a:p>
            <a:r>
              <a:rPr lang="en-US" altLang="zh-CN"/>
              <a:t>1</a:t>
            </a:r>
            <a:r>
              <a:rPr lang="zh-CN" altLang="zh-CN"/>
              <a:t>）中序遍历左子树；</a:t>
            </a:r>
          </a:p>
          <a:p>
            <a:r>
              <a:rPr lang="en-US" altLang="zh-CN"/>
              <a:t>2</a:t>
            </a:r>
            <a:r>
              <a:rPr lang="zh-CN" altLang="zh-CN"/>
              <a:t>）访问根结点；</a:t>
            </a:r>
          </a:p>
          <a:p>
            <a:r>
              <a:rPr lang="en-US" altLang="zh-CN"/>
              <a:t>3</a:t>
            </a:r>
            <a:r>
              <a:rPr lang="zh-CN" altLang="zh-CN"/>
              <a:t>）中序遍历右子树。</a:t>
            </a:r>
          </a:p>
          <a:p>
            <a:endParaRPr lang="zh-CN" altLang="en-US"/>
          </a:p>
        </p:txBody>
      </p:sp>
      <p:sp>
        <p:nvSpPr>
          <p:cNvPr id="3" name="标题 2"/>
          <p:cNvSpPr>
            <a:spLocks noGrp="1"/>
          </p:cNvSpPr>
          <p:nvPr>
            <p:ph type="title"/>
          </p:nvPr>
        </p:nvSpPr>
        <p:spPr/>
        <p:txBody>
          <a:bodyPr>
            <a:normAutofit fontScale="90000"/>
          </a:bodyPr>
          <a:lstStyle/>
          <a:p>
            <a:r>
              <a:rPr lang="zh-CN" altLang="zh-CN"/>
              <a:t>中序遍历</a:t>
            </a:r>
            <a:endParaRPr lang="zh-CN" altLang="en-US"/>
          </a:p>
        </p:txBody>
      </p:sp>
      <p:pic>
        <p:nvPicPr>
          <p:cNvPr id="4" name="图片 3"/>
          <p:cNvPicPr/>
          <p:nvPr/>
        </p:nvPicPr>
        <p:blipFill>
          <a:blip r:embed="rId2"/>
          <a:stretch>
            <a:fillRect/>
          </a:stretch>
        </p:blipFill>
        <p:spPr>
          <a:xfrm>
            <a:off x="6815286" y="2637706"/>
            <a:ext cx="4586624" cy="3413666"/>
          </a:xfrm>
          <a:prstGeom prst="rect">
            <a:avLst/>
          </a:prstGeom>
        </p:spPr>
      </p:pic>
      <p:sp>
        <p:nvSpPr>
          <p:cNvPr id="5" name="矩形 4"/>
          <p:cNvSpPr/>
          <p:nvPr/>
        </p:nvSpPr>
        <p:spPr>
          <a:xfrm>
            <a:off x="2278783" y="5085978"/>
            <a:ext cx="2520280" cy="523220"/>
          </a:xfrm>
          <a:prstGeom prst="rect">
            <a:avLst/>
          </a:prstGeom>
        </p:spPr>
        <p:txBody>
          <a:bodyPr wrap="square">
            <a:spAutoFit/>
          </a:bodyPr>
          <a:lstStyle/>
          <a:p>
            <a:r>
              <a:rPr lang="en-US" altLang="zh-CN" sz="2800" smtClean="0">
                <a:solidFill>
                  <a:srgbClr val="FF0000"/>
                </a:solidFill>
              </a:rPr>
              <a:t>BDACFE</a:t>
            </a:r>
            <a:endParaRPr lang="zh-CN" altLang="zh-CN" sz="2800">
              <a:solidFill>
                <a:srgbClr val="FF0000"/>
              </a:solidFill>
            </a:endParaRPr>
          </a:p>
        </p:txBody>
      </p:sp>
    </p:spTree>
    <p:extLst>
      <p:ext uri="{BB962C8B-B14F-4D97-AF65-F5344CB8AC3E}">
        <p14:creationId xmlns:p14="http://schemas.microsoft.com/office/powerpoint/2010/main" val="827439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a:t>后序</a:t>
            </a:r>
            <a:r>
              <a:rPr lang="zh-CN" altLang="zh-CN" smtClean="0"/>
              <a:t>遍历</a:t>
            </a:r>
            <a:r>
              <a:rPr lang="en-US" altLang="zh-CN"/>
              <a:t>(postorder traversal)</a:t>
            </a:r>
            <a:r>
              <a:rPr lang="zh-CN" altLang="zh-CN" smtClean="0"/>
              <a:t>，</a:t>
            </a:r>
            <a:r>
              <a:rPr lang="zh-CN" altLang="zh-CN"/>
              <a:t>又称为后根</a:t>
            </a:r>
            <a:r>
              <a:rPr lang="zh-CN" altLang="zh-CN" smtClean="0"/>
              <a:t>遍历</a:t>
            </a:r>
            <a:r>
              <a:rPr lang="zh-CN" altLang="en-US" smtClean="0"/>
              <a:t>。</a:t>
            </a:r>
            <a:endParaRPr lang="en-US" altLang="zh-CN" smtClean="0"/>
          </a:p>
          <a:p>
            <a:r>
              <a:rPr lang="zh-CN" altLang="zh-CN" smtClean="0"/>
              <a:t>若</a:t>
            </a:r>
            <a:r>
              <a:rPr lang="zh-CN" altLang="zh-CN"/>
              <a:t>二叉树为空树，则空操作；否则，</a:t>
            </a:r>
          </a:p>
          <a:p>
            <a:r>
              <a:rPr lang="en-US" altLang="zh-CN"/>
              <a:t>1</a:t>
            </a:r>
            <a:r>
              <a:rPr lang="zh-CN" altLang="zh-CN"/>
              <a:t>）后序遍历左子树；</a:t>
            </a:r>
          </a:p>
          <a:p>
            <a:r>
              <a:rPr lang="en-US" altLang="zh-CN"/>
              <a:t>2</a:t>
            </a:r>
            <a:r>
              <a:rPr lang="zh-CN" altLang="zh-CN"/>
              <a:t>）后序遍历右子树；</a:t>
            </a:r>
            <a:r>
              <a:rPr lang="en-US" altLang="zh-CN"/>
              <a:t> </a:t>
            </a:r>
            <a:endParaRPr lang="zh-CN" altLang="zh-CN"/>
          </a:p>
          <a:p>
            <a:r>
              <a:rPr lang="en-US" altLang="zh-CN"/>
              <a:t>3</a:t>
            </a:r>
            <a:r>
              <a:rPr lang="zh-CN" altLang="zh-CN"/>
              <a:t>）访问根结点。</a:t>
            </a:r>
          </a:p>
          <a:p>
            <a:endParaRPr lang="zh-CN" altLang="en-US"/>
          </a:p>
        </p:txBody>
      </p:sp>
      <p:sp>
        <p:nvSpPr>
          <p:cNvPr id="3" name="标题 2"/>
          <p:cNvSpPr>
            <a:spLocks noGrp="1"/>
          </p:cNvSpPr>
          <p:nvPr>
            <p:ph type="title"/>
          </p:nvPr>
        </p:nvSpPr>
        <p:spPr/>
        <p:txBody>
          <a:bodyPr>
            <a:normAutofit fontScale="90000"/>
          </a:bodyPr>
          <a:lstStyle/>
          <a:p>
            <a:r>
              <a:rPr lang="zh-CN" altLang="en-US" smtClean="0"/>
              <a:t>后</a:t>
            </a:r>
            <a:r>
              <a:rPr lang="zh-CN" altLang="zh-CN" smtClean="0"/>
              <a:t>序</a:t>
            </a:r>
            <a:r>
              <a:rPr lang="zh-CN" altLang="zh-CN"/>
              <a:t>遍历</a:t>
            </a:r>
            <a:endParaRPr lang="zh-CN" altLang="en-US"/>
          </a:p>
        </p:txBody>
      </p:sp>
      <p:pic>
        <p:nvPicPr>
          <p:cNvPr id="4" name="图片 3"/>
          <p:cNvPicPr/>
          <p:nvPr/>
        </p:nvPicPr>
        <p:blipFill>
          <a:blip r:embed="rId2"/>
          <a:stretch>
            <a:fillRect/>
          </a:stretch>
        </p:blipFill>
        <p:spPr>
          <a:xfrm>
            <a:off x="6815286" y="2637706"/>
            <a:ext cx="4586624" cy="3413666"/>
          </a:xfrm>
          <a:prstGeom prst="rect">
            <a:avLst/>
          </a:prstGeom>
        </p:spPr>
      </p:pic>
      <p:sp>
        <p:nvSpPr>
          <p:cNvPr id="5" name="矩形 4"/>
          <p:cNvSpPr/>
          <p:nvPr/>
        </p:nvSpPr>
        <p:spPr>
          <a:xfrm>
            <a:off x="2566814" y="5157986"/>
            <a:ext cx="1336200" cy="523220"/>
          </a:xfrm>
          <a:prstGeom prst="rect">
            <a:avLst/>
          </a:prstGeom>
        </p:spPr>
        <p:txBody>
          <a:bodyPr wrap="none">
            <a:spAutoFit/>
          </a:bodyPr>
          <a:lstStyle/>
          <a:p>
            <a:r>
              <a:rPr lang="en-US" altLang="zh-CN" sz="2800">
                <a:solidFill>
                  <a:srgbClr val="FF0000"/>
                </a:solidFill>
              </a:rPr>
              <a:t>DBFECA</a:t>
            </a:r>
            <a:endParaRPr lang="zh-CN" altLang="zh-CN" sz="2800">
              <a:solidFill>
                <a:srgbClr val="FF0000"/>
              </a:solidFill>
            </a:endParaRPr>
          </a:p>
        </p:txBody>
      </p:sp>
    </p:spTree>
    <p:extLst>
      <p:ext uri="{BB962C8B-B14F-4D97-AF65-F5344CB8AC3E}">
        <p14:creationId xmlns:p14="http://schemas.microsoft.com/office/powerpoint/2010/main" val="1536027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1125538"/>
            <a:ext cx="310515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r>
              <a:rPr lang="zh-CN" altLang="en-US" smtClean="0"/>
              <a:t>表达式二叉树的遍历</a:t>
            </a:r>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3946479368"/>
              </p:ext>
            </p:extLst>
          </p:nvPr>
        </p:nvGraphicFramePr>
        <p:xfrm>
          <a:off x="5159102" y="1341562"/>
          <a:ext cx="4320480" cy="2232248"/>
        </p:xfrm>
        <a:graphic>
          <a:graphicData uri="http://schemas.openxmlformats.org/drawingml/2006/table">
            <a:tbl>
              <a:tblPr firstRow="1" firstCol="1" bandRow="1">
                <a:tableStyleId>{5940675A-B579-460E-94D1-54222C63F5DA}</a:tableStyleId>
              </a:tblPr>
              <a:tblGrid>
                <a:gridCol w="2160240"/>
                <a:gridCol w="2160240"/>
              </a:tblGrid>
              <a:tr h="558062">
                <a:tc>
                  <a:txBody>
                    <a:bodyPr/>
                    <a:lstStyle/>
                    <a:p>
                      <a:pPr marL="0" indent="0" algn="ctr">
                        <a:lnSpc>
                          <a:spcPct val="150000"/>
                        </a:lnSpc>
                        <a:spcAft>
                          <a:spcPts val="0"/>
                        </a:spcAft>
                      </a:pPr>
                      <a:r>
                        <a:rPr lang="zh-CN" sz="2000" b="1" kern="100">
                          <a:effectLst/>
                        </a:rPr>
                        <a:t>遍历</a:t>
                      </a:r>
                      <a:endParaRPr lang="zh-CN" sz="2000" b="1" kern="100">
                        <a:effectLst/>
                        <a:latin typeface="Times New Roman"/>
                        <a:ea typeface="宋体"/>
                      </a:endParaRPr>
                    </a:p>
                  </a:txBody>
                  <a:tcPr marL="68580" marR="68580" marT="0" marB="0" anchor="ctr"/>
                </a:tc>
                <a:tc>
                  <a:txBody>
                    <a:bodyPr/>
                    <a:lstStyle/>
                    <a:p>
                      <a:pPr marL="0" indent="0" algn="ctr" defTabSz="586060" rtl="0" eaLnBrk="1" latinLnBrk="0" hangingPunct="1">
                        <a:lnSpc>
                          <a:spcPct val="150000"/>
                        </a:lnSpc>
                        <a:spcAft>
                          <a:spcPts val="0"/>
                        </a:spcAft>
                      </a:pPr>
                      <a:r>
                        <a:rPr lang="zh-CN" sz="2000" b="1" kern="100">
                          <a:solidFill>
                            <a:schemeClr val="tx1"/>
                          </a:solidFill>
                          <a:effectLst/>
                          <a:latin typeface="+mn-lt"/>
                          <a:ea typeface="+mn-ea"/>
                          <a:cs typeface="+mn-cs"/>
                        </a:rPr>
                        <a:t>表达式形式</a:t>
                      </a:r>
                    </a:p>
                  </a:txBody>
                  <a:tcPr marL="68580" marR="68580" marT="0" marB="0" anchor="ctr"/>
                </a:tc>
              </a:tr>
              <a:tr h="558062">
                <a:tc>
                  <a:txBody>
                    <a:bodyPr/>
                    <a:lstStyle/>
                    <a:p>
                      <a:pPr marL="0" indent="0" algn="ctr">
                        <a:lnSpc>
                          <a:spcPct val="150000"/>
                        </a:lnSpc>
                        <a:spcAft>
                          <a:spcPts val="0"/>
                        </a:spcAft>
                      </a:pPr>
                      <a:r>
                        <a:rPr lang="zh-CN" sz="2000" b="1" kern="100">
                          <a:effectLst/>
                        </a:rPr>
                        <a:t>先序</a:t>
                      </a:r>
                      <a:endParaRPr lang="zh-CN" sz="2000" b="1" kern="100">
                        <a:effectLst/>
                        <a:latin typeface="Times New Roman"/>
                        <a:ea typeface="宋体"/>
                      </a:endParaRPr>
                    </a:p>
                  </a:txBody>
                  <a:tcPr marL="68580" marR="68580" marT="0" marB="0" anchor="ctr"/>
                </a:tc>
                <a:tc>
                  <a:txBody>
                    <a:bodyPr/>
                    <a:lstStyle/>
                    <a:p>
                      <a:pPr marL="0" indent="0" algn="ctr" defTabSz="586060" rtl="0" eaLnBrk="1" latinLnBrk="0" hangingPunct="1">
                        <a:lnSpc>
                          <a:spcPct val="150000"/>
                        </a:lnSpc>
                        <a:spcAft>
                          <a:spcPts val="0"/>
                        </a:spcAft>
                      </a:pPr>
                      <a:r>
                        <a:rPr lang="zh-CN" sz="2000" b="1" kern="100">
                          <a:solidFill>
                            <a:schemeClr val="tx1"/>
                          </a:solidFill>
                          <a:effectLst/>
                          <a:latin typeface="+mn-lt"/>
                          <a:ea typeface="+mn-ea"/>
                          <a:cs typeface="+mn-cs"/>
                        </a:rPr>
                        <a:t>前缀表达式</a:t>
                      </a:r>
                    </a:p>
                  </a:txBody>
                  <a:tcPr marL="68580" marR="68580" marT="0" marB="0" anchor="ctr"/>
                </a:tc>
              </a:tr>
              <a:tr h="558062">
                <a:tc>
                  <a:txBody>
                    <a:bodyPr/>
                    <a:lstStyle/>
                    <a:p>
                      <a:pPr marL="0" indent="0" algn="ctr" defTabSz="586060" rtl="0" eaLnBrk="1" latinLnBrk="0" hangingPunct="1">
                        <a:lnSpc>
                          <a:spcPct val="150000"/>
                        </a:lnSpc>
                        <a:spcAft>
                          <a:spcPts val="0"/>
                        </a:spcAft>
                      </a:pPr>
                      <a:r>
                        <a:rPr lang="zh-CN" sz="2000" b="1" kern="100">
                          <a:solidFill>
                            <a:schemeClr val="tx1"/>
                          </a:solidFill>
                          <a:effectLst/>
                          <a:latin typeface="+mn-lt"/>
                          <a:ea typeface="+mn-ea"/>
                          <a:cs typeface="+mn-cs"/>
                        </a:rPr>
                        <a:t>中序</a:t>
                      </a:r>
                    </a:p>
                  </a:txBody>
                  <a:tcPr marL="68580" marR="68580" marT="0" marB="0" anchor="ctr"/>
                </a:tc>
                <a:tc>
                  <a:txBody>
                    <a:bodyPr/>
                    <a:lstStyle/>
                    <a:p>
                      <a:pPr marL="0" indent="0" algn="ctr" defTabSz="586060" rtl="0" eaLnBrk="1" latinLnBrk="0" hangingPunct="1">
                        <a:lnSpc>
                          <a:spcPct val="150000"/>
                        </a:lnSpc>
                        <a:spcAft>
                          <a:spcPts val="0"/>
                        </a:spcAft>
                      </a:pPr>
                      <a:r>
                        <a:rPr lang="zh-CN" sz="2000" b="1" kern="100">
                          <a:solidFill>
                            <a:srgbClr val="FF0000"/>
                          </a:solidFill>
                          <a:effectLst/>
                          <a:latin typeface="+mn-lt"/>
                          <a:ea typeface="+mn-ea"/>
                          <a:cs typeface="+mn-cs"/>
                        </a:rPr>
                        <a:t>中缀表达式</a:t>
                      </a:r>
                    </a:p>
                  </a:txBody>
                  <a:tcPr marL="68580" marR="68580" marT="0" marB="0" anchor="ctr"/>
                </a:tc>
              </a:tr>
              <a:tr h="558062">
                <a:tc>
                  <a:txBody>
                    <a:bodyPr/>
                    <a:lstStyle/>
                    <a:p>
                      <a:pPr marL="0" indent="0" algn="ctr" defTabSz="586060" rtl="0" eaLnBrk="1" latinLnBrk="0" hangingPunct="1">
                        <a:lnSpc>
                          <a:spcPct val="150000"/>
                        </a:lnSpc>
                        <a:spcAft>
                          <a:spcPts val="0"/>
                        </a:spcAft>
                      </a:pPr>
                      <a:r>
                        <a:rPr lang="zh-CN" sz="2000" b="1" kern="100">
                          <a:solidFill>
                            <a:schemeClr val="tx1"/>
                          </a:solidFill>
                          <a:effectLst/>
                          <a:latin typeface="+mn-lt"/>
                          <a:ea typeface="+mn-ea"/>
                          <a:cs typeface="+mn-cs"/>
                        </a:rPr>
                        <a:t>后序</a:t>
                      </a:r>
                    </a:p>
                  </a:txBody>
                  <a:tcPr marL="68580" marR="68580" marT="0" marB="0" anchor="ctr"/>
                </a:tc>
                <a:tc>
                  <a:txBody>
                    <a:bodyPr/>
                    <a:lstStyle/>
                    <a:p>
                      <a:pPr marL="0" indent="0" algn="ctr" defTabSz="586060" rtl="0" eaLnBrk="1" latinLnBrk="0" hangingPunct="1">
                        <a:lnSpc>
                          <a:spcPct val="150000"/>
                        </a:lnSpc>
                        <a:spcAft>
                          <a:spcPts val="0"/>
                        </a:spcAft>
                      </a:pPr>
                      <a:r>
                        <a:rPr lang="zh-CN" sz="2000" b="1" kern="100">
                          <a:solidFill>
                            <a:schemeClr val="tx1"/>
                          </a:solidFill>
                          <a:effectLst/>
                          <a:latin typeface="+mn-lt"/>
                          <a:ea typeface="+mn-ea"/>
                          <a:cs typeface="+mn-cs"/>
                        </a:rPr>
                        <a:t>后缀表达式</a:t>
                      </a:r>
                    </a:p>
                  </a:txBody>
                  <a:tcPr marL="68580" marR="68580" marT="0" marB="0" anchor="ctr"/>
                </a:tc>
              </a:tr>
            </a:tbl>
          </a:graphicData>
        </a:graphic>
      </p:graphicFrame>
      <p:sp>
        <p:nvSpPr>
          <p:cNvPr id="6" name="矩形 5"/>
          <p:cNvSpPr/>
          <p:nvPr/>
        </p:nvSpPr>
        <p:spPr>
          <a:xfrm>
            <a:off x="5231110" y="4221882"/>
            <a:ext cx="2424062" cy="523220"/>
          </a:xfrm>
          <a:prstGeom prst="rect">
            <a:avLst/>
          </a:prstGeom>
        </p:spPr>
        <p:txBody>
          <a:bodyPr wrap="none">
            <a:spAutoFit/>
          </a:bodyPr>
          <a:lstStyle/>
          <a:p>
            <a:r>
              <a:rPr lang="zh-CN" altLang="en-US" sz="2800" b="1" smtClean="0">
                <a:solidFill>
                  <a:srgbClr val="FF0000"/>
                </a:solidFill>
              </a:rPr>
              <a:t>先序：</a:t>
            </a:r>
            <a:r>
              <a:rPr lang="en-US" altLang="zh-CN" sz="2800" b="1" smtClean="0">
                <a:solidFill>
                  <a:srgbClr val="FF0000"/>
                </a:solidFill>
              </a:rPr>
              <a:t>/-a*bcd</a:t>
            </a:r>
          </a:p>
        </p:txBody>
      </p:sp>
      <p:sp>
        <p:nvSpPr>
          <p:cNvPr id="7" name="矩形 6"/>
          <p:cNvSpPr/>
          <p:nvPr/>
        </p:nvSpPr>
        <p:spPr>
          <a:xfrm>
            <a:off x="5231110" y="4897502"/>
            <a:ext cx="2505814" cy="523220"/>
          </a:xfrm>
          <a:prstGeom prst="rect">
            <a:avLst/>
          </a:prstGeom>
        </p:spPr>
        <p:txBody>
          <a:bodyPr wrap="none">
            <a:spAutoFit/>
          </a:bodyPr>
          <a:lstStyle/>
          <a:p>
            <a:r>
              <a:rPr lang="zh-CN" altLang="en-US" sz="2800" b="1">
                <a:solidFill>
                  <a:srgbClr val="FF0000"/>
                </a:solidFill>
              </a:rPr>
              <a:t>中</a:t>
            </a:r>
            <a:r>
              <a:rPr lang="zh-CN" altLang="en-US" sz="2800" b="1" smtClean="0">
                <a:solidFill>
                  <a:srgbClr val="FF0000"/>
                </a:solidFill>
              </a:rPr>
              <a:t>序：</a:t>
            </a:r>
            <a:r>
              <a:rPr lang="en-US" altLang="zh-CN" sz="2800" b="1" smtClean="0">
                <a:solidFill>
                  <a:srgbClr val="FF0000"/>
                </a:solidFill>
              </a:rPr>
              <a:t>a-b*c /d</a:t>
            </a:r>
          </a:p>
        </p:txBody>
      </p:sp>
      <p:sp>
        <p:nvSpPr>
          <p:cNvPr id="8" name="矩形 7"/>
          <p:cNvSpPr/>
          <p:nvPr/>
        </p:nvSpPr>
        <p:spPr>
          <a:xfrm>
            <a:off x="5236543" y="5662042"/>
            <a:ext cx="2424062" cy="523220"/>
          </a:xfrm>
          <a:prstGeom prst="rect">
            <a:avLst/>
          </a:prstGeom>
        </p:spPr>
        <p:txBody>
          <a:bodyPr wrap="none">
            <a:spAutoFit/>
          </a:bodyPr>
          <a:lstStyle/>
          <a:p>
            <a:r>
              <a:rPr lang="zh-CN" altLang="en-US" sz="2800" b="1" smtClean="0">
                <a:solidFill>
                  <a:srgbClr val="FF0000"/>
                </a:solidFill>
              </a:rPr>
              <a:t>后序：</a:t>
            </a:r>
            <a:r>
              <a:rPr lang="en-US" altLang="zh-CN" sz="2800" b="1" smtClean="0">
                <a:solidFill>
                  <a:srgbClr val="FF0000"/>
                </a:solidFill>
              </a:rPr>
              <a:t>abc*-d/</a:t>
            </a:r>
          </a:p>
        </p:txBody>
      </p:sp>
    </p:spTree>
    <p:extLst>
      <p:ext uri="{BB962C8B-B14F-4D97-AF65-F5344CB8AC3E}">
        <p14:creationId xmlns:p14="http://schemas.microsoft.com/office/powerpoint/2010/main" val="4019705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遍历算法</a:t>
            </a:r>
            <a:endParaRPr lang="zh-CN" altLang="en-US"/>
          </a:p>
        </p:txBody>
      </p:sp>
      <p:sp>
        <p:nvSpPr>
          <p:cNvPr id="4" name="Rectangle 1"/>
          <p:cNvSpPr>
            <a:spLocks noChangeArrowheads="1"/>
          </p:cNvSpPr>
          <p:nvPr/>
        </p:nvSpPr>
        <p:spPr bwMode="auto">
          <a:xfrm>
            <a:off x="1054646" y="1630757"/>
            <a:ext cx="8518005"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preorder(</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(sub_root.data, </a:t>
            </a:r>
            <a:r>
              <a:rPr kumimoji="0" lang="zh-CN" altLang="zh-CN" sz="2000" b="0" i="0" u="none" strike="noStrike" cap="none" normalizeH="0" baseline="0" smtClean="0">
                <a:ln>
                  <a:noFill/>
                </a:ln>
                <a:solidFill>
                  <a:srgbClr val="660099"/>
                </a:solidFill>
                <a:effectLst/>
                <a:latin typeface="Consolas" pitchFamily="49" charset="0"/>
                <a:ea typeface="宋体" pitchFamily="2" charset="-122"/>
                <a:cs typeface="宋体" pitchFamily="2" charset="-122"/>
              </a:rPr>
              <a:t>end</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.recursive_preorder(sub_root.left)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.recursive_preorder(sub_root.right)</a:t>
            </a: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圆角矩形标注 4"/>
          <p:cNvSpPr/>
          <p:nvPr/>
        </p:nvSpPr>
        <p:spPr>
          <a:xfrm>
            <a:off x="8327454" y="1630757"/>
            <a:ext cx="1872208" cy="790925"/>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mtClean="0"/>
              <a:t>修改成中序和后序算法</a:t>
            </a:r>
            <a:endParaRPr lang="zh-CN" altLang="en-US"/>
          </a:p>
        </p:txBody>
      </p:sp>
    </p:spTree>
    <p:extLst>
      <p:ext uri="{BB962C8B-B14F-4D97-AF65-F5344CB8AC3E}">
        <p14:creationId xmlns:p14="http://schemas.microsoft.com/office/powerpoint/2010/main" val="374271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遍历算法修改</a:t>
            </a:r>
            <a:endParaRPr lang="zh-CN" altLang="en-US"/>
          </a:p>
        </p:txBody>
      </p:sp>
      <p:sp>
        <p:nvSpPr>
          <p:cNvPr id="4" name="Rectangle 1"/>
          <p:cNvSpPr>
            <a:spLocks noChangeArrowheads="1"/>
          </p:cNvSpPr>
          <p:nvPr/>
        </p:nvSpPr>
        <p:spPr bwMode="auto">
          <a:xfrm>
            <a:off x="1054645" y="1144410"/>
            <a:ext cx="8518005"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preorder(</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(sub_root.data, </a:t>
            </a:r>
            <a:r>
              <a:rPr kumimoji="0" lang="zh-CN" altLang="zh-CN" sz="2000" b="0" i="0" u="none" strike="noStrike" cap="none" normalizeH="0" baseline="0" smtClean="0">
                <a:ln>
                  <a:noFill/>
                </a:ln>
                <a:solidFill>
                  <a:srgbClr val="660099"/>
                </a:solidFill>
                <a:effectLst/>
                <a:latin typeface="Consolas" pitchFamily="49" charset="0"/>
                <a:ea typeface="宋体" pitchFamily="2" charset="-122"/>
                <a:cs typeface="宋体" pitchFamily="2" charset="-122"/>
              </a:rPr>
              <a:t>end</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.recursive_preorder(sub_root.left)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.recursive_preorder(sub_root.right)</a:t>
            </a: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圆角矩形标注 4"/>
          <p:cNvSpPr/>
          <p:nvPr/>
        </p:nvSpPr>
        <p:spPr>
          <a:xfrm>
            <a:off x="8327454" y="1413571"/>
            <a:ext cx="1872208" cy="1008112"/>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mtClean="0"/>
              <a:t>修改成同时输出每个结点的层次</a:t>
            </a:r>
            <a:endParaRPr lang="zh-CN" altLang="en-US"/>
          </a:p>
        </p:txBody>
      </p:sp>
      <p:sp>
        <p:nvSpPr>
          <p:cNvPr id="2" name="Rectangle 1"/>
          <p:cNvSpPr>
            <a:spLocks noChangeArrowheads="1"/>
          </p:cNvSpPr>
          <p:nvPr/>
        </p:nvSpPr>
        <p:spPr bwMode="auto">
          <a:xfrm>
            <a:off x="1054645" y="3812600"/>
            <a:ext cx="9310093" cy="3046988"/>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preorder</a:t>
            </a:r>
            <a:r>
              <a:rPr kumimoji="0" lang="zh-CN" altLang="zh-CN" sz="2000" b="0" i="0" u="none" strike="noStrike" cap="none" normalizeH="0" baseline="0" smtClean="0">
                <a:ln>
                  <a:noFill/>
                </a:ln>
                <a:solidFill>
                  <a:srgbClr val="FF0000"/>
                </a:solidFill>
                <a:effectLst/>
                <a:latin typeface="Consolas" pitchFamily="49" charset="0"/>
                <a:ea typeface="宋体" pitchFamily="2" charset="-122"/>
                <a:cs typeface="宋体" pitchFamily="2" charset="-122"/>
              </a:rPr>
              <a:t>_level</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.recursive_preorder_level(</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r>
              <a:rPr lang="zh-CN" altLang="zh-CN" sz="2000">
                <a:solidFill>
                  <a:srgbClr val="FF0000"/>
                </a:solidFill>
                <a:latin typeface="Consolas" pitchFamily="49" charset="0"/>
                <a:ea typeface="宋体" pitchFamily="2" charset="-122"/>
                <a:cs typeface="宋体" pitchFamily="2" charset="-122"/>
              </a:rPr>
              <a:t>0</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lang="zh-CN" altLang="zh-CN" sz="2000">
                <a:solidFill>
                  <a:srgbClr val="FF0000"/>
                </a:solidFill>
                <a:latin typeface="Consolas" pitchFamily="49" charset="0"/>
                <a:ea typeface="宋体" pitchFamily="2" charset="-122"/>
                <a:cs typeface="宋体" pitchFamily="2" charset="-122"/>
              </a:rPr>
              <a:t>_level</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sub_root, </a:t>
            </a:r>
            <a:r>
              <a:rPr lang="zh-CN" altLang="zh-CN" sz="2000">
                <a:solidFill>
                  <a:srgbClr val="FF0000"/>
                </a:solidFill>
                <a:latin typeface="Consolas" pitchFamily="49" charset="0"/>
                <a:ea typeface="宋体" pitchFamily="2" charset="-122"/>
                <a:cs typeface="宋体" pitchFamily="2" charset="-122"/>
              </a:rPr>
              <a:t>level</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(sub_root.data,</a:t>
            </a:r>
            <a:r>
              <a:rPr lang="zh-CN" altLang="zh-CN" sz="2000">
                <a:solidFill>
                  <a:srgbClr val="FF0000"/>
                </a:solidFill>
                <a:latin typeface="Consolas" pitchFamily="49" charset="0"/>
                <a:ea typeface="宋体" pitchFamily="2" charset="-122"/>
                <a:cs typeface="宋体" pitchFamily="2" charset="-122"/>
              </a:rPr>
              <a:t>level</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660099"/>
                </a:solidFill>
                <a:effectLst/>
                <a:latin typeface="Consolas" pitchFamily="49" charset="0"/>
                <a:ea typeface="宋体" pitchFamily="2" charset="-122"/>
                <a:cs typeface="宋体" pitchFamily="2" charset="-122"/>
              </a:rPr>
              <a:t>end</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lang="zh-CN" altLang="zh-CN" sz="2000">
                <a:solidFill>
                  <a:srgbClr val="FF0000"/>
                </a:solidFill>
                <a:latin typeface="Consolas" pitchFamily="49" charset="0"/>
                <a:ea typeface="宋体" pitchFamily="2" charset="-122"/>
                <a:cs typeface="宋体" pitchFamily="2" charset="-122"/>
              </a:rPr>
              <a:t>_level</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(sub_root.left, </a:t>
            </a:r>
            <a:r>
              <a:rPr lang="zh-CN" altLang="zh-CN" sz="2000">
                <a:solidFill>
                  <a:srgbClr val="FF0000"/>
                </a:solidFill>
                <a:latin typeface="Consolas" pitchFamily="49" charset="0"/>
                <a:ea typeface="宋体" pitchFamily="2" charset="-122"/>
                <a:cs typeface="宋体" pitchFamily="2" charset="-122"/>
              </a:rPr>
              <a:t>level+1</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.recursive_preorder</a:t>
            </a:r>
            <a:r>
              <a:rPr lang="zh-CN" altLang="zh-CN" sz="2000">
                <a:solidFill>
                  <a:srgbClr val="FF0000"/>
                </a:solidFill>
                <a:latin typeface="Consolas" pitchFamily="49" charset="0"/>
                <a:ea typeface="宋体" pitchFamily="2" charset="-122"/>
                <a:cs typeface="宋体" pitchFamily="2" charset="-122"/>
              </a:rPr>
              <a:t>_level</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(sub_root.right, </a:t>
            </a:r>
            <a:r>
              <a:rPr lang="zh-CN" altLang="zh-CN" sz="2000">
                <a:solidFill>
                  <a:srgbClr val="FF0000"/>
                </a:solidFill>
                <a:latin typeface="Consolas" pitchFamily="49" charset="0"/>
                <a:ea typeface="宋体" pitchFamily="2" charset="-122"/>
                <a:cs typeface="宋体" pitchFamily="2" charset="-122"/>
              </a:rPr>
              <a:t>level+1</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41542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1345477"/>
          </a:xfrm>
        </p:spPr>
        <p:txBody>
          <a:bodyPr/>
          <a:lstStyle/>
          <a:p>
            <a:r>
              <a:rPr lang="zh-CN" altLang="zh-CN"/>
              <a:t>已知一棵二叉树的先序序列和中序序列分别为</a:t>
            </a:r>
            <a:r>
              <a:rPr lang="en-US" altLang="zh-CN"/>
              <a:t>ABCDEFGH</a:t>
            </a:r>
            <a:r>
              <a:rPr lang="zh-CN" altLang="zh-CN"/>
              <a:t>和</a:t>
            </a:r>
            <a:r>
              <a:rPr lang="en-US" altLang="zh-CN"/>
              <a:t>BDCEAFHG</a:t>
            </a:r>
            <a:r>
              <a:rPr lang="zh-CN" altLang="zh-CN"/>
              <a:t>，画出此二叉树。</a:t>
            </a:r>
            <a:endParaRPr lang="zh-CN" altLang="en-US"/>
          </a:p>
        </p:txBody>
      </p:sp>
      <p:sp>
        <p:nvSpPr>
          <p:cNvPr id="3" name="标题 2"/>
          <p:cNvSpPr>
            <a:spLocks noGrp="1"/>
          </p:cNvSpPr>
          <p:nvPr>
            <p:ph type="title"/>
          </p:nvPr>
        </p:nvSpPr>
        <p:spPr/>
        <p:txBody>
          <a:bodyPr>
            <a:normAutofit fontScale="90000"/>
          </a:bodyPr>
          <a:lstStyle/>
          <a:p>
            <a:r>
              <a:rPr lang="zh-CN" altLang="en-US" smtClean="0"/>
              <a:t>通过</a:t>
            </a:r>
            <a:r>
              <a:rPr lang="zh-CN" altLang="en-US" smtClean="0">
                <a:solidFill>
                  <a:srgbClr val="FF0000"/>
                </a:solidFill>
              </a:rPr>
              <a:t>两个序列</a:t>
            </a:r>
            <a:r>
              <a:rPr lang="zh-CN" altLang="en-US" smtClean="0"/>
              <a:t>创建二叉树</a:t>
            </a:r>
            <a:endParaRPr lang="zh-CN" altLang="en-US"/>
          </a:p>
        </p:txBody>
      </p:sp>
      <p:pic>
        <p:nvPicPr>
          <p:cNvPr id="4" name="图片 3"/>
          <p:cNvPicPr>
            <a:picLocks noChangeAspect="1"/>
          </p:cNvPicPr>
          <p:nvPr/>
        </p:nvPicPr>
        <p:blipFill>
          <a:blip r:embed="rId2"/>
          <a:stretch>
            <a:fillRect/>
          </a:stretch>
        </p:blipFill>
        <p:spPr>
          <a:xfrm>
            <a:off x="1342678" y="2421682"/>
            <a:ext cx="2800350" cy="2095500"/>
          </a:xfrm>
          <a:prstGeom prst="rect">
            <a:avLst/>
          </a:prstGeom>
        </p:spPr>
      </p:pic>
      <p:pic>
        <p:nvPicPr>
          <p:cNvPr id="5" name="图片 4"/>
          <p:cNvPicPr>
            <a:picLocks noChangeAspect="1"/>
          </p:cNvPicPr>
          <p:nvPr/>
        </p:nvPicPr>
        <p:blipFill>
          <a:blip r:embed="rId3"/>
          <a:stretch>
            <a:fillRect/>
          </a:stretch>
        </p:blipFill>
        <p:spPr>
          <a:xfrm>
            <a:off x="4727054" y="2529450"/>
            <a:ext cx="2571750" cy="2905542"/>
          </a:xfrm>
          <a:prstGeom prst="rect">
            <a:avLst/>
          </a:prstGeom>
        </p:spPr>
      </p:pic>
      <p:pic>
        <p:nvPicPr>
          <p:cNvPr id="6" name="图片 5"/>
          <p:cNvPicPr>
            <a:picLocks noChangeAspect="1"/>
          </p:cNvPicPr>
          <p:nvPr/>
        </p:nvPicPr>
        <p:blipFill>
          <a:blip r:embed="rId4"/>
          <a:stretch>
            <a:fillRect/>
          </a:stretch>
        </p:blipFill>
        <p:spPr>
          <a:xfrm>
            <a:off x="8039422" y="2421682"/>
            <a:ext cx="2647950" cy="3800475"/>
          </a:xfrm>
          <a:prstGeom prst="rect">
            <a:avLst/>
          </a:prstGeom>
        </p:spPr>
      </p:pic>
    </p:spTree>
    <p:extLst>
      <p:ext uri="{BB962C8B-B14F-4D97-AF65-F5344CB8AC3E}">
        <p14:creationId xmlns:p14="http://schemas.microsoft.com/office/powerpoint/2010/main" val="140280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1345477"/>
          </a:xfrm>
        </p:spPr>
        <p:txBody>
          <a:bodyPr/>
          <a:lstStyle/>
          <a:p>
            <a:r>
              <a:rPr lang="zh-CN" altLang="zh-CN" dirty="0"/>
              <a:t>已知一棵二叉树的先序序列和中序序列分别为</a:t>
            </a:r>
            <a:r>
              <a:rPr lang="en-US" altLang="zh-CN" dirty="0" err="1"/>
              <a:t>ABCDEFGH</a:t>
            </a:r>
            <a:r>
              <a:rPr lang="zh-CN" altLang="zh-CN" dirty="0"/>
              <a:t>和</a:t>
            </a:r>
            <a:r>
              <a:rPr lang="en-US" altLang="zh-CN" dirty="0" err="1"/>
              <a:t>BDCEAFHG</a:t>
            </a:r>
            <a:r>
              <a:rPr lang="zh-CN" altLang="zh-CN" dirty="0"/>
              <a:t>，画出此二叉树。</a:t>
            </a:r>
            <a:endParaRPr lang="zh-CN" altLang="en-US" dirty="0"/>
          </a:p>
        </p:txBody>
      </p:sp>
      <p:sp>
        <p:nvSpPr>
          <p:cNvPr id="3" name="标题 2"/>
          <p:cNvSpPr>
            <a:spLocks noGrp="1"/>
          </p:cNvSpPr>
          <p:nvPr>
            <p:ph type="title"/>
          </p:nvPr>
        </p:nvSpPr>
        <p:spPr/>
        <p:txBody>
          <a:bodyPr>
            <a:normAutofit fontScale="90000"/>
          </a:bodyPr>
          <a:lstStyle/>
          <a:p>
            <a:r>
              <a:rPr lang="zh-CN" altLang="en-US"/>
              <a:t>通过</a:t>
            </a:r>
            <a:r>
              <a:rPr lang="zh-CN" altLang="en-US">
                <a:solidFill>
                  <a:srgbClr val="FF0000"/>
                </a:solidFill>
              </a:rPr>
              <a:t>两个序列</a:t>
            </a:r>
            <a:r>
              <a:rPr lang="zh-CN" altLang="en-US"/>
              <a:t>创建二叉树</a:t>
            </a:r>
          </a:p>
        </p:txBody>
      </p:sp>
      <p:pic>
        <p:nvPicPr>
          <p:cNvPr id="7" name="图片 6"/>
          <p:cNvPicPr>
            <a:picLocks noChangeAspect="1"/>
          </p:cNvPicPr>
          <p:nvPr/>
        </p:nvPicPr>
        <p:blipFill>
          <a:blip r:embed="rId2"/>
          <a:stretch>
            <a:fillRect/>
          </a:stretch>
        </p:blipFill>
        <p:spPr>
          <a:xfrm>
            <a:off x="5338131" y="2609277"/>
            <a:ext cx="3286125" cy="3724275"/>
          </a:xfrm>
          <a:prstGeom prst="rect">
            <a:avLst/>
          </a:prstGeom>
        </p:spPr>
      </p:pic>
      <p:pic>
        <p:nvPicPr>
          <p:cNvPr id="8" name="图片 7"/>
          <p:cNvPicPr>
            <a:picLocks noChangeAspect="1"/>
          </p:cNvPicPr>
          <p:nvPr/>
        </p:nvPicPr>
        <p:blipFill>
          <a:blip r:embed="rId3"/>
          <a:stretch>
            <a:fillRect/>
          </a:stretch>
        </p:blipFill>
        <p:spPr>
          <a:xfrm>
            <a:off x="8615486" y="2542797"/>
            <a:ext cx="3409950" cy="3762375"/>
          </a:xfrm>
          <a:prstGeom prst="rect">
            <a:avLst/>
          </a:prstGeom>
        </p:spPr>
      </p:pic>
      <p:pic>
        <p:nvPicPr>
          <p:cNvPr id="6" name="图片 5"/>
          <p:cNvPicPr>
            <a:picLocks noChangeAspect="1"/>
          </p:cNvPicPr>
          <p:nvPr/>
        </p:nvPicPr>
        <p:blipFill>
          <a:blip r:embed="rId4"/>
          <a:stretch>
            <a:fillRect/>
          </a:stretch>
        </p:blipFill>
        <p:spPr>
          <a:xfrm>
            <a:off x="1774726" y="2386149"/>
            <a:ext cx="2647950" cy="3800475"/>
          </a:xfrm>
          <a:prstGeom prst="rect">
            <a:avLst/>
          </a:prstGeom>
        </p:spPr>
      </p:pic>
    </p:spTree>
    <p:extLst>
      <p:ext uri="{BB962C8B-B14F-4D97-AF65-F5344CB8AC3E}">
        <p14:creationId xmlns:p14="http://schemas.microsoft.com/office/powerpoint/2010/main" val="115105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smtClean="0"/>
              <a:t>假设树中结点的值为单个字符</a:t>
            </a:r>
            <a:endParaRPr lang="zh-CN" altLang="en-US"/>
          </a:p>
        </p:txBody>
      </p:sp>
      <p:sp>
        <p:nvSpPr>
          <p:cNvPr id="3" name="标题 2"/>
          <p:cNvSpPr>
            <a:spLocks noGrp="1"/>
          </p:cNvSpPr>
          <p:nvPr>
            <p:ph type="title"/>
          </p:nvPr>
        </p:nvSpPr>
        <p:spPr/>
        <p:txBody>
          <a:bodyPr>
            <a:normAutofit fontScale="90000"/>
          </a:bodyPr>
          <a:lstStyle/>
          <a:p>
            <a:r>
              <a:rPr lang="zh-CN" altLang="en-US" smtClean="0"/>
              <a:t>创建二叉树算法</a:t>
            </a:r>
            <a:r>
              <a:rPr lang="en-US" altLang="zh-CN" smtClean="0"/>
              <a:t>1</a:t>
            </a:r>
            <a:endParaRPr lang="zh-CN" altLang="en-US"/>
          </a:p>
        </p:txBody>
      </p:sp>
      <p:sp>
        <p:nvSpPr>
          <p:cNvPr id="4" name="Rectangle 1"/>
          <p:cNvSpPr>
            <a:spLocks noChangeArrowheads="1"/>
          </p:cNvSpPr>
          <p:nvPr/>
        </p:nvSpPr>
        <p:spPr bwMode="auto">
          <a:xfrm>
            <a:off x="1126654" y="2020992"/>
            <a:ext cx="9742141" cy="2308324"/>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altLang="zh-CN" sz="2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利用两个序列创建二叉树</a:t>
            </a:r>
            <a:br>
              <a:rPr kumimoji="0" lang="zh-CN" altLang="zh-CN" sz="2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create_by_pre_in(</a:t>
            </a:r>
            <a:r>
              <a:rPr kumimoji="0" lang="zh-CN" altLang="zh-CN" sz="2400" b="0" i="0" u="none" strike="noStrike" cap="none" normalizeH="0" baseline="0" dirty="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preorder, inorder):</a:t>
            </a:r>
            <a:b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(preorder) != </a:t>
            </a:r>
            <a:r>
              <a:rPr kumimoji="0" lang="zh-CN" altLang="zh-CN" sz="2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(inorder):</a:t>
            </a:r>
            <a:b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2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4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字符串非法</a:t>
            </a:r>
            <a:r>
              <a:rPr kumimoji="0" lang="zh-CN" altLang="zh-CN" sz="2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raise </a:t>
            </a:r>
            <a:r>
              <a:rPr kumimoji="0" lang="zh-CN" altLang="zh-CN" sz="2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ValueError</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2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4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不是合法的序列</a:t>
            </a:r>
            <a:r>
              <a:rPr kumimoji="0" lang="zh-CN" altLang="zh-CN" sz="2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dirty="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.root = </a:t>
            </a:r>
            <a:r>
              <a:rPr kumimoji="0" lang="zh-CN" altLang="zh-CN" sz="2400" b="0" i="0" u="none" strike="noStrike" cap="none" normalizeH="0" baseline="0" dirty="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.recursive_create(preorder, inorder)</a:t>
            </a:r>
            <a:endParaRPr kumimoji="0" lang="zh-CN"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269815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创建二叉树算法</a:t>
            </a:r>
            <a:r>
              <a:rPr lang="en-US" altLang="zh-CN"/>
              <a:t>1</a:t>
            </a:r>
            <a:endParaRPr lang="zh-CN" altLang="en-US"/>
          </a:p>
        </p:txBody>
      </p:sp>
      <p:sp>
        <p:nvSpPr>
          <p:cNvPr id="4" name="矩形 3"/>
          <p:cNvSpPr/>
          <p:nvPr/>
        </p:nvSpPr>
        <p:spPr>
          <a:xfrm>
            <a:off x="910630" y="1026405"/>
            <a:ext cx="9649072" cy="5632311"/>
          </a:xfrm>
          <a:prstGeom prst="rect">
            <a:avLst/>
          </a:prstGeom>
          <a:solidFill>
            <a:schemeClr val="tx2">
              <a:lumMod val="20000"/>
              <a:lumOff val="80000"/>
            </a:schemeClr>
          </a:solidFill>
        </p:spPr>
        <p:txBody>
          <a:bodyPr wrap="square">
            <a:spAutoFit/>
          </a:bodyPr>
          <a:lstStyle/>
          <a:p>
            <a:pPr lvl="0" defTabSz="914400" fontAlgn="base">
              <a:spcBef>
                <a:spcPct val="0"/>
              </a:spcBef>
              <a:spcAft>
                <a:spcPct val="0"/>
              </a:spcAft>
            </a:pPr>
            <a:r>
              <a:rPr lang="zh-CN" altLang="zh-CN" sz="2000" b="1" dirty="0">
                <a:solidFill>
                  <a:srgbClr val="000080"/>
                </a:solidFill>
                <a:latin typeface="Consolas" pitchFamily="49" charset="0"/>
                <a:ea typeface="宋体" pitchFamily="2" charset="-122"/>
                <a:cs typeface="宋体" pitchFamily="2" charset="-122"/>
              </a:rPr>
              <a:t>def </a:t>
            </a:r>
            <a:r>
              <a:rPr lang="zh-CN" altLang="zh-CN" sz="2000" dirty="0">
                <a:solidFill>
                  <a:srgbClr val="000000"/>
                </a:solidFill>
                <a:latin typeface="Consolas" pitchFamily="49" charset="0"/>
                <a:ea typeface="宋体" pitchFamily="2" charset="-122"/>
                <a:cs typeface="宋体" pitchFamily="2" charset="-122"/>
              </a:rPr>
              <a:t>recursive_create(</a:t>
            </a:r>
            <a:r>
              <a:rPr lang="zh-CN" altLang="zh-CN" sz="2000" dirty="0">
                <a:solidFill>
                  <a:srgbClr val="94558D"/>
                </a:solidFill>
                <a:latin typeface="Consolas" pitchFamily="49" charset="0"/>
                <a:ea typeface="宋体" pitchFamily="2" charset="-122"/>
                <a:cs typeface="宋体" pitchFamily="2" charset="-122"/>
              </a:rPr>
              <a:t>self</a:t>
            </a:r>
            <a:r>
              <a:rPr lang="zh-CN" altLang="zh-CN" sz="2000" dirty="0">
                <a:solidFill>
                  <a:srgbClr val="000000"/>
                </a:solidFill>
                <a:latin typeface="Consolas" pitchFamily="49" charset="0"/>
                <a:ea typeface="宋体" pitchFamily="2" charset="-122"/>
                <a:cs typeface="宋体" pitchFamily="2" charset="-122"/>
              </a:rPr>
              <a:t>, preorder, inorder):</a:t>
            </a:r>
            <a:br>
              <a:rPr lang="zh-CN" altLang="zh-CN" sz="2000" dirty="0">
                <a:solidFill>
                  <a:srgbClr val="000000"/>
                </a:solidFill>
                <a:latin typeface="Consolas" pitchFamily="49" charset="0"/>
                <a:ea typeface="宋体" pitchFamily="2" charset="-122"/>
                <a:cs typeface="宋体" pitchFamily="2" charset="-122"/>
              </a:rPr>
            </a:br>
            <a:r>
              <a:rPr lang="zh-CN" altLang="zh-CN" sz="2000" dirty="0" smtClean="0">
                <a:solidFill>
                  <a:srgbClr val="000000"/>
                </a:solidFill>
                <a:latin typeface="Consolas" pitchFamily="49" charset="0"/>
                <a:ea typeface="宋体" pitchFamily="2" charset="-122"/>
                <a:cs typeface="宋体" pitchFamily="2" charset="-122"/>
              </a:rPr>
              <a:t>  </a:t>
            </a:r>
            <a:r>
              <a:rPr lang="zh-CN" altLang="zh-CN" sz="2000" b="1" dirty="0" smtClean="0">
                <a:solidFill>
                  <a:srgbClr val="000080"/>
                </a:solidFill>
                <a:latin typeface="Consolas" pitchFamily="49" charset="0"/>
                <a:ea typeface="宋体" pitchFamily="2" charset="-122"/>
                <a:cs typeface="宋体" pitchFamily="2" charset="-122"/>
              </a:rPr>
              <a:t>if </a:t>
            </a:r>
            <a:r>
              <a:rPr lang="zh-CN" altLang="zh-CN" sz="2000" dirty="0" smtClean="0">
                <a:solidFill>
                  <a:srgbClr val="000080"/>
                </a:solidFill>
                <a:latin typeface="Consolas" pitchFamily="49" charset="0"/>
                <a:ea typeface="宋体" pitchFamily="2" charset="-122"/>
                <a:cs typeface="宋体" pitchFamily="2" charset="-122"/>
              </a:rPr>
              <a:t>len</a:t>
            </a:r>
            <a:r>
              <a:rPr lang="zh-CN" altLang="zh-CN" sz="2000" dirty="0" smtClean="0">
                <a:solidFill>
                  <a:srgbClr val="000000"/>
                </a:solidFill>
                <a:latin typeface="Consolas" pitchFamily="49" charset="0"/>
                <a:ea typeface="宋体" pitchFamily="2" charset="-122"/>
                <a:cs typeface="宋体" pitchFamily="2" charset="-122"/>
              </a:rPr>
              <a:t>(preorder) </a:t>
            </a:r>
            <a:r>
              <a:rPr lang="zh-CN" altLang="zh-CN" sz="2000" dirty="0">
                <a:solidFill>
                  <a:srgbClr val="000000"/>
                </a:solidFill>
                <a:latin typeface="Consolas" pitchFamily="49" charset="0"/>
                <a:ea typeface="宋体" pitchFamily="2" charset="-122"/>
                <a:cs typeface="宋体" pitchFamily="2" charset="-122"/>
              </a:rPr>
              <a:t>== </a:t>
            </a:r>
            <a:r>
              <a:rPr lang="zh-CN" altLang="zh-CN" sz="2000" dirty="0">
                <a:solidFill>
                  <a:srgbClr val="0000FF"/>
                </a:solidFill>
                <a:latin typeface="Consolas" pitchFamily="49" charset="0"/>
                <a:ea typeface="宋体" pitchFamily="2" charset="-122"/>
                <a:cs typeface="宋体" pitchFamily="2" charset="-122"/>
              </a:rPr>
              <a:t>0</a:t>
            </a:r>
            <a:r>
              <a:rPr lang="zh-CN" altLang="zh-CN" sz="2000" dirty="0">
                <a:solidFill>
                  <a:srgbClr val="000000"/>
                </a:solidFill>
                <a:latin typeface="Consolas" pitchFamily="49" charset="0"/>
                <a:ea typeface="宋体" pitchFamily="2" charset="-122"/>
                <a:cs typeface="宋体" pitchFamily="2" charset="-122"/>
              </a:rPr>
              <a:t>:</a:t>
            </a:r>
            <a:br>
              <a:rPr lang="zh-CN" altLang="zh-CN" sz="2000" dirty="0">
                <a:solidFill>
                  <a:srgbClr val="000000"/>
                </a:solidFill>
                <a:latin typeface="Consolas" pitchFamily="49" charset="0"/>
                <a:ea typeface="宋体" pitchFamily="2" charset="-122"/>
                <a:cs typeface="宋体" pitchFamily="2" charset="-122"/>
              </a:rPr>
            </a:br>
            <a:r>
              <a:rPr lang="zh-CN" altLang="zh-CN" sz="2000" dirty="0">
                <a:solidFill>
                  <a:srgbClr val="000000"/>
                </a:solidFill>
                <a:latin typeface="Consolas" pitchFamily="49" charset="0"/>
                <a:ea typeface="宋体" pitchFamily="2" charset="-122"/>
                <a:cs typeface="宋体" pitchFamily="2" charset="-122"/>
              </a:rPr>
              <a:t>        </a:t>
            </a:r>
            <a:r>
              <a:rPr lang="zh-CN" altLang="zh-CN" sz="2000" b="1" dirty="0">
                <a:solidFill>
                  <a:srgbClr val="000080"/>
                </a:solidFill>
                <a:latin typeface="Consolas" pitchFamily="49" charset="0"/>
                <a:ea typeface="宋体" pitchFamily="2" charset="-122"/>
                <a:cs typeface="宋体" pitchFamily="2" charset="-122"/>
              </a:rPr>
              <a:t>return None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序列长度为</a:t>
            </a:r>
            <a:r>
              <a:rPr lang="zh-CN" altLang="zh-CN" sz="2000" i="1" dirty="0">
                <a:solidFill>
                  <a:srgbClr val="808080"/>
                </a:solidFill>
                <a:latin typeface="Consolas" pitchFamily="49" charset="0"/>
                <a:ea typeface="宋体" pitchFamily="2" charset="-122"/>
                <a:cs typeface="宋体" pitchFamily="2" charset="-122"/>
              </a:rPr>
              <a:t>0</a:t>
            </a:r>
            <a:r>
              <a:rPr lang="zh-CN" altLang="zh-CN" sz="2000" i="1" dirty="0" smtClean="0">
                <a:solidFill>
                  <a:srgbClr val="808080"/>
                </a:solidFill>
                <a:latin typeface="Arial Unicode MS" pitchFamily="34" charset="-122"/>
                <a:ea typeface="Arial Unicode MS" pitchFamily="34" charset="-122"/>
                <a:cs typeface="Arial Unicode MS" pitchFamily="34" charset="-122"/>
              </a:rPr>
              <a:t>，生成</a:t>
            </a:r>
            <a:r>
              <a:rPr lang="zh-CN" altLang="zh-CN" sz="2000" i="1" dirty="0">
                <a:solidFill>
                  <a:srgbClr val="808080"/>
                </a:solidFill>
                <a:latin typeface="Arial Unicode MS" pitchFamily="34" charset="-122"/>
                <a:ea typeface="Arial Unicode MS" pitchFamily="34" charset="-122"/>
                <a:cs typeface="Arial Unicode MS" pitchFamily="34" charset="-122"/>
              </a:rPr>
              <a:t>空二叉树</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rootchar = preorder[</a:t>
            </a:r>
            <a:r>
              <a:rPr lang="zh-CN" altLang="zh-CN" sz="2000" dirty="0">
                <a:solidFill>
                  <a:srgbClr val="0000FF"/>
                </a:solidFill>
                <a:latin typeface="Consolas" pitchFamily="49" charset="0"/>
                <a:ea typeface="宋体" pitchFamily="2" charset="-122"/>
                <a:cs typeface="宋体" pitchFamily="2" charset="-122"/>
              </a:rPr>
              <a:t>0</a:t>
            </a:r>
            <a:r>
              <a:rPr lang="zh-CN" altLang="zh-CN" sz="2000" dirty="0">
                <a:solidFill>
                  <a:srgbClr val="000000"/>
                </a:solidFill>
                <a:latin typeface="Consolas" pitchFamily="49" charset="0"/>
                <a:ea typeface="宋体" pitchFamily="2" charset="-122"/>
                <a:cs typeface="宋体" pitchFamily="2" charset="-122"/>
              </a:rPr>
              <a:t>]  </a:t>
            </a:r>
            <a:r>
              <a:rPr lang="zh-CN" altLang="zh-CN" sz="2000" i="1" dirty="0">
                <a:solidFill>
                  <a:srgbClr val="808080"/>
                </a:solidFill>
                <a:latin typeface="Consolas" pitchFamily="49" charset="0"/>
                <a:ea typeface="宋体" pitchFamily="2" charset="-122"/>
                <a:cs typeface="宋体" pitchFamily="2" charset="-122"/>
              </a:rPr>
              <a:t># rootchar</a:t>
            </a:r>
            <a:r>
              <a:rPr lang="zh-CN" altLang="zh-CN" sz="2000" i="1" dirty="0">
                <a:solidFill>
                  <a:srgbClr val="808080"/>
                </a:solidFill>
                <a:latin typeface="Arial Unicode MS" pitchFamily="34" charset="-122"/>
                <a:ea typeface="Arial Unicode MS" pitchFamily="34" charset="-122"/>
                <a:cs typeface="Arial Unicode MS" pitchFamily="34" charset="-122"/>
              </a:rPr>
              <a:t>为根结点值</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rootin = inorder.find(rootchar)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在中序序列中定位根的位置</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b="1" dirty="0">
                <a:solidFill>
                  <a:srgbClr val="000080"/>
                </a:solidFill>
                <a:latin typeface="Consolas" pitchFamily="49" charset="0"/>
                <a:ea typeface="宋体" pitchFamily="2" charset="-122"/>
                <a:cs typeface="宋体" pitchFamily="2" charset="-122"/>
              </a:rPr>
              <a:t>if </a:t>
            </a:r>
            <a:r>
              <a:rPr lang="zh-CN" altLang="zh-CN" sz="2000" dirty="0">
                <a:solidFill>
                  <a:srgbClr val="000000"/>
                </a:solidFill>
                <a:latin typeface="Consolas" pitchFamily="49" charset="0"/>
                <a:ea typeface="宋体" pitchFamily="2" charset="-122"/>
                <a:cs typeface="宋体" pitchFamily="2" charset="-122"/>
              </a:rPr>
              <a:t>rootin == -</a:t>
            </a:r>
            <a:r>
              <a:rPr lang="zh-CN" altLang="zh-CN" sz="2000" dirty="0">
                <a:solidFill>
                  <a:srgbClr val="0000FF"/>
                </a:solidFill>
                <a:latin typeface="Consolas" pitchFamily="49" charset="0"/>
                <a:ea typeface="宋体" pitchFamily="2" charset="-122"/>
                <a:cs typeface="宋体" pitchFamily="2" charset="-122"/>
              </a:rPr>
              <a:t>1</a:t>
            </a:r>
            <a:r>
              <a:rPr lang="zh-CN" altLang="zh-CN" sz="2000" dirty="0">
                <a:solidFill>
                  <a:srgbClr val="000000"/>
                </a:solidFill>
                <a:latin typeface="Consolas" pitchFamily="49" charset="0"/>
                <a:ea typeface="宋体" pitchFamily="2" charset="-122"/>
                <a:cs typeface="宋体" pitchFamily="2" charset="-122"/>
              </a:rPr>
              <a:t>:</a:t>
            </a:r>
            <a:br>
              <a:rPr lang="zh-CN" altLang="zh-CN" sz="2000" dirty="0">
                <a:solidFill>
                  <a:srgbClr val="000000"/>
                </a:solidFill>
                <a:latin typeface="Consolas" pitchFamily="49" charset="0"/>
                <a:ea typeface="宋体" pitchFamily="2" charset="-122"/>
                <a:cs typeface="宋体" pitchFamily="2" charset="-122"/>
              </a:rPr>
            </a:br>
            <a:r>
              <a:rPr lang="zh-CN" altLang="zh-CN" sz="2000" dirty="0">
                <a:solidFill>
                  <a:srgbClr val="000000"/>
                </a:solidFill>
                <a:latin typeface="Consolas" pitchFamily="49" charset="0"/>
                <a:ea typeface="宋体" pitchFamily="2" charset="-122"/>
                <a:cs typeface="宋体" pitchFamily="2" charset="-122"/>
              </a:rPr>
              <a:t>        </a:t>
            </a:r>
            <a:r>
              <a:rPr lang="zh-CN" altLang="zh-CN" sz="2000" dirty="0">
                <a:solidFill>
                  <a:srgbClr val="000080"/>
                </a:solidFill>
                <a:latin typeface="Consolas" pitchFamily="49" charset="0"/>
                <a:ea typeface="宋体" pitchFamily="2" charset="-122"/>
                <a:cs typeface="宋体" pitchFamily="2" charset="-122"/>
              </a:rPr>
              <a:t>print</a:t>
            </a:r>
            <a:r>
              <a:rPr lang="zh-CN" altLang="zh-CN" sz="2000" dirty="0">
                <a:solidFill>
                  <a:srgbClr val="000000"/>
                </a:solidFill>
                <a:latin typeface="Consolas" pitchFamily="49" charset="0"/>
                <a:ea typeface="宋体" pitchFamily="2" charset="-122"/>
                <a:cs typeface="宋体" pitchFamily="2" charset="-122"/>
              </a:rPr>
              <a:t>(</a:t>
            </a:r>
            <a:r>
              <a:rPr lang="zh-CN" altLang="zh-CN" sz="2000" b="1" dirty="0">
                <a:solidFill>
                  <a:srgbClr val="008080"/>
                </a:solidFill>
                <a:latin typeface="Consolas" pitchFamily="49" charset="0"/>
                <a:ea typeface="宋体" pitchFamily="2" charset="-122"/>
                <a:cs typeface="宋体" pitchFamily="2" charset="-122"/>
              </a:rPr>
              <a:t>"</a:t>
            </a:r>
            <a:r>
              <a:rPr lang="zh-CN" altLang="zh-CN" sz="2000" b="1" dirty="0">
                <a:solidFill>
                  <a:srgbClr val="008080"/>
                </a:solidFill>
                <a:latin typeface="Arial Unicode MS" pitchFamily="34" charset="-122"/>
                <a:ea typeface="Arial Unicode MS" pitchFamily="34" charset="-122"/>
                <a:cs typeface="Arial Unicode MS" pitchFamily="34" charset="-122"/>
              </a:rPr>
              <a:t>字符串非法</a:t>
            </a:r>
            <a:r>
              <a:rPr lang="zh-CN" altLang="zh-CN" sz="2000" b="1" dirty="0">
                <a:solidFill>
                  <a:srgbClr val="008080"/>
                </a:solidFill>
                <a:latin typeface="Consolas" pitchFamily="49" charset="0"/>
                <a:ea typeface="宋体" pitchFamily="2" charset="-122"/>
                <a:cs typeface="宋体" pitchFamily="2" charset="-122"/>
              </a:rPr>
              <a:t>"</a:t>
            </a:r>
            <a:r>
              <a:rPr lang="zh-CN" altLang="zh-CN" sz="2000" dirty="0">
                <a:solidFill>
                  <a:srgbClr val="000000"/>
                </a:solidFill>
                <a:latin typeface="Consolas" pitchFamily="49" charset="0"/>
                <a:ea typeface="宋体" pitchFamily="2" charset="-122"/>
                <a:cs typeface="宋体" pitchFamily="2" charset="-122"/>
              </a:rPr>
              <a:t>)</a:t>
            </a:r>
            <a:br>
              <a:rPr lang="zh-CN" altLang="zh-CN" sz="2000" dirty="0">
                <a:solidFill>
                  <a:srgbClr val="000000"/>
                </a:solidFill>
                <a:latin typeface="Consolas" pitchFamily="49" charset="0"/>
                <a:ea typeface="宋体" pitchFamily="2" charset="-122"/>
                <a:cs typeface="宋体" pitchFamily="2" charset="-122"/>
              </a:rPr>
            </a:br>
            <a:r>
              <a:rPr lang="zh-CN" altLang="zh-CN" sz="2000" dirty="0">
                <a:solidFill>
                  <a:srgbClr val="000000"/>
                </a:solidFill>
                <a:latin typeface="Consolas" pitchFamily="49" charset="0"/>
                <a:ea typeface="宋体" pitchFamily="2" charset="-122"/>
                <a:cs typeface="宋体" pitchFamily="2" charset="-122"/>
              </a:rPr>
              <a:t>        </a:t>
            </a:r>
            <a:r>
              <a:rPr lang="zh-CN" altLang="zh-CN" sz="2000" b="1" dirty="0">
                <a:solidFill>
                  <a:srgbClr val="000080"/>
                </a:solidFill>
                <a:latin typeface="Consolas" pitchFamily="49" charset="0"/>
                <a:ea typeface="宋体" pitchFamily="2" charset="-122"/>
                <a:cs typeface="宋体" pitchFamily="2" charset="-122"/>
              </a:rPr>
              <a:t>raise </a:t>
            </a:r>
            <a:r>
              <a:rPr lang="zh-CN" altLang="zh-CN" sz="2000" dirty="0">
                <a:solidFill>
                  <a:srgbClr val="000080"/>
                </a:solidFill>
                <a:latin typeface="Consolas" pitchFamily="49" charset="0"/>
                <a:ea typeface="宋体" pitchFamily="2" charset="-122"/>
                <a:cs typeface="宋体" pitchFamily="2" charset="-122"/>
              </a:rPr>
              <a:t>ValueError</a:t>
            </a:r>
            <a:r>
              <a:rPr lang="zh-CN" altLang="zh-CN" sz="2000" dirty="0">
                <a:solidFill>
                  <a:srgbClr val="000000"/>
                </a:solidFill>
                <a:latin typeface="Consolas" pitchFamily="49" charset="0"/>
                <a:ea typeface="宋体" pitchFamily="2" charset="-122"/>
                <a:cs typeface="宋体" pitchFamily="2" charset="-122"/>
              </a:rPr>
              <a:t>(</a:t>
            </a:r>
            <a:r>
              <a:rPr lang="zh-CN" altLang="zh-CN" sz="2000" b="1" dirty="0">
                <a:solidFill>
                  <a:srgbClr val="008080"/>
                </a:solidFill>
                <a:latin typeface="Consolas" pitchFamily="49" charset="0"/>
                <a:ea typeface="宋体" pitchFamily="2" charset="-122"/>
                <a:cs typeface="宋体" pitchFamily="2" charset="-122"/>
              </a:rPr>
              <a:t>"</a:t>
            </a:r>
            <a:r>
              <a:rPr lang="zh-CN" altLang="zh-CN" sz="2000" b="1" dirty="0">
                <a:solidFill>
                  <a:srgbClr val="008080"/>
                </a:solidFill>
                <a:latin typeface="Arial Unicode MS" pitchFamily="34" charset="-122"/>
                <a:ea typeface="Arial Unicode MS" pitchFamily="34" charset="-122"/>
                <a:cs typeface="Arial Unicode MS" pitchFamily="34" charset="-122"/>
              </a:rPr>
              <a:t>不是合法的序列</a:t>
            </a:r>
            <a:r>
              <a:rPr lang="zh-CN" altLang="zh-CN" sz="2000" b="1" dirty="0">
                <a:solidFill>
                  <a:srgbClr val="008080"/>
                </a:solidFill>
                <a:latin typeface="Consolas" pitchFamily="49" charset="0"/>
                <a:ea typeface="宋体" pitchFamily="2" charset="-122"/>
                <a:cs typeface="宋体" pitchFamily="2" charset="-122"/>
              </a:rPr>
              <a:t>"</a:t>
            </a:r>
            <a:r>
              <a:rPr lang="zh-CN" altLang="zh-CN" sz="2000" dirty="0">
                <a:solidFill>
                  <a:srgbClr val="000000"/>
                </a:solidFill>
                <a:latin typeface="Consolas" pitchFamily="49" charset="0"/>
                <a:ea typeface="宋体" pitchFamily="2" charset="-122"/>
                <a:cs typeface="宋体" pitchFamily="2" charset="-122"/>
              </a:rPr>
              <a:t>)</a:t>
            </a:r>
            <a:br>
              <a:rPr lang="zh-CN" altLang="zh-CN" sz="2000" dirty="0">
                <a:solidFill>
                  <a:srgbClr val="000000"/>
                </a:solidFill>
                <a:latin typeface="Consolas" pitchFamily="49" charset="0"/>
                <a:ea typeface="宋体" pitchFamily="2" charset="-122"/>
                <a:cs typeface="宋体" pitchFamily="2" charset="-122"/>
              </a:rPr>
            </a:br>
            <a:r>
              <a:rPr lang="zh-CN" altLang="zh-CN" sz="2000" dirty="0" smtClean="0">
                <a:solidFill>
                  <a:srgbClr val="000000"/>
                </a:solidFill>
                <a:latin typeface="Consolas" pitchFamily="49" charset="0"/>
                <a:ea typeface="宋体" pitchFamily="2" charset="-122"/>
                <a:cs typeface="宋体" pitchFamily="2" charset="-122"/>
              </a:rPr>
              <a:t>  </a:t>
            </a:r>
            <a:r>
              <a:rPr lang="zh-CN" altLang="zh-CN" sz="2000" dirty="0">
                <a:solidFill>
                  <a:srgbClr val="000000"/>
                </a:solidFill>
                <a:latin typeface="Consolas" pitchFamily="49" charset="0"/>
                <a:ea typeface="宋体" pitchFamily="2" charset="-122"/>
                <a:cs typeface="宋体" pitchFamily="2" charset="-122"/>
              </a:rPr>
              <a:t>leftin = inorder[:rootin]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获得左子树的中序</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rightin = inorder[rootin + </a:t>
            </a:r>
            <a:r>
              <a:rPr lang="zh-CN" altLang="zh-CN" sz="2000" dirty="0">
                <a:solidFill>
                  <a:srgbClr val="0000FF"/>
                </a:solidFill>
                <a:latin typeface="Consolas" pitchFamily="49" charset="0"/>
                <a:ea typeface="宋体" pitchFamily="2" charset="-122"/>
                <a:cs typeface="宋体" pitchFamily="2" charset="-122"/>
              </a:rPr>
              <a:t>1</a:t>
            </a:r>
            <a:r>
              <a:rPr lang="zh-CN" altLang="zh-CN" sz="2000" dirty="0">
                <a:solidFill>
                  <a:srgbClr val="000000"/>
                </a:solidFill>
                <a:latin typeface="Consolas" pitchFamily="49" charset="0"/>
                <a:ea typeface="宋体" pitchFamily="2" charset="-122"/>
                <a:cs typeface="宋体" pitchFamily="2" charset="-122"/>
              </a:rPr>
              <a:t>:]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获得右子树的中序</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leftpre = preorder[</a:t>
            </a:r>
            <a:r>
              <a:rPr lang="zh-CN" altLang="zh-CN" sz="2000" dirty="0">
                <a:solidFill>
                  <a:srgbClr val="0000FF"/>
                </a:solidFill>
                <a:latin typeface="Consolas" pitchFamily="49" charset="0"/>
                <a:ea typeface="宋体" pitchFamily="2" charset="-122"/>
                <a:cs typeface="宋体" pitchFamily="2" charset="-122"/>
              </a:rPr>
              <a:t>1</a:t>
            </a:r>
            <a:r>
              <a:rPr lang="zh-CN" altLang="zh-CN" sz="2000" dirty="0">
                <a:solidFill>
                  <a:srgbClr val="000000"/>
                </a:solidFill>
                <a:latin typeface="Consolas" pitchFamily="49" charset="0"/>
                <a:ea typeface="宋体" pitchFamily="2" charset="-122"/>
                <a:cs typeface="宋体" pitchFamily="2" charset="-122"/>
              </a:rPr>
              <a:t>:rootin + </a:t>
            </a:r>
            <a:r>
              <a:rPr lang="zh-CN" altLang="zh-CN" sz="2000" dirty="0">
                <a:solidFill>
                  <a:srgbClr val="0000FF"/>
                </a:solidFill>
                <a:latin typeface="Consolas" pitchFamily="49" charset="0"/>
                <a:ea typeface="宋体" pitchFamily="2" charset="-122"/>
                <a:cs typeface="宋体" pitchFamily="2" charset="-122"/>
              </a:rPr>
              <a:t>1</a:t>
            </a:r>
            <a:r>
              <a:rPr lang="zh-CN" altLang="zh-CN" sz="2000" dirty="0">
                <a:solidFill>
                  <a:srgbClr val="000000"/>
                </a:solidFill>
                <a:latin typeface="Consolas" pitchFamily="49" charset="0"/>
                <a:ea typeface="宋体" pitchFamily="2" charset="-122"/>
                <a:cs typeface="宋体" pitchFamily="2" charset="-122"/>
              </a:rPr>
              <a:t>]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获得左子树的先序</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rightpre = preorder[rootin + </a:t>
            </a:r>
            <a:r>
              <a:rPr lang="zh-CN" altLang="zh-CN" sz="2000" dirty="0">
                <a:solidFill>
                  <a:srgbClr val="0000FF"/>
                </a:solidFill>
                <a:latin typeface="Consolas" pitchFamily="49" charset="0"/>
                <a:ea typeface="宋体" pitchFamily="2" charset="-122"/>
                <a:cs typeface="宋体" pitchFamily="2" charset="-122"/>
              </a:rPr>
              <a:t>1</a:t>
            </a:r>
            <a:r>
              <a:rPr lang="zh-CN" altLang="zh-CN" sz="2000" dirty="0">
                <a:solidFill>
                  <a:srgbClr val="000000"/>
                </a:solidFill>
                <a:latin typeface="Consolas" pitchFamily="49" charset="0"/>
                <a:ea typeface="宋体" pitchFamily="2" charset="-122"/>
                <a:cs typeface="宋体" pitchFamily="2" charset="-122"/>
              </a:rPr>
              <a:t>:]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获得右子树的先序</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newroot = BinaryNode(rootchar)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创建根结点</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newroot.left = </a:t>
            </a:r>
            <a:r>
              <a:rPr lang="zh-CN" altLang="zh-CN" sz="2000" dirty="0">
                <a:solidFill>
                  <a:srgbClr val="94558D"/>
                </a:solidFill>
                <a:latin typeface="Consolas" pitchFamily="49" charset="0"/>
                <a:ea typeface="宋体" pitchFamily="2" charset="-122"/>
                <a:cs typeface="宋体" pitchFamily="2" charset="-122"/>
              </a:rPr>
              <a:t>self</a:t>
            </a:r>
            <a:r>
              <a:rPr lang="zh-CN" altLang="zh-CN" sz="2000" dirty="0">
                <a:solidFill>
                  <a:srgbClr val="000000"/>
                </a:solidFill>
                <a:latin typeface="Consolas" pitchFamily="49" charset="0"/>
                <a:ea typeface="宋体" pitchFamily="2" charset="-122"/>
                <a:cs typeface="宋体" pitchFamily="2" charset="-122"/>
              </a:rPr>
              <a:t>.recursive_create(leftpre, leftin)  </a:t>
            </a:r>
            <a:endParaRPr lang="en-US" altLang="zh-CN" sz="2000" dirty="0" smtClean="0">
              <a:solidFill>
                <a:srgbClr val="000000"/>
              </a:solidFill>
              <a:latin typeface="Consolas" pitchFamily="49" charset="0"/>
              <a:ea typeface="宋体" pitchFamily="2" charset="-122"/>
              <a:cs typeface="宋体" pitchFamily="2" charset="-122"/>
            </a:endParaRPr>
          </a:p>
          <a:p>
            <a:pPr lvl="0" defTabSz="914400" fontAlgn="base">
              <a:spcBef>
                <a:spcPct val="0"/>
              </a:spcBef>
              <a:spcAft>
                <a:spcPct val="0"/>
              </a:spcAft>
            </a:pPr>
            <a:r>
              <a:rPr lang="en-US" altLang="zh-CN" sz="2000" i="1" dirty="0" smtClean="0">
                <a:solidFill>
                  <a:srgbClr val="808080"/>
                </a:solidFill>
                <a:latin typeface="Consolas" pitchFamily="49" charset="0"/>
                <a:ea typeface="宋体" pitchFamily="2" charset="-122"/>
                <a:cs typeface="宋体" pitchFamily="2" charset="-122"/>
              </a:rPr>
              <a:t>  </a:t>
            </a:r>
            <a:r>
              <a:rPr lang="zh-CN" altLang="zh-CN" sz="2000" i="1" dirty="0" smtClean="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用左子树的先序和中序创建根结点的左子树</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dirty="0">
                <a:solidFill>
                  <a:srgbClr val="000000"/>
                </a:solidFill>
                <a:latin typeface="Consolas" pitchFamily="49" charset="0"/>
                <a:ea typeface="宋体" pitchFamily="2" charset="-122"/>
                <a:cs typeface="宋体" pitchFamily="2" charset="-122"/>
              </a:rPr>
              <a:t>newroot.right = </a:t>
            </a:r>
            <a:r>
              <a:rPr lang="zh-CN" altLang="zh-CN" sz="2000" dirty="0">
                <a:solidFill>
                  <a:srgbClr val="94558D"/>
                </a:solidFill>
                <a:latin typeface="Consolas" pitchFamily="49" charset="0"/>
                <a:ea typeface="宋体" pitchFamily="2" charset="-122"/>
                <a:cs typeface="宋体" pitchFamily="2" charset="-122"/>
              </a:rPr>
              <a:t>self</a:t>
            </a:r>
            <a:r>
              <a:rPr lang="zh-CN" altLang="zh-CN" sz="2000" dirty="0">
                <a:solidFill>
                  <a:srgbClr val="000000"/>
                </a:solidFill>
                <a:latin typeface="Consolas" pitchFamily="49" charset="0"/>
                <a:ea typeface="宋体" pitchFamily="2" charset="-122"/>
                <a:cs typeface="宋体" pitchFamily="2" charset="-122"/>
              </a:rPr>
              <a:t>.recursive_create(rightpre, rightin)  </a:t>
            </a:r>
            <a:endParaRPr lang="en-US" altLang="zh-CN" sz="2000" dirty="0" smtClean="0">
              <a:solidFill>
                <a:srgbClr val="000000"/>
              </a:solidFill>
              <a:latin typeface="Consolas" pitchFamily="49" charset="0"/>
              <a:ea typeface="宋体" pitchFamily="2" charset="-122"/>
              <a:cs typeface="宋体" pitchFamily="2" charset="-122"/>
            </a:endParaRPr>
          </a:p>
          <a:p>
            <a:pPr lvl="0" defTabSz="914400" fontAlgn="base">
              <a:spcBef>
                <a:spcPct val="0"/>
              </a:spcBef>
              <a:spcAft>
                <a:spcPct val="0"/>
              </a:spcAft>
            </a:pPr>
            <a:r>
              <a:rPr lang="en-US" altLang="zh-CN" sz="2000" i="1" dirty="0">
                <a:solidFill>
                  <a:srgbClr val="000000"/>
                </a:solidFill>
                <a:latin typeface="Consolas" pitchFamily="49" charset="0"/>
                <a:ea typeface="宋体" pitchFamily="2" charset="-122"/>
                <a:cs typeface="宋体" pitchFamily="2" charset="-122"/>
              </a:rPr>
              <a:t> </a:t>
            </a:r>
            <a:r>
              <a:rPr lang="en-US" altLang="zh-CN" sz="2000" i="1" dirty="0" smtClean="0">
                <a:solidFill>
                  <a:srgbClr val="000000"/>
                </a:solidFill>
                <a:latin typeface="Consolas" pitchFamily="49" charset="0"/>
                <a:ea typeface="宋体" pitchFamily="2" charset="-122"/>
                <a:cs typeface="宋体" pitchFamily="2" charset="-122"/>
              </a:rPr>
              <a:t> </a:t>
            </a:r>
            <a:r>
              <a:rPr lang="zh-CN" altLang="zh-CN" sz="2000" i="1" dirty="0" smtClean="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用右子树的先序和中序创建根结点的右子树</a:t>
            </a:r>
            <a:br>
              <a:rPr lang="zh-CN" altLang="zh-CN" sz="2000" i="1" dirty="0">
                <a:solidFill>
                  <a:srgbClr val="808080"/>
                </a:solidFill>
                <a:latin typeface="Arial Unicode MS" pitchFamily="34" charset="-122"/>
                <a:ea typeface="Arial Unicode MS" pitchFamily="34" charset="-122"/>
                <a:cs typeface="Arial Unicode MS" pitchFamily="34" charset="-122"/>
              </a:rPr>
            </a:br>
            <a:r>
              <a:rPr lang="zh-CN" altLang="zh-CN" sz="2000" i="1" dirty="0">
                <a:solidFill>
                  <a:srgbClr val="808080"/>
                </a:solidFill>
                <a:latin typeface="Arial Unicode MS" pitchFamily="34" charset="-122"/>
                <a:ea typeface="Arial Unicode MS" pitchFamily="34" charset="-122"/>
                <a:cs typeface="Arial Unicode MS" pitchFamily="34" charset="-122"/>
              </a:rPr>
              <a:t>    </a:t>
            </a:r>
            <a:r>
              <a:rPr lang="zh-CN" altLang="zh-CN" sz="2000" b="1" dirty="0">
                <a:solidFill>
                  <a:srgbClr val="000080"/>
                </a:solidFill>
                <a:latin typeface="Consolas" pitchFamily="49" charset="0"/>
                <a:ea typeface="宋体" pitchFamily="2" charset="-122"/>
                <a:cs typeface="宋体" pitchFamily="2" charset="-122"/>
              </a:rPr>
              <a:t>return </a:t>
            </a:r>
            <a:r>
              <a:rPr lang="zh-CN" altLang="zh-CN" sz="2000" dirty="0">
                <a:solidFill>
                  <a:srgbClr val="000000"/>
                </a:solidFill>
                <a:latin typeface="Consolas" pitchFamily="49" charset="0"/>
                <a:ea typeface="宋体" pitchFamily="2" charset="-122"/>
                <a:cs typeface="宋体" pitchFamily="2" charset="-122"/>
              </a:rPr>
              <a:t>newroot      </a:t>
            </a:r>
            <a:r>
              <a:rPr lang="zh-CN" altLang="zh-CN" sz="2000" i="1" dirty="0">
                <a:solidFill>
                  <a:srgbClr val="808080"/>
                </a:solidFill>
                <a:latin typeface="Consolas" pitchFamily="49" charset="0"/>
                <a:ea typeface="宋体" pitchFamily="2" charset="-122"/>
                <a:cs typeface="宋体" pitchFamily="2" charset="-122"/>
              </a:rPr>
              <a:t># </a:t>
            </a:r>
            <a:r>
              <a:rPr lang="zh-CN" altLang="zh-CN" sz="2000" i="1" dirty="0">
                <a:solidFill>
                  <a:srgbClr val="808080"/>
                </a:solidFill>
                <a:latin typeface="Arial Unicode MS" pitchFamily="34" charset="-122"/>
                <a:ea typeface="Arial Unicode MS" pitchFamily="34" charset="-122"/>
                <a:cs typeface="Arial Unicode MS" pitchFamily="34" charset="-122"/>
              </a:rPr>
              <a:t>返回根结点指针</a:t>
            </a:r>
            <a:endParaRPr lang="zh-CN" altLang="zh-CN" sz="3200" dirty="0">
              <a:solidFill>
                <a:prstClr val="black"/>
              </a:solidFill>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4272935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先序和中序</a:t>
            </a:r>
            <a:endParaRPr lang="en-US" altLang="zh-CN" dirty="0" smtClean="0"/>
          </a:p>
          <a:p>
            <a:r>
              <a:rPr lang="zh-CN" altLang="en-US" dirty="0"/>
              <a:t>中</a:t>
            </a:r>
            <a:r>
              <a:rPr lang="zh-CN" altLang="en-US" dirty="0" smtClean="0"/>
              <a:t>序和后序</a:t>
            </a:r>
            <a:endParaRPr lang="en-US" altLang="zh-CN" dirty="0" smtClean="0"/>
          </a:p>
          <a:p>
            <a:r>
              <a:rPr lang="zh-CN" altLang="en-US" dirty="0"/>
              <a:t>中</a:t>
            </a:r>
            <a:r>
              <a:rPr lang="zh-CN" altLang="en-US" dirty="0" smtClean="0"/>
              <a:t>序和层序</a:t>
            </a:r>
            <a:endParaRPr lang="en-US" altLang="zh-CN" dirty="0" smtClean="0"/>
          </a:p>
          <a:p>
            <a:r>
              <a:rPr lang="zh-CN" altLang="en-US" dirty="0"/>
              <a:t>先</a:t>
            </a:r>
            <a:r>
              <a:rPr lang="zh-CN" altLang="en-US" dirty="0" smtClean="0"/>
              <a:t>序和后序</a:t>
            </a:r>
            <a:endParaRPr lang="zh-CN" altLang="en-US" dirty="0"/>
          </a:p>
        </p:txBody>
      </p:sp>
      <p:sp>
        <p:nvSpPr>
          <p:cNvPr id="3" name="标题 2"/>
          <p:cNvSpPr>
            <a:spLocks noGrp="1"/>
          </p:cNvSpPr>
          <p:nvPr>
            <p:ph type="title"/>
          </p:nvPr>
        </p:nvSpPr>
        <p:spPr/>
        <p:txBody>
          <a:bodyPr>
            <a:normAutofit fontScale="90000"/>
          </a:bodyPr>
          <a:lstStyle/>
          <a:p>
            <a:r>
              <a:rPr lang="zh-CN" altLang="en-US"/>
              <a:t>通过</a:t>
            </a:r>
            <a:r>
              <a:rPr lang="zh-CN" altLang="en-US">
                <a:solidFill>
                  <a:srgbClr val="FF0000"/>
                </a:solidFill>
              </a:rPr>
              <a:t>两个序列</a:t>
            </a:r>
            <a:r>
              <a:rPr lang="zh-CN" altLang="en-US"/>
              <a:t>创建二叉树</a:t>
            </a:r>
          </a:p>
        </p:txBody>
      </p:sp>
      <p:sp>
        <p:nvSpPr>
          <p:cNvPr id="4" name="矩形 3"/>
          <p:cNvSpPr/>
          <p:nvPr/>
        </p:nvSpPr>
        <p:spPr>
          <a:xfrm>
            <a:off x="3689027" y="3226644"/>
            <a:ext cx="596638" cy="584775"/>
          </a:xfrm>
          <a:prstGeom prst="rect">
            <a:avLst/>
          </a:prstGeom>
        </p:spPr>
        <p:txBody>
          <a:bodyPr wrap="none">
            <a:spAutoFit/>
          </a:bodyPr>
          <a:lstStyle/>
          <a:p>
            <a:r>
              <a:rPr lang="en-US" altLang="zh-CN" sz="3200" b="1" dirty="0">
                <a:solidFill>
                  <a:srgbClr val="FF0000"/>
                </a:solidFill>
              </a:rPr>
              <a:t>×</a:t>
            </a:r>
            <a:endParaRPr lang="zh-CN" altLang="en-US" sz="3200" b="1" dirty="0">
              <a:solidFill>
                <a:srgbClr val="FF0000"/>
              </a:solidFill>
            </a:endParaRPr>
          </a:p>
        </p:txBody>
      </p:sp>
    </p:spTree>
    <p:extLst>
      <p:ext uri="{BB962C8B-B14F-4D97-AF65-F5344CB8AC3E}">
        <p14:creationId xmlns:p14="http://schemas.microsoft.com/office/powerpoint/2010/main" val="4052982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971413" y="304884"/>
            <a:ext cx="6323777"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800">
              <a:solidFill>
                <a:srgbClr val="000000"/>
              </a:solidFill>
              <a:effectLst>
                <a:outerShdw blurRad="38100" dist="38100" dir="2700000" algn="tl">
                  <a:srgbClr val="C0C0C0"/>
                </a:outerShdw>
              </a:effectLst>
              <a:ea typeface="楷体_GB2312" pitchFamily="49" charset="-122"/>
            </a:endParaRPr>
          </a:p>
        </p:txBody>
      </p:sp>
      <p:sp>
        <p:nvSpPr>
          <p:cNvPr id="5126" name="Rectangle 6"/>
          <p:cNvSpPr>
            <a:spLocks noGrp="1" noChangeArrowheads="1"/>
          </p:cNvSpPr>
          <p:nvPr>
            <p:ph type="title"/>
          </p:nvPr>
        </p:nvSpPr>
        <p:spPr/>
        <p:txBody>
          <a:bodyPr>
            <a:normAutofit fontScale="90000"/>
          </a:bodyPr>
          <a:lstStyle/>
          <a:p>
            <a:pPr marL="342900" indent="-342900">
              <a:lnSpc>
                <a:spcPct val="170000"/>
              </a:lnSpc>
              <a:spcBef>
                <a:spcPct val="50000"/>
              </a:spcBef>
              <a:defRPr/>
            </a:pPr>
            <a:r>
              <a:rPr lang="zh-CN" altLang="en-US" sz="3600" b="1" smtClean="0">
                <a:ea typeface="楷体_GB2312" pitchFamily="49" charset="-122"/>
              </a:rPr>
              <a:t>树</a:t>
            </a:r>
            <a:r>
              <a:rPr lang="zh-CN" altLang="en-US" sz="3600" b="1" dirty="0">
                <a:ea typeface="楷体_GB2312" pitchFamily="49" charset="-122"/>
              </a:rPr>
              <a:t>的基本概念</a:t>
            </a:r>
            <a:endParaRPr lang="en-US" altLang="zh-CN" sz="3600" b="1" dirty="0">
              <a:ea typeface="宋体" pitchFamily="2" charset="-122"/>
            </a:endParaRPr>
          </a:p>
        </p:txBody>
      </p:sp>
      <p:sp>
        <p:nvSpPr>
          <p:cNvPr id="2" name="灯片编号占位符 1">
            <a:extLst>
              <a:ext uri="{FF2B5EF4-FFF2-40B4-BE49-F238E27FC236}">
                <a16:creationId xmlns="" xmlns:a16="http://schemas.microsoft.com/office/drawing/2014/main" id="{7C3221A1-3C76-4EDF-AF6B-FC2216109C46}"/>
              </a:ext>
            </a:extLst>
          </p:cNvPr>
          <p:cNvSpPr>
            <a:spLocks noGrp="1"/>
          </p:cNvSpPr>
          <p:nvPr>
            <p:ph type="sldNum" sz="quarter" idx="13"/>
          </p:nvPr>
        </p:nvSpPr>
        <p:spPr/>
        <p:txBody>
          <a:bodyPr/>
          <a:lstStyle/>
          <a:p>
            <a:fld id="{03393B65-40D7-4763-93B6-B3A5C3BD0019}" type="slidenum">
              <a:rPr lang="zh-CN" altLang="en-US" smtClean="0"/>
              <a:pPr/>
              <a:t>7</a:t>
            </a:fld>
            <a:endParaRPr lang="zh-CN" altLang="en-US" dirty="0"/>
          </a:p>
        </p:txBody>
      </p:sp>
      <p:sp>
        <p:nvSpPr>
          <p:cNvPr id="3" name="矩形 2">
            <a:extLst>
              <a:ext uri="{FF2B5EF4-FFF2-40B4-BE49-F238E27FC236}">
                <a16:creationId xmlns="" xmlns:a16="http://schemas.microsoft.com/office/drawing/2014/main" id="{7C731C68-D8B4-4EFA-9F8F-8A549ADC8D98}"/>
              </a:ext>
            </a:extLst>
          </p:cNvPr>
          <p:cNvSpPr/>
          <p:nvPr/>
        </p:nvSpPr>
        <p:spPr>
          <a:xfrm>
            <a:off x="644513" y="1225832"/>
            <a:ext cx="5472608" cy="4524315"/>
          </a:xfrm>
          <a:prstGeom prst="rect">
            <a:avLst/>
          </a:prstGeom>
        </p:spPr>
        <p:txBody>
          <a:bodyPr wrap="square">
            <a:spAutoFit/>
          </a:bodyPr>
          <a:lstStyle/>
          <a:p>
            <a:pPr algn="just">
              <a:spcAft>
                <a:spcPts val="0"/>
              </a:spcAft>
            </a:pPr>
            <a:r>
              <a:rPr lang="zh-CN" altLang="en-US" sz="2400" b="1" dirty="0">
                <a:solidFill>
                  <a:srgbClr val="FF0000"/>
                </a:solidFill>
                <a:latin typeface="Comic Sans MS" pitchFamily="66" charset="0"/>
                <a:ea typeface="楷体_GB2312" pitchFamily="49" charset="-122"/>
              </a:rPr>
              <a:t>结点的度</a:t>
            </a:r>
            <a:r>
              <a:rPr lang="zh-CN" altLang="en-US" sz="2400" b="1" dirty="0">
                <a:solidFill>
                  <a:srgbClr val="00007D"/>
                </a:solidFill>
                <a:latin typeface="Comic Sans MS" pitchFamily="66" charset="0"/>
                <a:ea typeface="楷体_GB2312" pitchFamily="49" charset="-122"/>
              </a:rPr>
              <a:t>：每个结点拥有子树的数目被称为结点的度。例如：</a:t>
            </a:r>
            <a:r>
              <a:rPr lang="zh-CN" altLang="en-US" sz="2400" b="1" dirty="0" smtClean="0">
                <a:solidFill>
                  <a:srgbClr val="00007D"/>
                </a:solidFill>
                <a:latin typeface="Comic Sans MS" pitchFamily="66" charset="0"/>
                <a:ea typeface="楷体_GB2312" pitchFamily="49" charset="-122"/>
              </a:rPr>
              <a:t>图中</a:t>
            </a:r>
            <a:r>
              <a:rPr lang="zh-CN" altLang="en-US" sz="2400" b="1" dirty="0">
                <a:solidFill>
                  <a:srgbClr val="00007D"/>
                </a:solidFill>
                <a:latin typeface="Comic Sans MS" pitchFamily="66" charset="0"/>
                <a:ea typeface="楷体_GB2312" pitchFamily="49" charset="-122"/>
              </a:rPr>
              <a:t>的结点</a:t>
            </a:r>
            <a:r>
              <a:rPr lang="en-US" altLang="zh-CN" sz="2400" b="1" dirty="0">
                <a:solidFill>
                  <a:srgbClr val="00007D"/>
                </a:solidFill>
                <a:latin typeface="Comic Sans MS" pitchFamily="66" charset="0"/>
                <a:ea typeface="楷体_GB2312" pitchFamily="49" charset="-122"/>
              </a:rPr>
              <a:t>A</a:t>
            </a:r>
            <a:r>
              <a:rPr lang="zh-CN" altLang="en-US" sz="2400" b="1" dirty="0">
                <a:solidFill>
                  <a:srgbClr val="00007D"/>
                </a:solidFill>
                <a:latin typeface="Comic Sans MS" pitchFamily="66" charset="0"/>
                <a:ea typeface="楷体_GB2312" pitchFamily="49" charset="-122"/>
              </a:rPr>
              <a:t>的</a:t>
            </a:r>
            <a:r>
              <a:rPr lang="zh-CN" altLang="en-US" sz="2400" b="1">
                <a:solidFill>
                  <a:srgbClr val="00007D"/>
                </a:solidFill>
                <a:latin typeface="Comic Sans MS" pitchFamily="66" charset="0"/>
                <a:ea typeface="楷体_GB2312" pitchFamily="49" charset="-122"/>
              </a:rPr>
              <a:t>度</a:t>
            </a:r>
            <a:r>
              <a:rPr lang="zh-CN" altLang="en-US" sz="2400" b="1" smtClean="0">
                <a:solidFill>
                  <a:srgbClr val="00007D"/>
                </a:solidFill>
                <a:latin typeface="Comic Sans MS" pitchFamily="66" charset="0"/>
                <a:ea typeface="楷体_GB2312" pitchFamily="49" charset="-122"/>
              </a:rPr>
              <a:t>为</a:t>
            </a:r>
            <a:r>
              <a:rPr lang="en-US" altLang="zh-CN" sz="2400" b="1" smtClean="0">
                <a:solidFill>
                  <a:srgbClr val="00007D"/>
                </a:solidFill>
                <a:latin typeface="Comic Sans MS" pitchFamily="66" charset="0"/>
                <a:ea typeface="楷体_GB2312" pitchFamily="49" charset="-122"/>
              </a:rPr>
              <a:t>4</a:t>
            </a:r>
            <a:r>
              <a:rPr lang="zh-CN" altLang="en-US" sz="2400" b="1" smtClean="0">
                <a:solidFill>
                  <a:srgbClr val="00007D"/>
                </a:solidFill>
                <a:latin typeface="Comic Sans MS" pitchFamily="66" charset="0"/>
                <a:ea typeface="楷体_GB2312" pitchFamily="49" charset="-122"/>
              </a:rPr>
              <a:t>，</a:t>
            </a:r>
            <a:r>
              <a:rPr lang="zh-CN" altLang="en-US" sz="2400" b="1" dirty="0">
                <a:solidFill>
                  <a:srgbClr val="00007D"/>
                </a:solidFill>
                <a:latin typeface="Comic Sans MS" pitchFamily="66" charset="0"/>
                <a:ea typeface="楷体_GB2312" pitchFamily="49" charset="-122"/>
              </a:rPr>
              <a:t>结点</a:t>
            </a:r>
            <a:r>
              <a:rPr lang="en-US" altLang="zh-CN" sz="2400" b="1" dirty="0">
                <a:solidFill>
                  <a:srgbClr val="00007D"/>
                </a:solidFill>
                <a:latin typeface="Comic Sans MS" pitchFamily="66" charset="0"/>
                <a:ea typeface="楷体_GB2312" pitchFamily="49" charset="-122"/>
              </a:rPr>
              <a:t>B</a:t>
            </a:r>
            <a:r>
              <a:rPr lang="zh-CN" altLang="en-US" sz="2400" b="1" dirty="0">
                <a:solidFill>
                  <a:srgbClr val="00007D"/>
                </a:solidFill>
                <a:latin typeface="Comic Sans MS" pitchFamily="66" charset="0"/>
                <a:ea typeface="楷体_GB2312" pitchFamily="49" charset="-122"/>
              </a:rPr>
              <a:t>的度为</a:t>
            </a:r>
            <a:r>
              <a:rPr lang="en-US" altLang="zh-CN" sz="2400" b="1" dirty="0">
                <a:solidFill>
                  <a:srgbClr val="00007D"/>
                </a:solidFill>
                <a:latin typeface="Comic Sans MS" pitchFamily="66" charset="0"/>
                <a:ea typeface="楷体_GB2312" pitchFamily="49" charset="-122"/>
              </a:rPr>
              <a:t>2</a:t>
            </a:r>
            <a:r>
              <a:rPr lang="zh-CN" altLang="en-US" sz="2400" b="1">
                <a:solidFill>
                  <a:srgbClr val="00007D"/>
                </a:solidFill>
                <a:latin typeface="Comic Sans MS" pitchFamily="66" charset="0"/>
                <a:ea typeface="楷体_GB2312" pitchFamily="49" charset="-122"/>
              </a:rPr>
              <a:t>，</a:t>
            </a:r>
            <a:r>
              <a:rPr lang="zh-CN" altLang="en-US" sz="2400" b="1" smtClean="0">
                <a:solidFill>
                  <a:srgbClr val="00007D"/>
                </a:solidFill>
                <a:latin typeface="Comic Sans MS" pitchFamily="66" charset="0"/>
                <a:ea typeface="楷体_GB2312" pitchFamily="49" charset="-122"/>
              </a:rPr>
              <a:t>结点</a:t>
            </a:r>
            <a:r>
              <a:rPr lang="en-US" altLang="zh-CN" sz="2400" b="1" smtClean="0">
                <a:solidFill>
                  <a:srgbClr val="00007D"/>
                </a:solidFill>
                <a:latin typeface="Comic Sans MS" pitchFamily="66" charset="0"/>
                <a:ea typeface="楷体_GB2312" pitchFamily="49" charset="-122"/>
              </a:rPr>
              <a:t>F</a:t>
            </a:r>
            <a:r>
              <a:rPr lang="zh-CN" altLang="en-US" sz="2400" b="1" smtClean="0">
                <a:solidFill>
                  <a:srgbClr val="00007D"/>
                </a:solidFill>
                <a:latin typeface="Comic Sans MS" pitchFamily="66" charset="0"/>
                <a:ea typeface="楷体_GB2312" pitchFamily="49" charset="-122"/>
              </a:rPr>
              <a:t>的</a:t>
            </a:r>
            <a:r>
              <a:rPr lang="zh-CN" altLang="en-US" sz="2400" b="1" dirty="0">
                <a:solidFill>
                  <a:srgbClr val="00007D"/>
                </a:solidFill>
                <a:latin typeface="Comic Sans MS" pitchFamily="66" charset="0"/>
                <a:ea typeface="楷体_GB2312" pitchFamily="49" charset="-122"/>
              </a:rPr>
              <a:t>度为</a:t>
            </a:r>
            <a:r>
              <a:rPr lang="en-US" altLang="zh-CN" sz="2400" b="1" dirty="0">
                <a:solidFill>
                  <a:srgbClr val="00007D"/>
                </a:solidFill>
                <a:latin typeface="Comic Sans MS" pitchFamily="66" charset="0"/>
                <a:ea typeface="楷体_GB2312" pitchFamily="49" charset="-122"/>
              </a:rPr>
              <a:t>0</a:t>
            </a:r>
            <a:r>
              <a:rPr lang="zh-CN" altLang="en-US" sz="2400" b="1" dirty="0">
                <a:solidFill>
                  <a:srgbClr val="00007D"/>
                </a:solidFill>
                <a:latin typeface="Comic Sans MS" pitchFamily="66" charset="0"/>
                <a:ea typeface="楷体_GB2312" pitchFamily="49" charset="-122"/>
              </a:rPr>
              <a:t>。</a:t>
            </a:r>
            <a:endParaRPr lang="en-US" altLang="zh-CN" sz="2400" b="1" dirty="0">
              <a:solidFill>
                <a:srgbClr val="00007D"/>
              </a:solidFill>
              <a:latin typeface="Comic Sans MS" pitchFamily="66" charset="0"/>
              <a:ea typeface="楷体_GB2312" pitchFamily="49" charset="-122"/>
            </a:endParaRPr>
          </a:p>
          <a:p>
            <a:pPr algn="just">
              <a:spcAft>
                <a:spcPts val="0"/>
              </a:spcAft>
            </a:pPr>
            <a:endParaRPr lang="zh-CN" altLang="en-US" sz="2400" b="1" dirty="0">
              <a:solidFill>
                <a:srgbClr val="00007D"/>
              </a:solidFill>
              <a:latin typeface="Comic Sans MS" pitchFamily="66" charset="0"/>
              <a:ea typeface="楷体_GB2312" pitchFamily="49" charset="-122"/>
            </a:endParaRPr>
          </a:p>
          <a:p>
            <a:pPr algn="just">
              <a:spcAft>
                <a:spcPts val="0"/>
              </a:spcAft>
            </a:pPr>
            <a:r>
              <a:rPr lang="zh-CN" altLang="en-US" sz="2400" b="1" dirty="0">
                <a:solidFill>
                  <a:srgbClr val="FF0000"/>
                </a:solidFill>
                <a:latin typeface="Comic Sans MS" pitchFamily="66" charset="0"/>
                <a:ea typeface="楷体_GB2312" pitchFamily="49" charset="-122"/>
              </a:rPr>
              <a:t>叶子结点</a:t>
            </a:r>
            <a:r>
              <a:rPr lang="zh-CN" altLang="en-US" sz="2400" b="1" dirty="0">
                <a:solidFill>
                  <a:srgbClr val="00007D"/>
                </a:solidFill>
                <a:latin typeface="Comic Sans MS" pitchFamily="66" charset="0"/>
                <a:ea typeface="楷体_GB2312" pitchFamily="49" charset="-122"/>
              </a:rPr>
              <a:t>：度为</a:t>
            </a:r>
            <a:r>
              <a:rPr lang="en-US" altLang="zh-CN" sz="2400" b="1" dirty="0">
                <a:solidFill>
                  <a:srgbClr val="00007D"/>
                </a:solidFill>
                <a:latin typeface="Comic Sans MS" pitchFamily="66" charset="0"/>
                <a:ea typeface="楷体_GB2312" pitchFamily="49" charset="-122"/>
              </a:rPr>
              <a:t>0</a:t>
            </a:r>
            <a:r>
              <a:rPr lang="zh-CN" altLang="en-US" sz="2400" b="1" dirty="0">
                <a:solidFill>
                  <a:srgbClr val="00007D"/>
                </a:solidFill>
                <a:latin typeface="Comic Sans MS" pitchFamily="66" charset="0"/>
                <a:ea typeface="楷体_GB2312" pitchFamily="49" charset="-122"/>
              </a:rPr>
              <a:t>的结点被称为叶子结点（也被称为“终端结点”）。</a:t>
            </a:r>
            <a:r>
              <a:rPr lang="zh-CN" altLang="en-US" sz="2400" b="1" dirty="0" smtClean="0">
                <a:solidFill>
                  <a:srgbClr val="00007D"/>
                </a:solidFill>
                <a:latin typeface="Comic Sans MS" pitchFamily="66" charset="0"/>
                <a:ea typeface="楷体_GB2312" pitchFamily="49" charset="-122"/>
              </a:rPr>
              <a:t>图中</a:t>
            </a:r>
            <a:r>
              <a:rPr lang="zh-CN" altLang="en-US" sz="2400" b="1">
                <a:solidFill>
                  <a:srgbClr val="00007D"/>
                </a:solidFill>
                <a:latin typeface="Comic Sans MS" pitchFamily="66" charset="0"/>
                <a:ea typeface="楷体_GB2312" pitchFamily="49" charset="-122"/>
              </a:rPr>
              <a:t>的</a:t>
            </a:r>
            <a:r>
              <a:rPr lang="zh-CN" altLang="en-US" sz="2400" b="1" smtClean="0">
                <a:solidFill>
                  <a:srgbClr val="00007D"/>
                </a:solidFill>
                <a:latin typeface="Comic Sans MS" pitchFamily="66" charset="0"/>
                <a:ea typeface="楷体_GB2312" pitchFamily="49" charset="-122"/>
              </a:rPr>
              <a:t>结点</a:t>
            </a:r>
            <a:r>
              <a:rPr lang="en-US" altLang="zh-CN" sz="2400" b="1" smtClean="0">
                <a:solidFill>
                  <a:srgbClr val="00007D"/>
                </a:solidFill>
                <a:latin typeface="Comic Sans MS" pitchFamily="66" charset="0"/>
                <a:ea typeface="楷体_GB2312" pitchFamily="49" charset="-122"/>
              </a:rPr>
              <a:t>F</a:t>
            </a:r>
            <a:r>
              <a:rPr lang="zh-CN" altLang="en-US" sz="2400" b="1" smtClean="0">
                <a:solidFill>
                  <a:srgbClr val="00007D"/>
                </a:solidFill>
                <a:latin typeface="Comic Sans MS" pitchFamily="66" charset="0"/>
                <a:ea typeface="楷体_GB2312" pitchFamily="49" charset="-122"/>
              </a:rPr>
              <a:t>、</a:t>
            </a:r>
            <a:r>
              <a:rPr lang="en-US" altLang="zh-CN" sz="2400" b="1" smtClean="0">
                <a:solidFill>
                  <a:srgbClr val="00007D"/>
                </a:solidFill>
                <a:latin typeface="Comic Sans MS" pitchFamily="66" charset="0"/>
                <a:ea typeface="楷体_GB2312" pitchFamily="49" charset="-122"/>
              </a:rPr>
              <a:t>M</a:t>
            </a:r>
            <a:r>
              <a:rPr lang="zh-CN" altLang="en-US" sz="2400" b="1" smtClean="0">
                <a:solidFill>
                  <a:srgbClr val="00007D"/>
                </a:solidFill>
                <a:latin typeface="Comic Sans MS" pitchFamily="66" charset="0"/>
                <a:ea typeface="楷体_GB2312" pitchFamily="49" charset="-122"/>
              </a:rPr>
              <a:t>、</a:t>
            </a:r>
            <a:r>
              <a:rPr lang="en-US" altLang="zh-CN" sz="2400" b="1" smtClean="0">
                <a:solidFill>
                  <a:srgbClr val="00007D"/>
                </a:solidFill>
                <a:latin typeface="Comic Sans MS" pitchFamily="66" charset="0"/>
                <a:ea typeface="楷体_GB2312" pitchFamily="49" charset="-122"/>
              </a:rPr>
              <a:t>N</a:t>
            </a:r>
            <a:r>
              <a:rPr lang="zh-CN" altLang="en-US" sz="2400" b="1" smtClean="0">
                <a:solidFill>
                  <a:srgbClr val="00007D"/>
                </a:solidFill>
                <a:latin typeface="Comic Sans MS" pitchFamily="66" charset="0"/>
                <a:ea typeface="楷体_GB2312" pitchFamily="49" charset="-122"/>
              </a:rPr>
              <a:t>等</a:t>
            </a:r>
            <a:r>
              <a:rPr lang="zh-CN" altLang="en-US" sz="2400" b="1" dirty="0">
                <a:solidFill>
                  <a:srgbClr val="00007D"/>
                </a:solidFill>
                <a:latin typeface="Comic Sans MS" pitchFamily="66" charset="0"/>
                <a:ea typeface="楷体_GB2312" pitchFamily="49" charset="-122"/>
              </a:rPr>
              <a:t>结点均为叶子结点。</a:t>
            </a:r>
            <a:endParaRPr lang="en-US" altLang="zh-CN" sz="2400" b="1" dirty="0">
              <a:solidFill>
                <a:srgbClr val="00007D"/>
              </a:solidFill>
              <a:latin typeface="Comic Sans MS" pitchFamily="66" charset="0"/>
              <a:ea typeface="楷体_GB2312" pitchFamily="49" charset="-122"/>
            </a:endParaRPr>
          </a:p>
          <a:p>
            <a:pPr algn="just">
              <a:spcAft>
                <a:spcPts val="0"/>
              </a:spcAft>
            </a:pPr>
            <a:endParaRPr lang="zh-CN" altLang="en-US" sz="2400" b="1" dirty="0">
              <a:solidFill>
                <a:srgbClr val="00007D"/>
              </a:solidFill>
              <a:latin typeface="Comic Sans MS" pitchFamily="66" charset="0"/>
              <a:ea typeface="楷体_GB2312" pitchFamily="49" charset="-122"/>
            </a:endParaRPr>
          </a:p>
          <a:p>
            <a:pPr algn="just">
              <a:spcAft>
                <a:spcPts val="0"/>
              </a:spcAft>
            </a:pPr>
            <a:r>
              <a:rPr lang="zh-CN" altLang="en-US" sz="2400" b="1" dirty="0">
                <a:solidFill>
                  <a:srgbClr val="FF0000"/>
                </a:solidFill>
                <a:latin typeface="Comic Sans MS" pitchFamily="66" charset="0"/>
                <a:ea typeface="楷体_GB2312" pitchFamily="49" charset="-122"/>
              </a:rPr>
              <a:t>分支结点</a:t>
            </a:r>
            <a:r>
              <a:rPr lang="zh-CN" altLang="en-US" sz="2400" b="1" dirty="0">
                <a:solidFill>
                  <a:srgbClr val="00007D"/>
                </a:solidFill>
                <a:latin typeface="Comic Sans MS" pitchFamily="66" charset="0"/>
                <a:ea typeface="楷体_GB2312" pitchFamily="49" charset="-122"/>
              </a:rPr>
              <a:t>：度不为</a:t>
            </a:r>
            <a:r>
              <a:rPr lang="en-US" altLang="zh-CN" sz="2400" b="1" dirty="0">
                <a:solidFill>
                  <a:srgbClr val="00007D"/>
                </a:solidFill>
                <a:latin typeface="Comic Sans MS" pitchFamily="66" charset="0"/>
                <a:ea typeface="楷体_GB2312" pitchFamily="49" charset="-122"/>
              </a:rPr>
              <a:t>0</a:t>
            </a:r>
            <a:r>
              <a:rPr lang="zh-CN" altLang="en-US" sz="2400" b="1" dirty="0">
                <a:solidFill>
                  <a:srgbClr val="00007D"/>
                </a:solidFill>
                <a:latin typeface="Comic Sans MS" pitchFamily="66" charset="0"/>
                <a:ea typeface="楷体_GB2312" pitchFamily="49" charset="-122"/>
              </a:rPr>
              <a:t>的结点被称为分支结点（也被称为“非终端结点”）。</a:t>
            </a:r>
            <a:r>
              <a:rPr lang="zh-CN" altLang="en-US" sz="2400" b="1" dirty="0" smtClean="0">
                <a:solidFill>
                  <a:srgbClr val="00007D"/>
                </a:solidFill>
                <a:latin typeface="Comic Sans MS" pitchFamily="66" charset="0"/>
                <a:ea typeface="楷体_GB2312" pitchFamily="49" charset="-122"/>
              </a:rPr>
              <a:t>图中</a:t>
            </a:r>
            <a:r>
              <a:rPr lang="zh-CN" altLang="en-US" sz="2400" b="1">
                <a:solidFill>
                  <a:srgbClr val="00007D"/>
                </a:solidFill>
                <a:latin typeface="Comic Sans MS" pitchFamily="66" charset="0"/>
                <a:ea typeface="楷体_GB2312" pitchFamily="49" charset="-122"/>
              </a:rPr>
              <a:t>的</a:t>
            </a:r>
            <a:r>
              <a:rPr lang="zh-CN" altLang="en-US" sz="2400" b="1" smtClean="0">
                <a:solidFill>
                  <a:srgbClr val="00007D"/>
                </a:solidFill>
                <a:latin typeface="Comic Sans MS" pitchFamily="66" charset="0"/>
                <a:ea typeface="楷体_GB2312" pitchFamily="49" charset="-122"/>
              </a:rPr>
              <a:t>结点</a:t>
            </a:r>
            <a:r>
              <a:rPr lang="en-US" altLang="zh-CN" sz="2400" b="1" smtClean="0">
                <a:solidFill>
                  <a:srgbClr val="00007D"/>
                </a:solidFill>
                <a:latin typeface="Comic Sans MS" pitchFamily="66" charset="0"/>
                <a:ea typeface="楷体_GB2312" pitchFamily="49" charset="-122"/>
              </a:rPr>
              <a:t>A</a:t>
            </a:r>
            <a:r>
              <a:rPr lang="zh-CN" altLang="en-US" sz="2400" b="1" smtClean="0">
                <a:solidFill>
                  <a:srgbClr val="00007D"/>
                </a:solidFill>
                <a:latin typeface="Comic Sans MS" pitchFamily="66" charset="0"/>
                <a:ea typeface="楷体_GB2312" pitchFamily="49" charset="-122"/>
              </a:rPr>
              <a:t>、</a:t>
            </a:r>
            <a:r>
              <a:rPr lang="en-US" altLang="zh-CN" sz="2400" b="1" smtClean="0">
                <a:solidFill>
                  <a:srgbClr val="00007D"/>
                </a:solidFill>
                <a:latin typeface="Comic Sans MS" pitchFamily="66" charset="0"/>
                <a:ea typeface="楷体_GB2312" pitchFamily="49" charset="-122"/>
              </a:rPr>
              <a:t>B</a:t>
            </a:r>
            <a:r>
              <a:rPr lang="zh-CN" altLang="en-US" sz="2400" b="1" smtClean="0">
                <a:solidFill>
                  <a:srgbClr val="00007D"/>
                </a:solidFill>
                <a:latin typeface="Comic Sans MS" pitchFamily="66" charset="0"/>
                <a:ea typeface="楷体_GB2312" pitchFamily="49" charset="-122"/>
              </a:rPr>
              <a:t>、</a:t>
            </a:r>
            <a:r>
              <a:rPr lang="en-US" altLang="zh-CN" sz="2400" b="1" smtClean="0">
                <a:solidFill>
                  <a:srgbClr val="00007D"/>
                </a:solidFill>
                <a:latin typeface="Comic Sans MS" pitchFamily="66" charset="0"/>
                <a:ea typeface="楷体_GB2312" pitchFamily="49" charset="-122"/>
              </a:rPr>
              <a:t>C</a:t>
            </a:r>
            <a:r>
              <a:rPr lang="zh-CN" altLang="en-US" sz="2400" b="1" smtClean="0">
                <a:solidFill>
                  <a:srgbClr val="00007D"/>
                </a:solidFill>
                <a:latin typeface="Comic Sans MS" pitchFamily="66" charset="0"/>
                <a:ea typeface="楷体_GB2312" pitchFamily="49" charset="-122"/>
              </a:rPr>
              <a:t>、</a:t>
            </a:r>
            <a:r>
              <a:rPr lang="en-US" altLang="zh-CN" sz="2400" b="1" smtClean="0">
                <a:solidFill>
                  <a:srgbClr val="00007D"/>
                </a:solidFill>
                <a:latin typeface="Comic Sans MS" pitchFamily="66" charset="0"/>
                <a:ea typeface="楷体_GB2312" pitchFamily="49" charset="-122"/>
              </a:rPr>
              <a:t>D</a:t>
            </a:r>
            <a:r>
              <a:rPr lang="zh-CN" altLang="en-US" sz="2400" b="1" dirty="0">
                <a:solidFill>
                  <a:srgbClr val="00007D"/>
                </a:solidFill>
                <a:latin typeface="Comic Sans MS" pitchFamily="66" charset="0"/>
                <a:ea typeface="楷体_GB2312" pitchFamily="49" charset="-122"/>
              </a:rPr>
              <a:t>等结点均为分支结点。</a:t>
            </a:r>
          </a:p>
        </p:txBody>
      </p:sp>
      <p:pic>
        <p:nvPicPr>
          <p:cNvPr id="8" name="图片 7"/>
          <p:cNvPicPr/>
          <p:nvPr/>
        </p:nvPicPr>
        <p:blipFill>
          <a:blip r:embed="rId2"/>
          <a:stretch>
            <a:fillRect/>
          </a:stretch>
        </p:blipFill>
        <p:spPr>
          <a:xfrm>
            <a:off x="6239222" y="1413570"/>
            <a:ext cx="5328592" cy="4336577"/>
          </a:xfrm>
          <a:prstGeom prst="rect">
            <a:avLst/>
          </a:prstGeom>
        </p:spPr>
      </p:pic>
    </p:spTree>
    <p:extLst>
      <p:ext uri="{BB962C8B-B14F-4D97-AF65-F5344CB8AC3E}">
        <p14:creationId xmlns:p14="http://schemas.microsoft.com/office/powerpoint/2010/main" val="33300183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递归算法举例</a:t>
            </a:r>
            <a:endParaRPr lang="zh-CN" altLang="en-US" dirty="0"/>
          </a:p>
        </p:txBody>
      </p:sp>
    </p:spTree>
    <p:extLst>
      <p:ext uri="{BB962C8B-B14F-4D97-AF65-F5344CB8AC3E}">
        <p14:creationId xmlns:p14="http://schemas.microsoft.com/office/powerpoint/2010/main" val="3633564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2353589"/>
          </a:xfrm>
        </p:spPr>
        <p:txBody>
          <a:bodyPr/>
          <a:lstStyle/>
          <a:p>
            <a:r>
              <a:rPr lang="zh-CN" altLang="en-US" dirty="0" smtClean="0"/>
              <a:t>递归</a:t>
            </a:r>
            <a:r>
              <a:rPr lang="zh-CN" altLang="en-US" dirty="0"/>
              <a:t>定义：</a:t>
            </a:r>
          </a:p>
          <a:p>
            <a:pPr lvl="1"/>
            <a:r>
              <a:rPr lang="zh-CN" altLang="en-US" dirty="0"/>
              <a:t>如</a:t>
            </a:r>
            <a:r>
              <a:rPr lang="en-US" altLang="zh-CN" dirty="0" err="1"/>
              <a:t>sub_root</a:t>
            </a:r>
            <a:r>
              <a:rPr lang="zh-CN" altLang="en-US" dirty="0"/>
              <a:t>为空，则结点数为</a:t>
            </a:r>
            <a:r>
              <a:rPr lang="en-US" altLang="zh-CN" dirty="0"/>
              <a:t>0</a:t>
            </a:r>
            <a:r>
              <a:rPr lang="zh-CN" altLang="en-US" dirty="0" smtClean="0"/>
              <a:t>，</a:t>
            </a:r>
            <a:endParaRPr lang="en-US" altLang="zh-CN" dirty="0" smtClean="0"/>
          </a:p>
          <a:p>
            <a:pPr lvl="1"/>
            <a:r>
              <a:rPr lang="zh-CN" altLang="en-US" dirty="0" smtClean="0"/>
              <a:t>否则</a:t>
            </a:r>
            <a:r>
              <a:rPr lang="zh-CN" altLang="en-US" dirty="0"/>
              <a:t>结点总数为根结点数</a:t>
            </a:r>
            <a:r>
              <a:rPr lang="en-US" altLang="zh-CN" dirty="0"/>
              <a:t>1</a:t>
            </a:r>
            <a:r>
              <a:rPr lang="zh-CN" altLang="en-US" dirty="0"/>
              <a:t>、</a:t>
            </a:r>
            <a:r>
              <a:rPr lang="en-US" altLang="zh-CN" dirty="0" err="1"/>
              <a:t>sub_root.left</a:t>
            </a:r>
            <a:r>
              <a:rPr lang="zh-CN" altLang="en-US" dirty="0"/>
              <a:t>为根结点的二叉树的结点数和</a:t>
            </a:r>
            <a:r>
              <a:rPr lang="en-US" altLang="zh-CN" dirty="0" err="1"/>
              <a:t>sub_root.right</a:t>
            </a:r>
            <a:r>
              <a:rPr lang="zh-CN" altLang="en-US" dirty="0"/>
              <a:t>为根结点的二叉树的结点数三者之和。</a:t>
            </a:r>
          </a:p>
          <a:p>
            <a:endParaRPr lang="zh-CN" altLang="en-US" dirty="0"/>
          </a:p>
        </p:txBody>
      </p:sp>
      <p:sp>
        <p:nvSpPr>
          <p:cNvPr id="3" name="标题 2"/>
          <p:cNvSpPr>
            <a:spLocks noGrp="1"/>
          </p:cNvSpPr>
          <p:nvPr>
            <p:ph type="title"/>
          </p:nvPr>
        </p:nvSpPr>
        <p:spPr/>
        <p:txBody>
          <a:bodyPr>
            <a:normAutofit fontScale="90000"/>
          </a:bodyPr>
          <a:lstStyle/>
          <a:p>
            <a:r>
              <a:rPr lang="zh-CN" altLang="en-US" dirty="0"/>
              <a:t>例</a:t>
            </a:r>
            <a:r>
              <a:rPr lang="en-US" altLang="zh-CN" dirty="0"/>
              <a:t>1</a:t>
            </a:r>
            <a:r>
              <a:rPr lang="zh-CN" altLang="en-US" dirty="0"/>
              <a:t>：计算二叉树的结点总数</a:t>
            </a:r>
          </a:p>
        </p:txBody>
      </p:sp>
      <p:sp>
        <p:nvSpPr>
          <p:cNvPr id="4" name="Rectangle 1"/>
          <p:cNvSpPr>
            <a:spLocks noChangeArrowheads="1"/>
          </p:cNvSpPr>
          <p:nvPr/>
        </p:nvSpPr>
        <p:spPr bwMode="auto">
          <a:xfrm>
            <a:off x="1205698" y="3749184"/>
            <a:ext cx="9577064"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def </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recursive_size(</a:t>
            </a:r>
            <a:r>
              <a:rPr kumimoji="0" lang="zh-CN" altLang="zh-CN" sz="20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sub_root):</a:t>
            </a:r>
            <a:b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 </a:t>
            </a:r>
            <a:r>
              <a:rPr kumimoji="0" lang="zh-CN" altLang="zh-CN" sz="20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is None</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a:t>
            </a:r>
            <a:r>
              <a:rPr kumimoji="0" lang="zh-CN" altLang="zh-CN" sz="20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t>0</a:t>
            </a:r>
            <a:br>
              <a:rPr kumimoji="0" lang="zh-CN" altLang="zh-CN" sz="20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br>
            <a:r>
              <a:rPr kumimoji="0" lang="zh-CN" altLang="zh-CN" sz="20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else</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a:t>
            </a:r>
            <a:r>
              <a:rPr kumimoji="0" lang="zh-CN" altLang="zh-CN" sz="20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t>1 </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0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.recursive_size(sub_root.left) + \</a:t>
            </a:r>
            <a:b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0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0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.recursive_size(sub_root.right)</a:t>
            </a:r>
            <a:endParaRPr kumimoji="0" lang="zh-CN"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523802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2353589"/>
          </a:xfrm>
        </p:spPr>
        <p:txBody>
          <a:bodyPr>
            <a:normAutofit lnSpcReduction="10000"/>
          </a:bodyPr>
          <a:lstStyle/>
          <a:p>
            <a:r>
              <a:rPr lang="zh-CN" altLang="en-US" dirty="0" smtClean="0"/>
              <a:t>递归</a:t>
            </a:r>
            <a:r>
              <a:rPr lang="zh-CN" altLang="en-US" dirty="0"/>
              <a:t>定义：</a:t>
            </a:r>
          </a:p>
          <a:p>
            <a:pPr lvl="1"/>
            <a:r>
              <a:rPr lang="zh-CN" altLang="en-US" dirty="0" smtClean="0"/>
              <a:t>形态</a:t>
            </a:r>
            <a:r>
              <a:rPr lang="en-US" altLang="zh-CN" dirty="0" smtClean="0"/>
              <a:t>1</a:t>
            </a:r>
            <a:r>
              <a:rPr lang="zh-CN" altLang="en-US" dirty="0" smtClean="0"/>
              <a:t>，形态</a:t>
            </a:r>
            <a:r>
              <a:rPr lang="en-US" altLang="zh-CN" dirty="0" smtClean="0"/>
              <a:t>2</a:t>
            </a:r>
            <a:r>
              <a:rPr lang="zh-CN" altLang="en-US" dirty="0" smtClean="0"/>
              <a:t>，度为</a:t>
            </a:r>
            <a:r>
              <a:rPr lang="en-US" altLang="zh-CN" dirty="0" smtClean="0"/>
              <a:t>1</a:t>
            </a:r>
            <a:r>
              <a:rPr lang="zh-CN" altLang="en-US" dirty="0" smtClean="0"/>
              <a:t>的结点</a:t>
            </a:r>
            <a:r>
              <a:rPr lang="zh-CN" altLang="en-US" dirty="0"/>
              <a:t>数为</a:t>
            </a:r>
            <a:r>
              <a:rPr lang="en-US" altLang="zh-CN" dirty="0" smtClean="0"/>
              <a:t>0</a:t>
            </a:r>
            <a:r>
              <a:rPr lang="zh-CN" altLang="en-US" dirty="0"/>
              <a:t>；</a:t>
            </a:r>
            <a:endParaRPr lang="en-US" altLang="zh-CN" dirty="0" smtClean="0"/>
          </a:p>
          <a:p>
            <a:pPr lvl="1"/>
            <a:r>
              <a:rPr lang="zh-CN" altLang="en-US" dirty="0"/>
              <a:t>形态</a:t>
            </a:r>
            <a:r>
              <a:rPr lang="en-US" altLang="zh-CN" dirty="0"/>
              <a:t>5</a:t>
            </a:r>
            <a:r>
              <a:rPr lang="zh-CN" altLang="en-US" dirty="0"/>
              <a:t>，</a:t>
            </a:r>
            <a:r>
              <a:rPr lang="en-US" altLang="zh-CN" dirty="0"/>
              <a:t> </a:t>
            </a:r>
            <a:r>
              <a:rPr lang="zh-CN" altLang="en-US" dirty="0"/>
              <a:t>左右子树度为</a:t>
            </a:r>
            <a:r>
              <a:rPr lang="en-US" altLang="zh-CN" dirty="0"/>
              <a:t>1</a:t>
            </a:r>
            <a:r>
              <a:rPr lang="zh-CN" altLang="en-US" dirty="0"/>
              <a:t>的结点数；</a:t>
            </a:r>
            <a:endParaRPr lang="en-US" altLang="zh-CN" dirty="0"/>
          </a:p>
          <a:p>
            <a:pPr lvl="1"/>
            <a:r>
              <a:rPr lang="zh-CN" altLang="en-US" dirty="0" smtClean="0"/>
              <a:t>形态</a:t>
            </a:r>
            <a:r>
              <a:rPr lang="en-US" altLang="zh-CN" dirty="0" smtClean="0"/>
              <a:t>3</a:t>
            </a:r>
            <a:r>
              <a:rPr lang="zh-CN" altLang="en-US" dirty="0" smtClean="0"/>
              <a:t>，形态</a:t>
            </a:r>
            <a:r>
              <a:rPr lang="en-US" altLang="zh-CN" dirty="0" smtClean="0"/>
              <a:t>4</a:t>
            </a:r>
            <a:r>
              <a:rPr lang="zh-CN" altLang="en-US" dirty="0" smtClean="0"/>
              <a:t>，根</a:t>
            </a:r>
            <a:r>
              <a:rPr lang="zh-CN" altLang="en-US" dirty="0"/>
              <a:t>结点</a:t>
            </a:r>
            <a:r>
              <a:rPr lang="zh-CN" altLang="en-US" dirty="0" smtClean="0"/>
              <a:t>数 </a:t>
            </a:r>
            <a:r>
              <a:rPr lang="en-US" altLang="zh-CN" dirty="0" smtClean="0"/>
              <a:t>1  + </a:t>
            </a:r>
            <a:r>
              <a:rPr lang="zh-CN" altLang="en-US" dirty="0" smtClean="0"/>
              <a:t>左右子树度为</a:t>
            </a:r>
            <a:r>
              <a:rPr lang="en-US" altLang="zh-CN" dirty="0" smtClean="0"/>
              <a:t>1</a:t>
            </a:r>
            <a:r>
              <a:rPr lang="zh-CN" altLang="en-US" dirty="0" smtClean="0"/>
              <a:t>的结点数；</a:t>
            </a:r>
            <a:endParaRPr lang="en-US" altLang="zh-CN" dirty="0" smtClean="0"/>
          </a:p>
          <a:p>
            <a:pPr lvl="1"/>
            <a:endParaRPr lang="zh-CN" altLang="en-US" dirty="0"/>
          </a:p>
        </p:txBody>
      </p:sp>
      <p:sp>
        <p:nvSpPr>
          <p:cNvPr id="3" name="标题 2"/>
          <p:cNvSpPr>
            <a:spLocks noGrp="1"/>
          </p:cNvSpPr>
          <p:nvPr>
            <p:ph type="title"/>
          </p:nvPr>
        </p:nvSpPr>
        <p:spPr/>
        <p:txBody>
          <a:bodyPr>
            <a:normAutofit fontScale="90000"/>
          </a:bodyPr>
          <a:lstStyle/>
          <a:p>
            <a:r>
              <a:rPr lang="zh-CN" altLang="en-US" dirty="0" smtClean="0"/>
              <a:t>例</a:t>
            </a:r>
            <a:r>
              <a:rPr lang="en-US" altLang="zh-CN" dirty="0" smtClean="0"/>
              <a:t>2</a:t>
            </a:r>
            <a:r>
              <a:rPr lang="zh-CN" altLang="en-US" dirty="0" smtClean="0"/>
              <a:t>：</a:t>
            </a:r>
            <a:r>
              <a:rPr lang="zh-CN" altLang="en-US" dirty="0"/>
              <a:t>计算</a:t>
            </a:r>
            <a:r>
              <a:rPr lang="zh-CN" altLang="en-US" dirty="0" smtClean="0"/>
              <a:t>二叉树中度为</a:t>
            </a:r>
            <a:r>
              <a:rPr lang="en-US" altLang="zh-CN" dirty="0" smtClean="0"/>
              <a:t>1</a:t>
            </a:r>
            <a:r>
              <a:rPr lang="zh-CN" altLang="en-US" dirty="0" smtClean="0"/>
              <a:t>的</a:t>
            </a:r>
            <a:r>
              <a:rPr lang="zh-CN" altLang="en-US" dirty="0"/>
              <a:t>结点总数</a:t>
            </a:r>
          </a:p>
        </p:txBody>
      </p:sp>
      <p:pic>
        <p:nvPicPr>
          <p:cNvPr id="5"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905" y="4322189"/>
            <a:ext cx="778832" cy="67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58" y="4497481"/>
            <a:ext cx="2831731" cy="207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934" y="4322189"/>
            <a:ext cx="1911100" cy="227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5246" y="4379352"/>
            <a:ext cx="2014805" cy="231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8822" y="4379352"/>
            <a:ext cx="577776" cy="56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486694" y="3798969"/>
            <a:ext cx="367408" cy="523220"/>
          </a:xfrm>
          <a:prstGeom prst="rect">
            <a:avLst/>
          </a:prstGeom>
          <a:noFill/>
        </p:spPr>
        <p:txBody>
          <a:bodyPr wrap="none" rtlCol="0">
            <a:spAutoFit/>
          </a:bodyPr>
          <a:lstStyle/>
          <a:p>
            <a:r>
              <a:rPr lang="en-US" altLang="zh-CN" sz="2800" b="1" dirty="0" smtClean="0">
                <a:solidFill>
                  <a:srgbClr val="FF0000"/>
                </a:solidFill>
              </a:rPr>
              <a:t>1</a:t>
            </a:r>
            <a:endParaRPr lang="zh-CN" altLang="en-US" sz="2800" b="1" dirty="0">
              <a:solidFill>
                <a:srgbClr val="FF0000"/>
              </a:solidFill>
            </a:endParaRPr>
          </a:p>
        </p:txBody>
      </p:sp>
      <p:sp>
        <p:nvSpPr>
          <p:cNvPr id="11" name="TextBox 10"/>
          <p:cNvSpPr txBox="1"/>
          <p:nvPr/>
        </p:nvSpPr>
        <p:spPr>
          <a:xfrm>
            <a:off x="2847478" y="3798969"/>
            <a:ext cx="367408" cy="523220"/>
          </a:xfrm>
          <a:prstGeom prst="rect">
            <a:avLst/>
          </a:prstGeom>
          <a:noFill/>
        </p:spPr>
        <p:txBody>
          <a:bodyPr wrap="none" rtlCol="0">
            <a:spAutoFit/>
          </a:bodyPr>
          <a:lstStyle/>
          <a:p>
            <a:r>
              <a:rPr lang="en-US" altLang="zh-CN" sz="2800" b="1" dirty="0" smtClean="0">
                <a:solidFill>
                  <a:srgbClr val="FF0000"/>
                </a:solidFill>
              </a:rPr>
              <a:t>2</a:t>
            </a:r>
            <a:endParaRPr lang="zh-CN" altLang="en-US" sz="2800" b="1" dirty="0">
              <a:solidFill>
                <a:srgbClr val="FF0000"/>
              </a:solidFill>
            </a:endParaRPr>
          </a:p>
        </p:txBody>
      </p:sp>
      <p:sp>
        <p:nvSpPr>
          <p:cNvPr id="12" name="TextBox 11"/>
          <p:cNvSpPr txBox="1"/>
          <p:nvPr/>
        </p:nvSpPr>
        <p:spPr>
          <a:xfrm>
            <a:off x="5015086" y="3798969"/>
            <a:ext cx="367408" cy="523220"/>
          </a:xfrm>
          <a:prstGeom prst="rect">
            <a:avLst/>
          </a:prstGeom>
          <a:noFill/>
        </p:spPr>
        <p:txBody>
          <a:bodyPr wrap="none" rtlCol="0">
            <a:spAutoFit/>
          </a:bodyPr>
          <a:lstStyle/>
          <a:p>
            <a:r>
              <a:rPr lang="en-US" altLang="zh-CN" sz="2800" b="1" dirty="0" smtClean="0">
                <a:solidFill>
                  <a:srgbClr val="FF0000"/>
                </a:solidFill>
              </a:rPr>
              <a:t>3</a:t>
            </a:r>
            <a:endParaRPr lang="zh-CN" altLang="en-US" sz="2800" b="1" dirty="0">
              <a:solidFill>
                <a:srgbClr val="FF0000"/>
              </a:solidFill>
            </a:endParaRPr>
          </a:p>
        </p:txBody>
      </p:sp>
      <p:sp>
        <p:nvSpPr>
          <p:cNvPr id="13" name="TextBox 12"/>
          <p:cNvSpPr txBox="1"/>
          <p:nvPr/>
        </p:nvSpPr>
        <p:spPr>
          <a:xfrm>
            <a:off x="6599262" y="3798969"/>
            <a:ext cx="367408" cy="523220"/>
          </a:xfrm>
          <a:prstGeom prst="rect">
            <a:avLst/>
          </a:prstGeom>
          <a:noFill/>
        </p:spPr>
        <p:txBody>
          <a:bodyPr wrap="none" rtlCol="0">
            <a:spAutoFit/>
          </a:bodyPr>
          <a:lstStyle/>
          <a:p>
            <a:r>
              <a:rPr lang="en-US" altLang="zh-CN" sz="2800" b="1" dirty="0" smtClean="0">
                <a:solidFill>
                  <a:srgbClr val="FF0000"/>
                </a:solidFill>
              </a:rPr>
              <a:t>4</a:t>
            </a:r>
            <a:endParaRPr lang="zh-CN" altLang="en-US" sz="2800" b="1" dirty="0">
              <a:solidFill>
                <a:srgbClr val="FF0000"/>
              </a:solidFill>
            </a:endParaRPr>
          </a:p>
        </p:txBody>
      </p:sp>
      <p:sp>
        <p:nvSpPr>
          <p:cNvPr id="14" name="TextBox 13"/>
          <p:cNvSpPr txBox="1"/>
          <p:nvPr/>
        </p:nvSpPr>
        <p:spPr>
          <a:xfrm>
            <a:off x="10247849" y="3798969"/>
            <a:ext cx="367408" cy="523220"/>
          </a:xfrm>
          <a:prstGeom prst="rect">
            <a:avLst/>
          </a:prstGeom>
          <a:noFill/>
        </p:spPr>
        <p:txBody>
          <a:bodyPr wrap="none" rtlCol="0">
            <a:spAutoFit/>
          </a:bodyPr>
          <a:lstStyle/>
          <a:p>
            <a:r>
              <a:rPr lang="en-US" altLang="zh-CN" sz="2800" b="1" dirty="0" smtClean="0">
                <a:solidFill>
                  <a:srgbClr val="FF0000"/>
                </a:solidFill>
              </a:rPr>
              <a:t>5</a:t>
            </a:r>
            <a:endParaRPr lang="zh-CN" altLang="en-US" sz="2800" b="1" dirty="0">
              <a:solidFill>
                <a:srgbClr val="FF0000"/>
              </a:solidFill>
            </a:endParaRPr>
          </a:p>
        </p:txBody>
      </p:sp>
    </p:spTree>
    <p:extLst>
      <p:ext uri="{BB962C8B-B14F-4D97-AF65-F5344CB8AC3E}">
        <p14:creationId xmlns:p14="http://schemas.microsoft.com/office/powerpoint/2010/main" val="422086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982638" y="1424603"/>
            <a:ext cx="10585176"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def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recursive_degree1_size(</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sub_root):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or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sub_root.left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sub_root.right: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a:t>
            </a:r>
            <a:r>
              <a:rPr kumimoji="0" lang="zh-CN" altLang="zh-CN" sz="24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t>0</a:t>
            </a:r>
            <a:br>
              <a:rPr kumimoji="0" lang="zh-CN" altLang="zh-CN" sz="24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sub_root.left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sub_root.right: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.recursive_degree1_size(sub_root.left) + \</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.recursive_degree1_size(sub_root.right)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else</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a:t>
            </a:r>
            <a:r>
              <a:rPr kumimoji="0" lang="zh-CN" altLang="zh-CN" sz="2400" b="0" i="0" u="none" strike="noStrike" cap="none" normalizeH="0" baseline="0" dirty="0" smtClean="0">
                <a:ln>
                  <a:noFill/>
                </a:ln>
                <a:solidFill>
                  <a:srgbClr val="0000FF"/>
                </a:solidFill>
                <a:effectLst/>
                <a:latin typeface="宋体" pitchFamily="2" charset="-122"/>
                <a:ea typeface="宋体" pitchFamily="2" charset="-122"/>
                <a:cs typeface="宋体" pitchFamily="2" charset="-122"/>
              </a:rPr>
              <a:t>1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.recursive_degree1_size(sub_root.left) + \</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.recursive_degree1_size(sub_root.right)</a:t>
            </a: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标题 2"/>
          <p:cNvSpPr>
            <a:spLocks noGrp="1"/>
          </p:cNvSpPr>
          <p:nvPr>
            <p:ph type="title"/>
          </p:nvPr>
        </p:nvSpPr>
        <p:spPr/>
        <p:txBody>
          <a:bodyPr>
            <a:normAutofit fontScale="90000"/>
          </a:bodyPr>
          <a:lstStyle/>
          <a:p>
            <a:r>
              <a:rPr lang="zh-CN" altLang="en-US" dirty="0" smtClean="0"/>
              <a:t>例</a:t>
            </a:r>
            <a:r>
              <a:rPr lang="en-US" altLang="zh-CN" dirty="0" smtClean="0"/>
              <a:t>2</a:t>
            </a:r>
            <a:r>
              <a:rPr lang="zh-CN" altLang="en-US" dirty="0" smtClean="0"/>
              <a:t>：</a:t>
            </a:r>
            <a:r>
              <a:rPr lang="zh-CN" altLang="en-US" dirty="0"/>
              <a:t>计算</a:t>
            </a:r>
            <a:r>
              <a:rPr lang="zh-CN" altLang="en-US" dirty="0" smtClean="0"/>
              <a:t>二叉树中度为</a:t>
            </a:r>
            <a:r>
              <a:rPr lang="en-US" altLang="zh-CN" dirty="0" smtClean="0"/>
              <a:t>1</a:t>
            </a:r>
            <a:r>
              <a:rPr lang="zh-CN" altLang="en-US" dirty="0" smtClean="0"/>
              <a:t>的</a:t>
            </a:r>
            <a:r>
              <a:rPr lang="zh-CN" altLang="en-US" dirty="0"/>
              <a:t>结点总数</a:t>
            </a:r>
          </a:p>
        </p:txBody>
      </p:sp>
    </p:spTree>
    <p:extLst>
      <p:ext uri="{BB962C8B-B14F-4D97-AF65-F5344CB8AC3E}">
        <p14:creationId xmlns:p14="http://schemas.microsoft.com/office/powerpoint/2010/main" val="1758112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例</a:t>
            </a:r>
            <a:r>
              <a:rPr lang="en-US" altLang="zh-CN" dirty="0" smtClean="0"/>
              <a:t>3</a:t>
            </a:r>
            <a:r>
              <a:rPr lang="zh-CN" altLang="en-US" dirty="0"/>
              <a:t>：判断二叉树是否严格二叉树</a:t>
            </a:r>
          </a:p>
        </p:txBody>
      </p:sp>
      <p:sp>
        <p:nvSpPr>
          <p:cNvPr id="5" name="文本占位符 1"/>
          <p:cNvSpPr>
            <a:spLocks noGrp="1"/>
          </p:cNvSpPr>
          <p:nvPr>
            <p:ph type="body" sz="quarter" idx="10"/>
          </p:nvPr>
        </p:nvSpPr>
        <p:spPr>
          <a:xfrm>
            <a:off x="973765" y="1148213"/>
            <a:ext cx="10736814" cy="2353589"/>
          </a:xfrm>
        </p:spPr>
        <p:txBody>
          <a:bodyPr>
            <a:normAutofit lnSpcReduction="10000"/>
          </a:bodyPr>
          <a:lstStyle/>
          <a:p>
            <a:r>
              <a:rPr lang="zh-CN" altLang="en-US" dirty="0" smtClean="0"/>
              <a:t>递归</a:t>
            </a:r>
            <a:r>
              <a:rPr lang="zh-CN" altLang="en-US" dirty="0"/>
              <a:t>定义：</a:t>
            </a:r>
          </a:p>
          <a:p>
            <a:pPr lvl="1"/>
            <a:r>
              <a:rPr lang="zh-CN" altLang="en-US" dirty="0" smtClean="0"/>
              <a:t>形态</a:t>
            </a:r>
            <a:r>
              <a:rPr lang="en-US" altLang="zh-CN" dirty="0" smtClean="0"/>
              <a:t>1</a:t>
            </a:r>
            <a:r>
              <a:rPr lang="zh-CN" altLang="en-US" dirty="0" smtClean="0"/>
              <a:t>，形态</a:t>
            </a:r>
            <a:r>
              <a:rPr lang="en-US" altLang="zh-CN" dirty="0" smtClean="0"/>
              <a:t>2</a:t>
            </a:r>
            <a:r>
              <a:rPr lang="zh-CN" altLang="en-US" dirty="0" smtClean="0"/>
              <a:t>，度为</a:t>
            </a:r>
            <a:r>
              <a:rPr lang="en-US" altLang="zh-CN" dirty="0" smtClean="0"/>
              <a:t>1</a:t>
            </a:r>
            <a:r>
              <a:rPr lang="zh-CN" altLang="en-US" dirty="0" smtClean="0"/>
              <a:t>的结点</a:t>
            </a:r>
            <a:r>
              <a:rPr lang="zh-CN" altLang="en-US" dirty="0"/>
              <a:t>数为</a:t>
            </a:r>
            <a:r>
              <a:rPr lang="en-US" altLang="zh-CN" dirty="0" smtClean="0"/>
              <a:t>0</a:t>
            </a:r>
            <a:r>
              <a:rPr lang="zh-CN" altLang="en-US" dirty="0"/>
              <a:t>；</a:t>
            </a:r>
            <a:endParaRPr lang="en-US" altLang="zh-CN" dirty="0" smtClean="0"/>
          </a:p>
          <a:p>
            <a:pPr lvl="1"/>
            <a:r>
              <a:rPr lang="zh-CN" altLang="en-US" dirty="0" smtClean="0"/>
              <a:t>形态</a:t>
            </a:r>
            <a:r>
              <a:rPr lang="en-US" altLang="zh-CN" dirty="0" smtClean="0"/>
              <a:t>3</a:t>
            </a:r>
            <a:r>
              <a:rPr lang="zh-CN" altLang="en-US" dirty="0" smtClean="0"/>
              <a:t>，形态</a:t>
            </a:r>
            <a:r>
              <a:rPr lang="en-US" altLang="zh-CN" dirty="0" smtClean="0"/>
              <a:t>4</a:t>
            </a:r>
            <a:r>
              <a:rPr lang="zh-CN" altLang="en-US" dirty="0" smtClean="0"/>
              <a:t>，根</a:t>
            </a:r>
            <a:r>
              <a:rPr lang="zh-CN" altLang="en-US" dirty="0"/>
              <a:t>结点</a:t>
            </a:r>
            <a:r>
              <a:rPr lang="zh-CN" altLang="en-US" dirty="0" smtClean="0"/>
              <a:t>数 </a:t>
            </a:r>
            <a:r>
              <a:rPr lang="en-US" altLang="zh-CN" dirty="0" smtClean="0"/>
              <a:t>1  + </a:t>
            </a:r>
            <a:r>
              <a:rPr lang="zh-CN" altLang="en-US" dirty="0" smtClean="0"/>
              <a:t>左右子树度为</a:t>
            </a:r>
            <a:r>
              <a:rPr lang="en-US" altLang="zh-CN" dirty="0" smtClean="0"/>
              <a:t>1</a:t>
            </a:r>
            <a:r>
              <a:rPr lang="zh-CN" altLang="en-US" dirty="0" smtClean="0"/>
              <a:t>的结点数；</a:t>
            </a:r>
            <a:endParaRPr lang="en-US" altLang="zh-CN" dirty="0" smtClean="0"/>
          </a:p>
          <a:p>
            <a:pPr lvl="1"/>
            <a:r>
              <a:rPr lang="zh-CN" altLang="en-US" dirty="0" smtClean="0"/>
              <a:t>形态</a:t>
            </a:r>
            <a:r>
              <a:rPr lang="en-US" altLang="zh-CN" dirty="0" smtClean="0"/>
              <a:t>5</a:t>
            </a:r>
            <a:r>
              <a:rPr lang="zh-CN" altLang="en-US" dirty="0" smtClean="0"/>
              <a:t>，</a:t>
            </a:r>
            <a:r>
              <a:rPr lang="en-US" altLang="zh-CN" dirty="0" smtClean="0"/>
              <a:t> </a:t>
            </a:r>
            <a:r>
              <a:rPr lang="zh-CN" altLang="en-US" dirty="0"/>
              <a:t>左右子树度为</a:t>
            </a:r>
            <a:r>
              <a:rPr lang="en-US" altLang="zh-CN" dirty="0"/>
              <a:t>1</a:t>
            </a:r>
            <a:r>
              <a:rPr lang="zh-CN" altLang="en-US" dirty="0"/>
              <a:t>的结点数；</a:t>
            </a:r>
            <a:endParaRPr lang="en-US" altLang="zh-CN" dirty="0"/>
          </a:p>
          <a:p>
            <a:pPr lvl="1"/>
            <a:endParaRPr lang="zh-CN" altLang="en-US" dirty="0"/>
          </a:p>
        </p:txBody>
      </p:sp>
      <p:pic>
        <p:nvPicPr>
          <p:cNvPr id="7"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905" y="4322189"/>
            <a:ext cx="778832" cy="67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58" y="4497481"/>
            <a:ext cx="2831731" cy="207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934" y="4322189"/>
            <a:ext cx="1911100" cy="227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5246" y="4379352"/>
            <a:ext cx="2014805" cy="231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8822" y="4379352"/>
            <a:ext cx="577776" cy="56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486694" y="3798969"/>
            <a:ext cx="367408" cy="523220"/>
          </a:xfrm>
          <a:prstGeom prst="rect">
            <a:avLst/>
          </a:prstGeom>
          <a:noFill/>
        </p:spPr>
        <p:txBody>
          <a:bodyPr wrap="none" rtlCol="0">
            <a:spAutoFit/>
          </a:bodyPr>
          <a:lstStyle/>
          <a:p>
            <a:r>
              <a:rPr lang="en-US" altLang="zh-CN" sz="2800" b="1" dirty="0" smtClean="0">
                <a:solidFill>
                  <a:srgbClr val="FF0000"/>
                </a:solidFill>
              </a:rPr>
              <a:t>1</a:t>
            </a:r>
            <a:endParaRPr lang="zh-CN" altLang="en-US" sz="2800" b="1" dirty="0">
              <a:solidFill>
                <a:srgbClr val="FF0000"/>
              </a:solidFill>
            </a:endParaRPr>
          </a:p>
        </p:txBody>
      </p:sp>
      <p:sp>
        <p:nvSpPr>
          <p:cNvPr id="13" name="TextBox 12"/>
          <p:cNvSpPr txBox="1"/>
          <p:nvPr/>
        </p:nvSpPr>
        <p:spPr>
          <a:xfrm>
            <a:off x="2847478" y="3798969"/>
            <a:ext cx="367408" cy="523220"/>
          </a:xfrm>
          <a:prstGeom prst="rect">
            <a:avLst/>
          </a:prstGeom>
          <a:noFill/>
        </p:spPr>
        <p:txBody>
          <a:bodyPr wrap="none" rtlCol="0">
            <a:spAutoFit/>
          </a:bodyPr>
          <a:lstStyle/>
          <a:p>
            <a:r>
              <a:rPr lang="en-US" altLang="zh-CN" sz="2800" b="1" dirty="0" smtClean="0">
                <a:solidFill>
                  <a:srgbClr val="FF0000"/>
                </a:solidFill>
              </a:rPr>
              <a:t>2</a:t>
            </a:r>
            <a:endParaRPr lang="zh-CN" altLang="en-US" sz="2800" b="1" dirty="0">
              <a:solidFill>
                <a:srgbClr val="FF0000"/>
              </a:solidFill>
            </a:endParaRPr>
          </a:p>
        </p:txBody>
      </p:sp>
      <p:sp>
        <p:nvSpPr>
          <p:cNvPr id="14" name="TextBox 13"/>
          <p:cNvSpPr txBox="1"/>
          <p:nvPr/>
        </p:nvSpPr>
        <p:spPr>
          <a:xfrm>
            <a:off x="5015086" y="3798969"/>
            <a:ext cx="367408" cy="523220"/>
          </a:xfrm>
          <a:prstGeom prst="rect">
            <a:avLst/>
          </a:prstGeom>
          <a:noFill/>
        </p:spPr>
        <p:txBody>
          <a:bodyPr wrap="none" rtlCol="0">
            <a:spAutoFit/>
          </a:bodyPr>
          <a:lstStyle/>
          <a:p>
            <a:r>
              <a:rPr lang="en-US" altLang="zh-CN" sz="2800" b="1" dirty="0" smtClean="0">
                <a:solidFill>
                  <a:srgbClr val="FF0000"/>
                </a:solidFill>
              </a:rPr>
              <a:t>3</a:t>
            </a:r>
            <a:endParaRPr lang="zh-CN" altLang="en-US" sz="2800" b="1" dirty="0">
              <a:solidFill>
                <a:srgbClr val="FF0000"/>
              </a:solidFill>
            </a:endParaRPr>
          </a:p>
        </p:txBody>
      </p:sp>
      <p:sp>
        <p:nvSpPr>
          <p:cNvPr id="15" name="TextBox 14"/>
          <p:cNvSpPr txBox="1"/>
          <p:nvPr/>
        </p:nvSpPr>
        <p:spPr>
          <a:xfrm>
            <a:off x="6599262" y="3798969"/>
            <a:ext cx="367408" cy="523220"/>
          </a:xfrm>
          <a:prstGeom prst="rect">
            <a:avLst/>
          </a:prstGeom>
          <a:noFill/>
        </p:spPr>
        <p:txBody>
          <a:bodyPr wrap="none" rtlCol="0">
            <a:spAutoFit/>
          </a:bodyPr>
          <a:lstStyle/>
          <a:p>
            <a:r>
              <a:rPr lang="en-US" altLang="zh-CN" sz="2800" b="1" dirty="0" smtClean="0">
                <a:solidFill>
                  <a:srgbClr val="FF0000"/>
                </a:solidFill>
              </a:rPr>
              <a:t>4</a:t>
            </a:r>
            <a:endParaRPr lang="zh-CN" altLang="en-US" sz="2800" b="1" dirty="0">
              <a:solidFill>
                <a:srgbClr val="FF0000"/>
              </a:solidFill>
            </a:endParaRPr>
          </a:p>
        </p:txBody>
      </p:sp>
      <p:sp>
        <p:nvSpPr>
          <p:cNvPr id="16" name="TextBox 15"/>
          <p:cNvSpPr txBox="1"/>
          <p:nvPr/>
        </p:nvSpPr>
        <p:spPr>
          <a:xfrm>
            <a:off x="10247849" y="3798969"/>
            <a:ext cx="367408" cy="523220"/>
          </a:xfrm>
          <a:prstGeom prst="rect">
            <a:avLst/>
          </a:prstGeom>
          <a:noFill/>
        </p:spPr>
        <p:txBody>
          <a:bodyPr wrap="none" rtlCol="0">
            <a:spAutoFit/>
          </a:bodyPr>
          <a:lstStyle/>
          <a:p>
            <a:r>
              <a:rPr lang="en-US" altLang="zh-CN" sz="2800" b="1" dirty="0" smtClean="0">
                <a:solidFill>
                  <a:srgbClr val="FF0000"/>
                </a:solidFill>
              </a:rPr>
              <a:t>5</a:t>
            </a:r>
            <a:endParaRPr lang="zh-CN" altLang="en-US" sz="2800" b="1" dirty="0">
              <a:solidFill>
                <a:srgbClr val="FF0000"/>
              </a:solidFill>
            </a:endParaRPr>
          </a:p>
        </p:txBody>
      </p:sp>
    </p:spTree>
    <p:extLst>
      <p:ext uri="{BB962C8B-B14F-4D97-AF65-F5344CB8AC3E}">
        <p14:creationId xmlns:p14="http://schemas.microsoft.com/office/powerpoint/2010/main" val="2001560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910630" y="1773610"/>
            <a:ext cx="10081119" cy="30931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ts val="2600"/>
              </a:lnSpc>
              <a:spcBef>
                <a:spcPct val="0"/>
              </a:spcBef>
              <a:spcAft>
                <a:spcPct val="0"/>
              </a:spcAft>
              <a:buClrTx/>
              <a:buSzTx/>
              <a:buFontTx/>
              <a:buNone/>
              <a:tabLst/>
            </a:pP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def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recursive_is_strict(</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sub_root):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True</a:t>
            </a:r>
            <a:b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b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    if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sub_root.left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sub_root.right: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False</a:t>
            </a:r>
            <a:b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b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    if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sub_root.left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sub_root.right: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False</a:t>
            </a:r>
            <a:b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b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    return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.recursive_is_strict(sub_root.left)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.recursive_is_strict(sub_root.right)</a:t>
            </a: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标题 2"/>
          <p:cNvSpPr>
            <a:spLocks noGrp="1"/>
          </p:cNvSpPr>
          <p:nvPr>
            <p:ph type="title"/>
          </p:nvPr>
        </p:nvSpPr>
        <p:spPr/>
        <p:txBody>
          <a:bodyPr>
            <a:normAutofit fontScale="90000"/>
          </a:bodyPr>
          <a:lstStyle/>
          <a:p>
            <a:r>
              <a:rPr lang="zh-CN" altLang="en-US" dirty="0" smtClean="0"/>
              <a:t>例</a:t>
            </a:r>
            <a:r>
              <a:rPr lang="en-US" altLang="zh-CN" dirty="0" smtClean="0"/>
              <a:t>3</a:t>
            </a:r>
            <a:r>
              <a:rPr lang="zh-CN" altLang="en-US" dirty="0"/>
              <a:t>：判断二叉树是否严格二叉树</a:t>
            </a:r>
          </a:p>
        </p:txBody>
      </p:sp>
    </p:spTree>
    <p:extLst>
      <p:ext uri="{BB962C8B-B14F-4D97-AF65-F5344CB8AC3E}">
        <p14:creationId xmlns:p14="http://schemas.microsoft.com/office/powerpoint/2010/main" val="1927439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判断分别以</a:t>
            </a:r>
            <a:r>
              <a:rPr lang="en-US" altLang="zh-CN" dirty="0"/>
              <a:t>sub_root1</a:t>
            </a:r>
            <a:r>
              <a:rPr lang="zh-CN" altLang="en-US" dirty="0"/>
              <a:t>和</a:t>
            </a:r>
            <a:r>
              <a:rPr lang="en-US" altLang="zh-CN" dirty="0"/>
              <a:t>sub_root2</a:t>
            </a:r>
            <a:r>
              <a:rPr lang="zh-CN" altLang="en-US" dirty="0"/>
              <a:t>为根的两棵二叉树是否相同，即判断它们的结构和对应值是否完全相同。</a:t>
            </a:r>
          </a:p>
        </p:txBody>
      </p:sp>
      <p:sp>
        <p:nvSpPr>
          <p:cNvPr id="3" name="标题 2"/>
          <p:cNvSpPr>
            <a:spLocks noGrp="1"/>
          </p:cNvSpPr>
          <p:nvPr>
            <p:ph type="title"/>
          </p:nvPr>
        </p:nvSpPr>
        <p:spPr/>
        <p:txBody>
          <a:bodyPr>
            <a:normAutofit fontScale="90000"/>
          </a:bodyPr>
          <a:lstStyle/>
          <a:p>
            <a:r>
              <a:rPr lang="zh-CN" altLang="en-US" dirty="0"/>
              <a:t>例</a:t>
            </a:r>
            <a:r>
              <a:rPr lang="en-US" altLang="zh-CN" dirty="0"/>
              <a:t>4</a:t>
            </a:r>
            <a:r>
              <a:rPr lang="zh-CN" altLang="en-US" dirty="0"/>
              <a:t>：判断两棵二叉树是否相同</a:t>
            </a:r>
          </a:p>
        </p:txBody>
      </p:sp>
      <p:graphicFrame>
        <p:nvGraphicFramePr>
          <p:cNvPr id="4" name="表格 3"/>
          <p:cNvGraphicFramePr>
            <a:graphicFrameLocks noGrp="1"/>
          </p:cNvGraphicFramePr>
          <p:nvPr>
            <p:extLst>
              <p:ext uri="{D42A27DB-BD31-4B8C-83A1-F6EECF244321}">
                <p14:modId xmlns:p14="http://schemas.microsoft.com/office/powerpoint/2010/main" val="1225280476"/>
              </p:ext>
            </p:extLst>
          </p:nvPr>
        </p:nvGraphicFramePr>
        <p:xfrm>
          <a:off x="1414686" y="2349674"/>
          <a:ext cx="9937104" cy="3456384"/>
        </p:xfrm>
        <a:graphic>
          <a:graphicData uri="http://schemas.openxmlformats.org/drawingml/2006/table">
            <a:tbl>
              <a:tblPr firstRow="1" firstCol="1" bandRow="1">
                <a:tableStyleId>{5C22544A-7EE6-4342-B048-85BDC9FD1C3A}</a:tableStyleId>
              </a:tblPr>
              <a:tblGrid>
                <a:gridCol w="1605578"/>
                <a:gridCol w="1848856"/>
                <a:gridCol w="1848856"/>
                <a:gridCol w="1848856"/>
                <a:gridCol w="2784958"/>
              </a:tblGrid>
              <a:tr h="837861">
                <a:tc>
                  <a:txBody>
                    <a:bodyPr/>
                    <a:lstStyle/>
                    <a:p>
                      <a:pPr algn="ctr">
                        <a:spcAft>
                          <a:spcPts val="0"/>
                        </a:spcAft>
                      </a:pPr>
                      <a:r>
                        <a:rPr lang="zh-CN" sz="2400" kern="100" dirty="0">
                          <a:effectLst/>
                        </a:rPr>
                        <a:t>情形</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en-US" sz="2400" kern="100" dirty="0">
                          <a:effectLst/>
                        </a:rPr>
                        <a:t>1</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en-US" sz="2400" kern="100" dirty="0">
                          <a:effectLst/>
                        </a:rPr>
                        <a:t>2</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en-US" sz="2400" kern="100">
                          <a:effectLst/>
                        </a:rPr>
                        <a:t>3</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en-US" sz="2400" kern="100">
                          <a:effectLst/>
                        </a:rPr>
                        <a:t>4</a:t>
                      </a:r>
                      <a:endParaRPr lang="zh-CN" sz="2400" kern="100">
                        <a:effectLst/>
                        <a:latin typeface="Times New Roman"/>
                        <a:ea typeface="宋体"/>
                        <a:cs typeface="Times New Roman"/>
                      </a:endParaRPr>
                    </a:p>
                  </a:txBody>
                  <a:tcPr marL="68580" marR="68580" marT="0" marB="0" anchor="ctr"/>
                </a:tc>
              </a:tr>
              <a:tr h="599951">
                <a:tc>
                  <a:txBody>
                    <a:bodyPr/>
                    <a:lstStyle/>
                    <a:p>
                      <a:pPr algn="ctr">
                        <a:spcAft>
                          <a:spcPts val="0"/>
                        </a:spcAft>
                      </a:pPr>
                      <a:r>
                        <a:rPr lang="en-US" sz="2400" kern="100">
                          <a:effectLst/>
                        </a:rPr>
                        <a:t>sub_root1</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zh-CN" sz="2400" kern="100">
                          <a:effectLst/>
                        </a:rPr>
                        <a:t>空</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非空</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zh-CN" sz="2400" kern="100">
                          <a:effectLst/>
                        </a:rPr>
                        <a:t>空</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zh-CN" sz="2400" kern="100">
                          <a:effectLst/>
                        </a:rPr>
                        <a:t>非空</a:t>
                      </a:r>
                      <a:endParaRPr lang="zh-CN" sz="2400" kern="100">
                        <a:effectLst/>
                        <a:latin typeface="Times New Roman"/>
                        <a:ea typeface="宋体"/>
                        <a:cs typeface="Times New Roman"/>
                      </a:endParaRPr>
                    </a:p>
                  </a:txBody>
                  <a:tcPr marL="68580" marR="68580" marT="0" marB="0" anchor="ctr"/>
                </a:tc>
              </a:tr>
              <a:tr h="599951">
                <a:tc>
                  <a:txBody>
                    <a:bodyPr/>
                    <a:lstStyle/>
                    <a:p>
                      <a:pPr algn="ctr">
                        <a:spcAft>
                          <a:spcPts val="0"/>
                        </a:spcAft>
                      </a:pPr>
                      <a:r>
                        <a:rPr lang="en-US" sz="2400" kern="100">
                          <a:effectLst/>
                        </a:rPr>
                        <a:t>sub_root2</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zh-CN" sz="2400" kern="100">
                          <a:effectLst/>
                        </a:rPr>
                        <a:t>空</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空</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非空</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zh-CN" sz="2400" kern="100">
                          <a:effectLst/>
                        </a:rPr>
                        <a:t>非空</a:t>
                      </a:r>
                      <a:endParaRPr lang="zh-CN" sz="2400" kern="100">
                        <a:effectLst/>
                        <a:latin typeface="Times New Roman"/>
                        <a:ea typeface="宋体"/>
                        <a:cs typeface="Times New Roman"/>
                      </a:endParaRPr>
                    </a:p>
                  </a:txBody>
                  <a:tcPr marL="68580" marR="68580" marT="0" marB="0" anchor="ctr"/>
                </a:tc>
              </a:tr>
              <a:tr h="1418621">
                <a:tc>
                  <a:txBody>
                    <a:bodyPr/>
                    <a:lstStyle/>
                    <a:p>
                      <a:pPr algn="ctr">
                        <a:spcAft>
                          <a:spcPts val="0"/>
                        </a:spcAft>
                      </a:pPr>
                      <a:r>
                        <a:rPr lang="zh-CN" sz="2400" kern="100">
                          <a:effectLst/>
                        </a:rPr>
                        <a:t>是否相同</a:t>
                      </a:r>
                      <a:endParaRPr lang="zh-CN" sz="2400" kern="10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相同</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不同</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不同</a:t>
                      </a:r>
                      <a:endParaRPr lang="zh-CN" sz="2400" kern="100" dirty="0">
                        <a:effectLst/>
                        <a:latin typeface="Times New Roman"/>
                        <a:ea typeface="宋体"/>
                        <a:cs typeface="Times New Roman"/>
                      </a:endParaRPr>
                    </a:p>
                  </a:txBody>
                  <a:tcPr marL="68580" marR="68580" marT="0" marB="0" anchor="ctr"/>
                </a:tc>
                <a:tc>
                  <a:txBody>
                    <a:bodyPr/>
                    <a:lstStyle/>
                    <a:p>
                      <a:pPr algn="ctr">
                        <a:spcAft>
                          <a:spcPts val="0"/>
                        </a:spcAft>
                      </a:pPr>
                      <a:r>
                        <a:rPr lang="zh-CN" sz="2400" kern="100" dirty="0">
                          <a:effectLst/>
                        </a:rPr>
                        <a:t>由根结点的值、左子树和右子树是否分别相同共同决定。</a:t>
                      </a:r>
                      <a:endParaRPr lang="zh-CN" sz="2400" kern="100" dirty="0">
                        <a:effectLst/>
                        <a:latin typeface="Times New Roman"/>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71443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例</a:t>
            </a:r>
            <a:r>
              <a:rPr lang="en-US" altLang="zh-CN" dirty="0"/>
              <a:t>4</a:t>
            </a:r>
            <a:r>
              <a:rPr lang="zh-CN" altLang="en-US" dirty="0"/>
              <a:t>：判断两棵二叉树是否相同</a:t>
            </a:r>
          </a:p>
        </p:txBody>
      </p:sp>
      <p:sp>
        <p:nvSpPr>
          <p:cNvPr id="4" name="Rectangle 1"/>
          <p:cNvSpPr>
            <a:spLocks noChangeArrowheads="1"/>
          </p:cNvSpPr>
          <p:nvPr/>
        </p:nvSpPr>
        <p:spPr bwMode="auto">
          <a:xfrm>
            <a:off x="1198662" y="1662113"/>
            <a:ext cx="10657184"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def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recursive_eq(</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sub_root1, sub_root2):</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sub_root1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sub_root2:</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True  </a:t>
            </a: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情形</a:t>
            </a: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1</a:t>
            </a:r>
            <a:b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not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(sub_root1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sub_root2):</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False    </a:t>
            </a: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情形</a:t>
            </a: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2</a:t>
            </a:r>
            <a:r>
              <a:rPr kumimoji="0" 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a:t>
            </a: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3</a:t>
            </a:r>
            <a:b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    # </a:t>
            </a:r>
            <a:r>
              <a:rPr kumimoji="0" 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以下为情形</a:t>
            </a: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4</a:t>
            </a:r>
            <a:b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br>
            <a:r>
              <a:rPr kumimoji="0" lang="zh-CN" altLang="zh-CN" sz="2400" b="0" i="1" u="none" strike="noStrike" cap="none" normalizeH="0" baseline="0" dirty="0" smtClean="0">
                <a:ln>
                  <a:noFill/>
                </a:ln>
                <a:solidFill>
                  <a:srgbClr val="80808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if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sub_root1.data != sub_root2.data:</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return False</a:t>
            </a:r>
            <a:b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b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    return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.recursive_eq(sub_root1.left, sub_root2.left) </a:t>
            </a:r>
            <a:r>
              <a:rPr kumimoji="0" lang="zh-CN" altLang="zh-CN" sz="2400" b="1" i="0" u="none" strike="noStrike" cap="none" normalizeH="0" baseline="0" dirty="0" smtClean="0">
                <a:ln>
                  <a:noFill/>
                </a:ln>
                <a:solidFill>
                  <a:srgbClr val="000080"/>
                </a:solidFill>
                <a:effectLst/>
                <a:latin typeface="宋体" pitchFamily="2" charset="-122"/>
                <a:ea typeface="宋体" pitchFamily="2" charset="-122"/>
                <a:cs typeface="宋体" pitchFamily="2" charset="-122"/>
              </a:rPr>
              <a:t>and </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a:t>
            </a:r>
            <a:b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b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           </a:t>
            </a:r>
            <a:r>
              <a:rPr kumimoji="0" lang="zh-CN" altLang="zh-CN" sz="2400" b="0" i="0" u="none" strike="noStrike" cap="none" normalizeH="0" baseline="0" dirty="0" smtClean="0">
                <a:ln>
                  <a:noFill/>
                </a:ln>
                <a:solidFill>
                  <a:srgbClr val="94558D"/>
                </a:solidFill>
                <a:effectLst/>
                <a:latin typeface="宋体" pitchFamily="2" charset="-122"/>
                <a:ea typeface="宋体" pitchFamily="2" charset="-122"/>
                <a:cs typeface="宋体" pitchFamily="2" charset="-122"/>
              </a:rPr>
              <a:t>self</a:t>
            </a:r>
            <a:r>
              <a:rPr kumimoji="0" lang="zh-CN" altLang="zh-CN" sz="2400" b="0" i="0" u="none" strike="noStrike" cap="none" normalizeH="0" baseline="0" dirty="0" smtClean="0">
                <a:ln>
                  <a:noFill/>
                </a:ln>
                <a:solidFill>
                  <a:srgbClr val="000000"/>
                </a:solidFill>
                <a:effectLst/>
                <a:latin typeface="宋体" pitchFamily="2" charset="-122"/>
                <a:ea typeface="宋体" pitchFamily="2" charset="-122"/>
                <a:cs typeface="宋体" pitchFamily="2" charset="-122"/>
              </a:rPr>
              <a:t>.recursive_eq(sub_root1.right, sub_root2.right)</a:t>
            </a:r>
            <a:endParaRPr kumimoji="0" lang="zh-CN" altLang="zh-CN" sz="2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047052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a:t>
            </a:r>
            <a:r>
              <a:rPr lang="zh-CN" altLang="en-US"/>
              <a:t>非</a:t>
            </a:r>
            <a:r>
              <a:rPr lang="zh-CN" altLang="en-US" smtClean="0"/>
              <a:t>递归遍历</a:t>
            </a:r>
            <a:endParaRPr lang="zh-CN" altLang="en-US" dirty="0"/>
          </a:p>
        </p:txBody>
      </p:sp>
    </p:spTree>
    <p:extLst>
      <p:ext uri="{BB962C8B-B14F-4D97-AF65-F5344CB8AC3E}">
        <p14:creationId xmlns:p14="http://schemas.microsoft.com/office/powerpoint/2010/main" val="2513450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4606" y="1125538"/>
            <a:ext cx="8505817" cy="5017885"/>
          </a:xfrm>
        </p:spPr>
        <p:txBody>
          <a:bodyPr>
            <a:normAutofit fontScale="92500"/>
          </a:bodyPr>
          <a:lstStyle/>
          <a:p>
            <a:r>
              <a:rPr lang="en-US" altLang="zh-CN" dirty="0" smtClean="0"/>
              <a:t>1</a:t>
            </a:r>
            <a:r>
              <a:rPr lang="zh-CN" altLang="en-US" dirty="0"/>
              <a:t>、	</a:t>
            </a:r>
            <a:r>
              <a:rPr lang="zh-CN" altLang="en-US" dirty="0" smtClean="0"/>
              <a:t>初始化</a:t>
            </a:r>
            <a:r>
              <a:rPr lang="zh-CN" altLang="en-US" dirty="0"/>
              <a:t>一个空栈，设为</a:t>
            </a:r>
            <a:r>
              <a:rPr lang="en-US" altLang="zh-CN" dirty="0"/>
              <a:t>s</a:t>
            </a:r>
            <a:r>
              <a:rPr lang="zh-CN" altLang="en-US" dirty="0"/>
              <a:t>；</a:t>
            </a:r>
          </a:p>
          <a:p>
            <a:r>
              <a:rPr lang="en-US" altLang="zh-CN" dirty="0"/>
              <a:t>2</a:t>
            </a:r>
            <a:r>
              <a:rPr lang="zh-CN" altLang="en-US" dirty="0"/>
              <a:t>、	设活动指针</a:t>
            </a:r>
            <a:r>
              <a:rPr lang="en-US" altLang="zh-CN" dirty="0"/>
              <a:t>p</a:t>
            </a:r>
            <a:r>
              <a:rPr lang="zh-CN" altLang="en-US" dirty="0"/>
              <a:t>将在二叉树各结点中移动，初始指向</a:t>
            </a:r>
            <a:r>
              <a:rPr lang="en-US" altLang="zh-CN" dirty="0"/>
              <a:t>root</a:t>
            </a:r>
            <a:r>
              <a:rPr lang="zh-CN" altLang="en-US" dirty="0"/>
              <a:t>；</a:t>
            </a:r>
          </a:p>
          <a:p>
            <a:r>
              <a:rPr lang="en-US" altLang="zh-CN" dirty="0"/>
              <a:t>3</a:t>
            </a:r>
            <a:r>
              <a:rPr lang="zh-CN" altLang="en-US" dirty="0"/>
              <a:t>、	当栈</a:t>
            </a:r>
            <a:r>
              <a:rPr lang="en-US" altLang="zh-CN" dirty="0"/>
              <a:t>s</a:t>
            </a:r>
            <a:r>
              <a:rPr lang="zh-CN" altLang="en-US" dirty="0"/>
              <a:t>不为空或</a:t>
            </a:r>
            <a:r>
              <a:rPr lang="en-US" altLang="zh-CN" dirty="0"/>
              <a:t>p</a:t>
            </a:r>
            <a:r>
              <a:rPr lang="zh-CN" altLang="en-US" dirty="0"/>
              <a:t>不为空时，循环执行：</a:t>
            </a:r>
          </a:p>
          <a:p>
            <a:pPr lvl="1"/>
            <a:r>
              <a:rPr lang="en-US" altLang="zh-CN" dirty="0"/>
              <a:t>A</a:t>
            </a:r>
            <a:r>
              <a:rPr lang="en-US" altLang="zh-CN" dirty="0" smtClean="0"/>
              <a:t>.</a:t>
            </a:r>
            <a:r>
              <a:rPr lang="zh-CN" altLang="en-US" dirty="0" smtClean="0"/>
              <a:t>当</a:t>
            </a:r>
            <a:r>
              <a:rPr lang="en-US" altLang="zh-CN" dirty="0"/>
              <a:t>p</a:t>
            </a:r>
            <a:r>
              <a:rPr lang="zh-CN" altLang="en-US" dirty="0"/>
              <a:t>不为空时，循环执行：</a:t>
            </a:r>
            <a:r>
              <a:rPr lang="en-US" altLang="zh-CN" dirty="0"/>
              <a:t>p</a:t>
            </a:r>
            <a:r>
              <a:rPr lang="zh-CN" altLang="en-US" dirty="0"/>
              <a:t>入栈于</a:t>
            </a:r>
            <a:r>
              <a:rPr lang="en-US" altLang="zh-CN" dirty="0"/>
              <a:t>s</a:t>
            </a:r>
            <a:r>
              <a:rPr lang="zh-CN" altLang="en-US" dirty="0"/>
              <a:t>，</a:t>
            </a:r>
            <a:r>
              <a:rPr lang="en-US" altLang="zh-CN" dirty="0"/>
              <a:t>p</a:t>
            </a:r>
            <a:r>
              <a:rPr lang="zh-CN" altLang="en-US" dirty="0"/>
              <a:t>往其左孩子移动；</a:t>
            </a:r>
          </a:p>
          <a:p>
            <a:pPr lvl="1"/>
            <a:r>
              <a:rPr lang="en-US" altLang="zh-CN" dirty="0"/>
              <a:t>B</a:t>
            </a:r>
            <a:r>
              <a:rPr lang="en-US" altLang="zh-CN" dirty="0" smtClean="0"/>
              <a:t>.</a:t>
            </a:r>
            <a:r>
              <a:rPr lang="zh-CN" altLang="en-US" dirty="0" smtClean="0"/>
              <a:t>如</a:t>
            </a:r>
            <a:r>
              <a:rPr lang="zh-CN" altLang="en-US" dirty="0"/>
              <a:t>栈非空，则出栈</a:t>
            </a:r>
            <a:r>
              <a:rPr lang="en-US" altLang="zh-CN" dirty="0"/>
              <a:t>s</a:t>
            </a:r>
            <a:r>
              <a:rPr lang="zh-CN" altLang="en-US" dirty="0"/>
              <a:t>中一个结点，假设也为</a:t>
            </a:r>
            <a:r>
              <a:rPr lang="en-US" altLang="zh-CN" dirty="0"/>
              <a:t>p</a:t>
            </a:r>
            <a:r>
              <a:rPr lang="zh-CN" altLang="en-US" dirty="0"/>
              <a:t>，访问</a:t>
            </a:r>
            <a:r>
              <a:rPr lang="en-US" altLang="zh-CN" dirty="0"/>
              <a:t>p</a:t>
            </a:r>
            <a:r>
              <a:rPr lang="zh-CN" altLang="en-US" dirty="0"/>
              <a:t>所指结点，</a:t>
            </a:r>
            <a:r>
              <a:rPr lang="en-US" altLang="zh-CN" dirty="0"/>
              <a:t>p</a:t>
            </a:r>
            <a:r>
              <a:rPr lang="zh-CN" altLang="en-US" dirty="0"/>
              <a:t>调整至其右孩子，如右孩子为空，则继续出栈（执行</a:t>
            </a:r>
            <a:r>
              <a:rPr lang="en-US" altLang="zh-CN" dirty="0"/>
              <a:t>B</a:t>
            </a:r>
            <a:r>
              <a:rPr lang="zh-CN" altLang="en-US" dirty="0"/>
              <a:t>），否则，执行</a:t>
            </a:r>
            <a:r>
              <a:rPr lang="en-US" altLang="zh-CN" dirty="0"/>
              <a:t>A</a:t>
            </a:r>
            <a:r>
              <a:rPr lang="zh-CN" altLang="en-US" dirty="0"/>
              <a:t>，这个步骤可统一成继续循环执行步骤</a:t>
            </a:r>
            <a:r>
              <a:rPr lang="en-US" altLang="zh-CN" dirty="0"/>
              <a:t>3</a:t>
            </a:r>
            <a:r>
              <a:rPr lang="zh-CN" altLang="en-US" dirty="0"/>
              <a:t>，直至</a:t>
            </a:r>
            <a:r>
              <a:rPr lang="en-US" altLang="zh-CN" dirty="0"/>
              <a:t>p</a:t>
            </a:r>
            <a:r>
              <a:rPr lang="zh-CN" altLang="en-US" dirty="0"/>
              <a:t>为空且栈</a:t>
            </a:r>
            <a:r>
              <a:rPr lang="en-US" altLang="zh-CN" dirty="0"/>
              <a:t>s</a:t>
            </a:r>
            <a:r>
              <a:rPr lang="zh-CN" altLang="en-US" dirty="0"/>
              <a:t>也为空。</a:t>
            </a:r>
          </a:p>
          <a:p>
            <a:pPr marL="0" indent="0">
              <a:buNone/>
            </a:pP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中</a:t>
            </a:r>
            <a:r>
              <a:rPr lang="zh-CN" altLang="en-US" dirty="0"/>
              <a:t>序遍历操作的非递归实现</a:t>
            </a:r>
          </a:p>
        </p:txBody>
      </p:sp>
      <p:pic>
        <p:nvPicPr>
          <p:cNvPr id="4" name="图片 3" descr="H:\教材python数据结构\教材内容\二叉树图片\二叉树非递归遍历.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9582" y="2896"/>
            <a:ext cx="2518285" cy="6405028"/>
          </a:xfrm>
          <a:prstGeom prst="rect">
            <a:avLst/>
          </a:prstGeom>
          <a:noFill/>
          <a:ln>
            <a:noFill/>
          </a:ln>
        </p:spPr>
      </p:pic>
    </p:spTree>
    <p:extLst>
      <p:ext uri="{BB962C8B-B14F-4D97-AF65-F5344CB8AC3E}">
        <p14:creationId xmlns:p14="http://schemas.microsoft.com/office/powerpoint/2010/main" val="3924214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971413" y="304884"/>
            <a:ext cx="6323777" cy="51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defRPr/>
            </a:pPr>
            <a:endParaRPr lang="zh-CN" altLang="en-US" sz="2800">
              <a:solidFill>
                <a:srgbClr val="000000"/>
              </a:solidFill>
              <a:effectLst>
                <a:outerShdw blurRad="38100" dist="38100" dir="2700000" algn="tl">
                  <a:srgbClr val="C0C0C0"/>
                </a:outerShdw>
              </a:effectLst>
              <a:ea typeface="楷体_GB2312" pitchFamily="49" charset="-122"/>
            </a:endParaRPr>
          </a:p>
        </p:txBody>
      </p:sp>
      <p:sp>
        <p:nvSpPr>
          <p:cNvPr id="5126" name="Rectangle 6"/>
          <p:cNvSpPr>
            <a:spLocks noGrp="1" noChangeArrowheads="1"/>
          </p:cNvSpPr>
          <p:nvPr>
            <p:ph type="title"/>
          </p:nvPr>
        </p:nvSpPr>
        <p:spPr/>
        <p:txBody>
          <a:bodyPr>
            <a:normAutofit fontScale="90000"/>
          </a:bodyPr>
          <a:lstStyle/>
          <a:p>
            <a:pPr marL="342900" indent="-342900">
              <a:lnSpc>
                <a:spcPct val="170000"/>
              </a:lnSpc>
              <a:spcBef>
                <a:spcPct val="50000"/>
              </a:spcBef>
              <a:defRPr/>
            </a:pPr>
            <a:r>
              <a:rPr lang="zh-CN" altLang="en-US" sz="3600" b="1" smtClean="0">
                <a:ea typeface="楷体_GB2312" pitchFamily="49" charset="-122"/>
              </a:rPr>
              <a:t>树</a:t>
            </a:r>
            <a:r>
              <a:rPr lang="zh-CN" altLang="en-US" sz="3600" b="1" dirty="0">
                <a:ea typeface="楷体_GB2312" pitchFamily="49" charset="-122"/>
              </a:rPr>
              <a:t>的基本概念</a:t>
            </a:r>
            <a:endParaRPr lang="en-US" altLang="zh-CN" sz="3600" b="1" dirty="0">
              <a:ea typeface="宋体" pitchFamily="2" charset="-122"/>
            </a:endParaRPr>
          </a:p>
        </p:txBody>
      </p:sp>
      <p:sp>
        <p:nvSpPr>
          <p:cNvPr id="2" name="灯片编号占位符 1">
            <a:extLst>
              <a:ext uri="{FF2B5EF4-FFF2-40B4-BE49-F238E27FC236}">
                <a16:creationId xmlns="" xmlns:a16="http://schemas.microsoft.com/office/drawing/2014/main" id="{7C3221A1-3C76-4EDF-AF6B-FC2216109C46}"/>
              </a:ext>
            </a:extLst>
          </p:cNvPr>
          <p:cNvSpPr>
            <a:spLocks noGrp="1"/>
          </p:cNvSpPr>
          <p:nvPr>
            <p:ph type="sldNum" sz="quarter" idx="13"/>
          </p:nvPr>
        </p:nvSpPr>
        <p:spPr/>
        <p:txBody>
          <a:bodyPr/>
          <a:lstStyle/>
          <a:p>
            <a:fld id="{03393B65-40D7-4763-93B6-B3A5C3BD0019}" type="slidenum">
              <a:rPr lang="zh-CN" altLang="en-US" smtClean="0"/>
              <a:pPr/>
              <a:t>8</a:t>
            </a:fld>
            <a:endParaRPr lang="zh-CN" altLang="en-US" dirty="0"/>
          </a:p>
        </p:txBody>
      </p:sp>
      <p:sp>
        <p:nvSpPr>
          <p:cNvPr id="3" name="矩形 2">
            <a:extLst>
              <a:ext uri="{FF2B5EF4-FFF2-40B4-BE49-F238E27FC236}">
                <a16:creationId xmlns="" xmlns:a16="http://schemas.microsoft.com/office/drawing/2014/main" id="{7C731C68-D8B4-4EFA-9F8F-8A549ADC8D98}"/>
              </a:ext>
            </a:extLst>
          </p:cNvPr>
          <p:cNvSpPr/>
          <p:nvPr/>
        </p:nvSpPr>
        <p:spPr>
          <a:xfrm>
            <a:off x="714281" y="1413570"/>
            <a:ext cx="4514263" cy="3971237"/>
          </a:xfrm>
          <a:prstGeom prst="rect">
            <a:avLst/>
          </a:prstGeom>
        </p:spPr>
        <p:txBody>
          <a:bodyPr wrap="square">
            <a:spAutoFit/>
          </a:bodyPr>
          <a:lstStyle/>
          <a:p>
            <a:pPr algn="just">
              <a:spcAft>
                <a:spcPts val="0"/>
              </a:spcAft>
            </a:pPr>
            <a:r>
              <a:rPr lang="zh-CN" altLang="en-US" sz="2800" b="1" dirty="0">
                <a:solidFill>
                  <a:srgbClr val="FF0000"/>
                </a:solidFill>
                <a:latin typeface="Comic Sans MS" pitchFamily="66" charset="0"/>
                <a:ea typeface="楷体_GB2312" pitchFamily="49" charset="-122"/>
              </a:rPr>
              <a:t>树的度：</a:t>
            </a:r>
            <a:r>
              <a:rPr lang="zh-CN" altLang="en-US" sz="2800" b="1" dirty="0">
                <a:solidFill>
                  <a:srgbClr val="00007D"/>
                </a:solidFill>
                <a:latin typeface="Comic Sans MS" pitchFamily="66" charset="0"/>
                <a:ea typeface="楷体_GB2312" pitchFamily="49" charset="-122"/>
              </a:rPr>
              <a:t>树内所有结点度的最大值被称为该树的度</a:t>
            </a:r>
            <a:r>
              <a:rPr lang="zh-CN" altLang="en-US" sz="2800" b="1" dirty="0" smtClean="0">
                <a:solidFill>
                  <a:srgbClr val="00007D"/>
                </a:solidFill>
                <a:latin typeface="Comic Sans MS" pitchFamily="66" charset="0"/>
                <a:ea typeface="楷体_GB2312" pitchFamily="49" charset="-122"/>
              </a:rPr>
              <a:t>。</a:t>
            </a:r>
            <a:endParaRPr lang="en-US" altLang="zh-CN" sz="2800" b="1" dirty="0" smtClean="0">
              <a:solidFill>
                <a:srgbClr val="00007D"/>
              </a:solidFill>
              <a:latin typeface="Comic Sans MS" pitchFamily="66" charset="0"/>
              <a:ea typeface="楷体_GB2312" pitchFamily="49" charset="-122"/>
            </a:endParaRPr>
          </a:p>
          <a:p>
            <a:pPr algn="just">
              <a:spcAft>
                <a:spcPts val="0"/>
              </a:spcAft>
            </a:pPr>
            <a:r>
              <a:rPr lang="zh-CN" altLang="en-US" sz="2800" b="1" dirty="0" smtClean="0">
                <a:solidFill>
                  <a:srgbClr val="00007D"/>
                </a:solidFill>
                <a:latin typeface="Comic Sans MS" pitchFamily="66" charset="0"/>
                <a:ea typeface="楷体_GB2312" pitchFamily="49" charset="-122"/>
              </a:rPr>
              <a:t>图中</a:t>
            </a:r>
            <a:r>
              <a:rPr lang="zh-CN" altLang="en-US" sz="2800" b="1" dirty="0">
                <a:solidFill>
                  <a:srgbClr val="00007D"/>
                </a:solidFill>
                <a:latin typeface="Comic Sans MS" pitchFamily="66" charset="0"/>
                <a:ea typeface="楷体_GB2312" pitchFamily="49" charset="-122"/>
              </a:rPr>
              <a:t>的根结点</a:t>
            </a:r>
            <a:r>
              <a:rPr lang="en-US" altLang="zh-CN" sz="2800" b="1" dirty="0">
                <a:solidFill>
                  <a:srgbClr val="00007D"/>
                </a:solidFill>
                <a:latin typeface="Comic Sans MS" pitchFamily="66" charset="0"/>
                <a:ea typeface="楷体_GB2312" pitchFamily="49" charset="-122"/>
              </a:rPr>
              <a:t>A</a:t>
            </a:r>
            <a:r>
              <a:rPr lang="zh-CN" altLang="en-US" sz="2800" b="1" dirty="0">
                <a:solidFill>
                  <a:srgbClr val="00007D"/>
                </a:solidFill>
                <a:latin typeface="Comic Sans MS" pitchFamily="66" charset="0"/>
                <a:ea typeface="楷体_GB2312" pitchFamily="49" charset="-122"/>
              </a:rPr>
              <a:t>的</a:t>
            </a:r>
            <a:r>
              <a:rPr lang="zh-CN" altLang="en-US" sz="2800" b="1">
                <a:solidFill>
                  <a:srgbClr val="00007D"/>
                </a:solidFill>
                <a:latin typeface="Comic Sans MS" pitchFamily="66" charset="0"/>
                <a:ea typeface="楷体_GB2312" pitchFamily="49" charset="-122"/>
              </a:rPr>
              <a:t>度</a:t>
            </a:r>
            <a:r>
              <a:rPr lang="zh-CN" altLang="en-US" sz="2800" b="1" smtClean="0">
                <a:solidFill>
                  <a:srgbClr val="00007D"/>
                </a:solidFill>
                <a:latin typeface="Comic Sans MS" pitchFamily="66" charset="0"/>
                <a:ea typeface="楷体_GB2312" pitchFamily="49" charset="-122"/>
              </a:rPr>
              <a:t>为</a:t>
            </a:r>
            <a:r>
              <a:rPr lang="en-US" altLang="zh-CN" sz="2800" b="1" smtClean="0">
                <a:solidFill>
                  <a:srgbClr val="00007D"/>
                </a:solidFill>
                <a:latin typeface="Comic Sans MS" pitchFamily="66" charset="0"/>
                <a:ea typeface="楷体_GB2312" pitchFamily="49" charset="-122"/>
              </a:rPr>
              <a:t>4</a:t>
            </a:r>
            <a:r>
              <a:rPr lang="zh-CN" altLang="en-US" sz="2800" b="1" smtClean="0">
                <a:solidFill>
                  <a:srgbClr val="00007D"/>
                </a:solidFill>
                <a:latin typeface="Comic Sans MS" pitchFamily="66" charset="0"/>
                <a:ea typeface="楷体_GB2312" pitchFamily="49" charset="-122"/>
              </a:rPr>
              <a:t>，</a:t>
            </a:r>
            <a:r>
              <a:rPr lang="zh-CN" altLang="en-US" sz="2800" b="1" dirty="0">
                <a:solidFill>
                  <a:srgbClr val="00007D"/>
                </a:solidFill>
                <a:latin typeface="Comic Sans MS" pitchFamily="66" charset="0"/>
                <a:ea typeface="楷体_GB2312" pitchFamily="49" charset="-122"/>
              </a:rPr>
              <a:t>结点</a:t>
            </a:r>
            <a:r>
              <a:rPr lang="en-US" altLang="zh-CN" sz="2800" b="1" dirty="0">
                <a:solidFill>
                  <a:srgbClr val="00007D"/>
                </a:solidFill>
                <a:latin typeface="Comic Sans MS" pitchFamily="66" charset="0"/>
                <a:ea typeface="楷体_GB2312" pitchFamily="49" charset="-122"/>
              </a:rPr>
              <a:t>B</a:t>
            </a:r>
            <a:r>
              <a:rPr lang="zh-CN" altLang="en-US" sz="2800" b="1" dirty="0">
                <a:solidFill>
                  <a:srgbClr val="00007D"/>
                </a:solidFill>
                <a:latin typeface="Comic Sans MS" pitchFamily="66" charset="0"/>
                <a:ea typeface="楷体_GB2312" pitchFamily="49" charset="-122"/>
              </a:rPr>
              <a:t>的度为</a:t>
            </a:r>
            <a:r>
              <a:rPr lang="en-US" altLang="zh-CN" sz="2800" b="1" dirty="0">
                <a:solidFill>
                  <a:srgbClr val="00007D"/>
                </a:solidFill>
                <a:latin typeface="Comic Sans MS" pitchFamily="66" charset="0"/>
                <a:ea typeface="楷体_GB2312" pitchFamily="49" charset="-122"/>
              </a:rPr>
              <a:t>2</a:t>
            </a:r>
            <a:r>
              <a:rPr lang="zh-CN" altLang="en-US" sz="2800" b="1" dirty="0">
                <a:solidFill>
                  <a:srgbClr val="00007D"/>
                </a:solidFill>
                <a:latin typeface="Comic Sans MS" pitchFamily="66" charset="0"/>
                <a:ea typeface="楷体_GB2312" pitchFamily="49" charset="-122"/>
              </a:rPr>
              <a:t>，依次计算结点</a:t>
            </a:r>
            <a:r>
              <a:rPr lang="en-US" altLang="zh-CN" sz="2800" b="1" dirty="0">
                <a:solidFill>
                  <a:srgbClr val="00007D"/>
                </a:solidFill>
                <a:latin typeface="Comic Sans MS" pitchFamily="66" charset="0"/>
                <a:ea typeface="楷体_GB2312" pitchFamily="49" charset="-122"/>
              </a:rPr>
              <a:t>C</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D</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E</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F</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G</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H</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I</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J</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K</a:t>
            </a:r>
            <a:r>
              <a:rPr lang="zh-CN" altLang="en-US" sz="2800" b="1">
                <a:solidFill>
                  <a:srgbClr val="00007D"/>
                </a:solidFill>
                <a:latin typeface="Comic Sans MS" pitchFamily="66" charset="0"/>
                <a:ea typeface="楷体_GB2312" pitchFamily="49" charset="-122"/>
              </a:rPr>
              <a:t>、</a:t>
            </a:r>
            <a:r>
              <a:rPr lang="en-US" altLang="zh-CN" sz="2800" b="1" smtClean="0">
                <a:solidFill>
                  <a:srgbClr val="00007D"/>
                </a:solidFill>
                <a:latin typeface="Comic Sans MS" pitchFamily="66" charset="0"/>
                <a:ea typeface="楷体_GB2312" pitchFamily="49" charset="-122"/>
              </a:rPr>
              <a:t>L</a:t>
            </a:r>
            <a:r>
              <a:rPr lang="zh-CN" altLang="en-US" sz="2800" b="1" smtClean="0">
                <a:solidFill>
                  <a:srgbClr val="00007D"/>
                </a:solidFill>
                <a:latin typeface="Comic Sans MS" pitchFamily="66" charset="0"/>
                <a:ea typeface="楷体_GB2312" pitchFamily="49" charset="-122"/>
              </a:rPr>
              <a:t>、</a:t>
            </a:r>
            <a:r>
              <a:rPr lang="en-US" altLang="zh-CN" sz="2800" b="1" smtClean="0">
                <a:solidFill>
                  <a:srgbClr val="00007D"/>
                </a:solidFill>
                <a:latin typeface="Comic Sans MS" pitchFamily="66" charset="0"/>
                <a:ea typeface="楷体_GB2312" pitchFamily="49" charset="-122"/>
              </a:rPr>
              <a:t>M</a:t>
            </a:r>
            <a:r>
              <a:rPr lang="zh-CN" altLang="en-US" sz="2800" b="1" smtClean="0">
                <a:solidFill>
                  <a:srgbClr val="00007D"/>
                </a:solidFill>
                <a:latin typeface="Comic Sans MS" pitchFamily="66" charset="0"/>
                <a:ea typeface="楷体_GB2312" pitchFamily="49" charset="-122"/>
              </a:rPr>
              <a:t>和</a:t>
            </a:r>
            <a:r>
              <a:rPr lang="en-US" altLang="zh-CN" sz="2800" b="1" dirty="0">
                <a:solidFill>
                  <a:srgbClr val="00007D"/>
                </a:solidFill>
                <a:latin typeface="Comic Sans MS" pitchFamily="66" charset="0"/>
                <a:ea typeface="楷体_GB2312" pitchFamily="49" charset="-122"/>
              </a:rPr>
              <a:t>N</a:t>
            </a:r>
            <a:r>
              <a:rPr lang="zh-CN" altLang="en-US" sz="2800" b="1" dirty="0">
                <a:solidFill>
                  <a:srgbClr val="00007D"/>
                </a:solidFill>
                <a:latin typeface="Comic Sans MS" pitchFamily="66" charset="0"/>
                <a:ea typeface="楷体_GB2312" pitchFamily="49" charset="-122"/>
              </a:rPr>
              <a:t>的度，最后取</a:t>
            </a:r>
            <a:r>
              <a:rPr lang="zh-CN" altLang="en-US" sz="2800" b="1">
                <a:solidFill>
                  <a:srgbClr val="00007D"/>
                </a:solidFill>
                <a:latin typeface="Comic Sans MS" pitchFamily="66" charset="0"/>
                <a:ea typeface="楷体_GB2312" pitchFamily="49" charset="-122"/>
              </a:rPr>
              <a:t>这</a:t>
            </a:r>
            <a:r>
              <a:rPr lang="en-US" altLang="zh-CN" sz="2800" b="1" smtClean="0">
                <a:solidFill>
                  <a:srgbClr val="00007D"/>
                </a:solidFill>
                <a:latin typeface="Comic Sans MS" pitchFamily="66" charset="0"/>
                <a:ea typeface="楷体_GB2312" pitchFamily="49" charset="-122"/>
              </a:rPr>
              <a:t>14</a:t>
            </a:r>
            <a:r>
              <a:rPr lang="zh-CN" altLang="en-US" sz="2800" b="1" smtClean="0">
                <a:solidFill>
                  <a:srgbClr val="00007D"/>
                </a:solidFill>
                <a:latin typeface="Comic Sans MS" pitchFamily="66" charset="0"/>
                <a:ea typeface="楷体_GB2312" pitchFamily="49" charset="-122"/>
              </a:rPr>
              <a:t>个</a:t>
            </a:r>
            <a:r>
              <a:rPr lang="zh-CN" altLang="en-US" sz="2800" b="1" dirty="0">
                <a:solidFill>
                  <a:srgbClr val="00007D"/>
                </a:solidFill>
                <a:latin typeface="Comic Sans MS" pitchFamily="66" charset="0"/>
                <a:ea typeface="楷体_GB2312" pitchFamily="49" charset="-122"/>
              </a:rPr>
              <a:t>结点度的</a:t>
            </a:r>
            <a:r>
              <a:rPr lang="zh-CN" altLang="en-US" sz="2800" b="1">
                <a:solidFill>
                  <a:srgbClr val="00007D"/>
                </a:solidFill>
                <a:latin typeface="Comic Sans MS" pitchFamily="66" charset="0"/>
                <a:ea typeface="楷体_GB2312" pitchFamily="49" charset="-122"/>
              </a:rPr>
              <a:t>最大</a:t>
            </a:r>
            <a:r>
              <a:rPr lang="zh-CN" altLang="en-US" sz="2800" b="1" smtClean="0">
                <a:solidFill>
                  <a:srgbClr val="00007D"/>
                </a:solidFill>
                <a:latin typeface="Comic Sans MS" pitchFamily="66" charset="0"/>
                <a:ea typeface="楷体_GB2312" pitchFamily="49" charset="-122"/>
              </a:rPr>
              <a:t>值</a:t>
            </a:r>
            <a:r>
              <a:rPr lang="en-US" altLang="zh-CN" sz="2800" b="1" smtClean="0">
                <a:solidFill>
                  <a:srgbClr val="00007D"/>
                </a:solidFill>
                <a:latin typeface="Comic Sans MS" pitchFamily="66" charset="0"/>
                <a:ea typeface="楷体_GB2312" pitchFamily="49" charset="-122"/>
              </a:rPr>
              <a:t>4</a:t>
            </a:r>
            <a:r>
              <a:rPr lang="zh-CN" altLang="en-US" sz="2800" b="1" smtClean="0">
                <a:solidFill>
                  <a:srgbClr val="00007D"/>
                </a:solidFill>
                <a:latin typeface="Comic Sans MS" pitchFamily="66" charset="0"/>
                <a:ea typeface="楷体_GB2312" pitchFamily="49" charset="-122"/>
              </a:rPr>
              <a:t>为</a:t>
            </a:r>
            <a:r>
              <a:rPr lang="zh-CN" altLang="en-US" sz="2800" b="1" dirty="0">
                <a:solidFill>
                  <a:srgbClr val="00007D"/>
                </a:solidFill>
                <a:latin typeface="Comic Sans MS" pitchFamily="66" charset="0"/>
                <a:ea typeface="楷体_GB2312" pitchFamily="49" charset="-122"/>
              </a:rPr>
              <a:t>该树的度。</a:t>
            </a:r>
          </a:p>
          <a:p>
            <a:pPr algn="just">
              <a:spcAft>
                <a:spcPts val="0"/>
              </a:spcAft>
            </a:pPr>
            <a:endParaRPr lang="zh-CN" altLang="en-US" sz="2800" b="1" dirty="0">
              <a:solidFill>
                <a:srgbClr val="00007D"/>
              </a:solidFill>
              <a:latin typeface="Comic Sans MS" pitchFamily="66" charset="0"/>
              <a:ea typeface="楷体_GB2312" pitchFamily="49" charset="-122"/>
            </a:endParaRPr>
          </a:p>
        </p:txBody>
      </p:sp>
      <p:pic>
        <p:nvPicPr>
          <p:cNvPr id="8" name="图片 7"/>
          <p:cNvPicPr/>
          <p:nvPr/>
        </p:nvPicPr>
        <p:blipFill>
          <a:blip r:embed="rId2"/>
          <a:stretch>
            <a:fillRect/>
          </a:stretch>
        </p:blipFill>
        <p:spPr>
          <a:xfrm>
            <a:off x="6239222" y="1413570"/>
            <a:ext cx="5328592" cy="4336577"/>
          </a:xfrm>
          <a:prstGeom prst="rect">
            <a:avLst/>
          </a:prstGeom>
        </p:spPr>
      </p:pic>
    </p:spTree>
    <p:extLst>
      <p:ext uri="{BB962C8B-B14F-4D97-AF65-F5344CB8AC3E}">
        <p14:creationId xmlns:p14="http://schemas.microsoft.com/office/powerpoint/2010/main" val="21979187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中序遍历操作的非递归实现</a:t>
            </a:r>
          </a:p>
        </p:txBody>
      </p:sp>
      <p:sp>
        <p:nvSpPr>
          <p:cNvPr id="4" name="Rectangle 1"/>
          <p:cNvSpPr>
            <a:spLocks noChangeArrowheads="1"/>
          </p:cNvSpPr>
          <p:nvPr/>
        </p:nvSpPr>
        <p:spPr bwMode="auto">
          <a:xfrm>
            <a:off x="1270670" y="1197546"/>
            <a:ext cx="8568951"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fontAlgn="base">
              <a:spcBef>
                <a:spcPct val="0"/>
              </a:spcBef>
              <a:spcAft>
                <a:spcPct val="0"/>
              </a:spcAf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inorder(</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 = </a:t>
            </a:r>
            <a:r>
              <a:rPr lang="zh-CN" altLang="zh-CN" sz="2400">
                <a:solidFill>
                  <a:srgbClr val="000000"/>
                </a:solidFill>
                <a:latin typeface="Consolas" pitchFamily="49" charset="0"/>
                <a:ea typeface="宋体" pitchFamily="2" charset="-122"/>
                <a:cs typeface="宋体" pitchFamily="2" charset="-122"/>
              </a:rPr>
              <a:t>ArrayStack</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not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s.empty()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or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s.push(p)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p.left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not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s.empty():</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s.pop()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(p.data, </a:t>
            </a:r>
            <a:r>
              <a:rPr kumimoji="0" lang="zh-CN" altLang="zh-CN" sz="2400" b="0" i="0" u="none" strike="noStrike" cap="none" normalizeH="0" baseline="0" smtClean="0">
                <a:ln>
                  <a:noFill/>
                </a:ln>
                <a:solidFill>
                  <a:srgbClr val="660099"/>
                </a:solidFill>
                <a:effectLst/>
                <a:latin typeface="Consolas" pitchFamily="49" charset="0"/>
                <a:ea typeface="宋体" pitchFamily="2" charset="-122"/>
                <a:cs typeface="宋体" pitchFamily="2" charset="-122"/>
              </a:rPr>
              <a:t>end</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p.right</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3004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4606" y="1125538"/>
            <a:ext cx="8505817" cy="5017885"/>
          </a:xfrm>
          <a:solidFill>
            <a:schemeClr val="tx2">
              <a:lumMod val="20000"/>
              <a:lumOff val="80000"/>
            </a:schemeClr>
          </a:solidFill>
        </p:spPr>
        <p:txBody>
          <a:bodyPr>
            <a:normAutofit lnSpcReduction="10000"/>
          </a:bodyPr>
          <a:lstStyle/>
          <a:p>
            <a:r>
              <a:rPr lang="en-US" altLang="zh-CN" dirty="0" smtClean="0"/>
              <a:t>1</a:t>
            </a:r>
            <a:r>
              <a:rPr lang="zh-CN" altLang="en-US" dirty="0"/>
              <a:t>、	</a:t>
            </a:r>
            <a:r>
              <a:rPr lang="zh-CN" altLang="en-US" dirty="0" smtClean="0"/>
              <a:t>初始化</a:t>
            </a:r>
            <a:r>
              <a:rPr lang="zh-CN" altLang="en-US" dirty="0"/>
              <a:t>一个空栈，设为</a:t>
            </a:r>
            <a:r>
              <a:rPr lang="en-US" altLang="zh-CN" dirty="0"/>
              <a:t>s</a:t>
            </a:r>
            <a:r>
              <a:rPr lang="zh-CN" altLang="en-US" dirty="0"/>
              <a:t>；</a:t>
            </a:r>
          </a:p>
          <a:p>
            <a:r>
              <a:rPr lang="en-US" altLang="zh-CN" dirty="0"/>
              <a:t>2</a:t>
            </a:r>
            <a:r>
              <a:rPr lang="zh-CN" altLang="en-US" dirty="0"/>
              <a:t>、	设活动指针</a:t>
            </a:r>
            <a:r>
              <a:rPr lang="en-US" altLang="zh-CN" dirty="0"/>
              <a:t>p</a:t>
            </a:r>
            <a:r>
              <a:rPr lang="zh-CN" altLang="en-US" dirty="0"/>
              <a:t>将在二叉树各结点中移动，初始指向</a:t>
            </a:r>
            <a:r>
              <a:rPr lang="en-US" altLang="zh-CN" dirty="0"/>
              <a:t>root</a:t>
            </a:r>
            <a:r>
              <a:rPr lang="zh-CN" altLang="en-US" dirty="0"/>
              <a:t>；</a:t>
            </a:r>
          </a:p>
          <a:p>
            <a:r>
              <a:rPr lang="en-US" altLang="zh-CN" dirty="0"/>
              <a:t>3</a:t>
            </a:r>
            <a:r>
              <a:rPr lang="zh-CN" altLang="en-US" dirty="0"/>
              <a:t>、	当栈</a:t>
            </a:r>
            <a:r>
              <a:rPr lang="en-US" altLang="zh-CN" dirty="0"/>
              <a:t>s</a:t>
            </a:r>
            <a:r>
              <a:rPr lang="zh-CN" altLang="en-US" dirty="0"/>
              <a:t>不为空或</a:t>
            </a:r>
            <a:r>
              <a:rPr lang="en-US" altLang="zh-CN" dirty="0"/>
              <a:t>p</a:t>
            </a:r>
            <a:r>
              <a:rPr lang="zh-CN" altLang="en-US" dirty="0"/>
              <a:t>不为空时，循环执行：</a:t>
            </a:r>
          </a:p>
          <a:p>
            <a:pPr lvl="1"/>
            <a:r>
              <a:rPr lang="en-US" altLang="zh-CN" dirty="0"/>
              <a:t>A</a:t>
            </a:r>
            <a:r>
              <a:rPr lang="en-US" altLang="zh-CN" dirty="0" smtClean="0"/>
              <a:t>.</a:t>
            </a:r>
            <a:r>
              <a:rPr lang="zh-CN" altLang="en-US" b="1" dirty="0" smtClean="0"/>
              <a:t>当</a:t>
            </a:r>
            <a:r>
              <a:rPr lang="en-US" altLang="zh-CN" b="1" dirty="0"/>
              <a:t>p</a:t>
            </a:r>
            <a:r>
              <a:rPr lang="zh-CN" altLang="en-US" b="1" dirty="0"/>
              <a:t>不为空时，循环执行</a:t>
            </a:r>
            <a:r>
              <a:rPr lang="zh-CN" altLang="en-US" dirty="0"/>
              <a:t>：</a:t>
            </a:r>
            <a:r>
              <a:rPr lang="en-US" altLang="zh-CN" dirty="0"/>
              <a:t>p</a:t>
            </a:r>
            <a:r>
              <a:rPr lang="zh-CN" altLang="en-US" dirty="0"/>
              <a:t>入栈于</a:t>
            </a:r>
            <a:r>
              <a:rPr lang="en-US" altLang="zh-CN"/>
              <a:t>s</a:t>
            </a:r>
            <a:r>
              <a:rPr lang="zh-CN" altLang="en-US" smtClean="0"/>
              <a:t>，</a:t>
            </a:r>
            <a:r>
              <a:rPr lang="zh-CN" altLang="en-US" u="sng">
                <a:solidFill>
                  <a:srgbClr val="FF0000"/>
                </a:solidFill>
              </a:rPr>
              <a:t>访问</a:t>
            </a:r>
            <a:r>
              <a:rPr lang="en-US" altLang="zh-CN" u="sng">
                <a:solidFill>
                  <a:srgbClr val="FF0000"/>
                </a:solidFill>
              </a:rPr>
              <a:t>p</a:t>
            </a:r>
            <a:r>
              <a:rPr lang="zh-CN" altLang="en-US" u="sng">
                <a:solidFill>
                  <a:srgbClr val="FF0000"/>
                </a:solidFill>
              </a:rPr>
              <a:t>所指</a:t>
            </a:r>
            <a:r>
              <a:rPr lang="zh-CN" altLang="en-US" u="sng" smtClean="0">
                <a:solidFill>
                  <a:srgbClr val="FF0000"/>
                </a:solidFill>
              </a:rPr>
              <a:t>结点，</a:t>
            </a:r>
            <a:r>
              <a:rPr lang="en-US" altLang="zh-CN" smtClean="0"/>
              <a:t>p</a:t>
            </a:r>
            <a:r>
              <a:rPr lang="zh-CN" altLang="en-US" dirty="0"/>
              <a:t>往其左孩子移动；</a:t>
            </a:r>
          </a:p>
          <a:p>
            <a:pPr lvl="1"/>
            <a:r>
              <a:rPr lang="en-US" altLang="zh-CN" dirty="0"/>
              <a:t>B</a:t>
            </a:r>
            <a:r>
              <a:rPr lang="en-US" altLang="zh-CN" dirty="0" smtClean="0"/>
              <a:t>.</a:t>
            </a:r>
            <a:r>
              <a:rPr lang="zh-CN" altLang="en-US" dirty="0" smtClean="0"/>
              <a:t>如</a:t>
            </a:r>
            <a:r>
              <a:rPr lang="zh-CN" altLang="en-US" dirty="0"/>
              <a:t>栈非空，则出栈</a:t>
            </a:r>
            <a:r>
              <a:rPr lang="en-US" altLang="zh-CN" dirty="0"/>
              <a:t>s</a:t>
            </a:r>
            <a:r>
              <a:rPr lang="zh-CN" altLang="en-US" dirty="0"/>
              <a:t>中一个结点，假设也为</a:t>
            </a:r>
            <a:r>
              <a:rPr lang="en-US" altLang="zh-CN"/>
              <a:t>p</a:t>
            </a:r>
            <a:r>
              <a:rPr lang="zh-CN" altLang="en-US" smtClean="0"/>
              <a:t>，</a:t>
            </a:r>
            <a:r>
              <a:rPr lang="en-US" altLang="zh-CN" smtClean="0"/>
              <a:t>p</a:t>
            </a:r>
            <a:r>
              <a:rPr lang="zh-CN" altLang="en-US" dirty="0"/>
              <a:t>调整至其右孩子，如右孩子为空，则继续出栈（执行</a:t>
            </a:r>
            <a:r>
              <a:rPr lang="en-US" altLang="zh-CN" dirty="0"/>
              <a:t>B</a:t>
            </a:r>
            <a:r>
              <a:rPr lang="zh-CN" altLang="en-US" dirty="0"/>
              <a:t>），否则，执行</a:t>
            </a:r>
            <a:r>
              <a:rPr lang="en-US" altLang="zh-CN" dirty="0"/>
              <a:t>A</a:t>
            </a:r>
            <a:r>
              <a:rPr lang="zh-CN" altLang="en-US" dirty="0"/>
              <a:t>，这个步骤可统一成继续循环执行步骤</a:t>
            </a:r>
            <a:r>
              <a:rPr lang="en-US" altLang="zh-CN" dirty="0"/>
              <a:t>3</a:t>
            </a:r>
            <a:r>
              <a:rPr lang="zh-CN" altLang="en-US" dirty="0"/>
              <a:t>，直至</a:t>
            </a:r>
            <a:r>
              <a:rPr lang="en-US" altLang="zh-CN" dirty="0"/>
              <a:t>p</a:t>
            </a:r>
            <a:r>
              <a:rPr lang="zh-CN" altLang="en-US" dirty="0"/>
              <a:t>为空且栈</a:t>
            </a:r>
            <a:r>
              <a:rPr lang="en-US" altLang="zh-CN" dirty="0"/>
              <a:t>s</a:t>
            </a:r>
            <a:r>
              <a:rPr lang="zh-CN" altLang="en-US" dirty="0"/>
              <a:t>也为空。</a:t>
            </a:r>
          </a:p>
          <a:p>
            <a:pPr marL="0" indent="0">
              <a:buNone/>
            </a:pPr>
            <a:endParaRPr lang="zh-CN" altLang="en-US" dirty="0"/>
          </a:p>
        </p:txBody>
      </p:sp>
      <p:sp>
        <p:nvSpPr>
          <p:cNvPr id="3" name="标题 2"/>
          <p:cNvSpPr>
            <a:spLocks noGrp="1"/>
          </p:cNvSpPr>
          <p:nvPr>
            <p:ph type="title"/>
          </p:nvPr>
        </p:nvSpPr>
        <p:spPr/>
        <p:txBody>
          <a:bodyPr>
            <a:normAutofit fontScale="90000"/>
          </a:bodyPr>
          <a:lstStyle/>
          <a:p>
            <a:r>
              <a:rPr lang="zh-CN" altLang="en-US"/>
              <a:t>先</a:t>
            </a:r>
            <a:r>
              <a:rPr lang="zh-CN" altLang="en-US" smtClean="0"/>
              <a:t>序遍历</a:t>
            </a:r>
            <a:r>
              <a:rPr lang="zh-CN" altLang="en-US" dirty="0"/>
              <a:t>操作的非递归</a:t>
            </a:r>
            <a:r>
              <a:rPr lang="zh-CN" altLang="en-US" dirty="0" smtClean="0"/>
              <a:t>实现</a:t>
            </a:r>
            <a:endParaRPr lang="zh-CN" altLang="en-US" dirty="0"/>
          </a:p>
        </p:txBody>
      </p:sp>
      <p:pic>
        <p:nvPicPr>
          <p:cNvPr id="4" name="图片 3" descr="H:\教材python数据结构\教材内容\二叉树图片\二叉树非递归遍历.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9582" y="2896"/>
            <a:ext cx="2518285" cy="6405028"/>
          </a:xfrm>
          <a:prstGeom prst="rect">
            <a:avLst/>
          </a:prstGeom>
          <a:noFill/>
          <a:ln>
            <a:noFill/>
          </a:ln>
        </p:spPr>
      </p:pic>
    </p:spTree>
    <p:extLst>
      <p:ext uri="{BB962C8B-B14F-4D97-AF65-F5344CB8AC3E}">
        <p14:creationId xmlns:p14="http://schemas.microsoft.com/office/powerpoint/2010/main" val="3301309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后序</a:t>
            </a:r>
            <a:r>
              <a:rPr lang="zh-CN" altLang="en-US" dirty="0" smtClean="0"/>
              <a:t>遍历</a:t>
            </a:r>
            <a:r>
              <a:rPr lang="zh-CN" altLang="en-US" dirty="0"/>
              <a:t>操作的非递归</a:t>
            </a:r>
            <a:r>
              <a:rPr lang="zh-CN" altLang="en-US" dirty="0" smtClean="0"/>
              <a:t>实现</a:t>
            </a:r>
            <a:endParaRPr lang="zh-CN" altLang="en-US" dirty="0"/>
          </a:p>
        </p:txBody>
      </p:sp>
      <p:pic>
        <p:nvPicPr>
          <p:cNvPr id="4" name="图片 3" descr="H:\教材python数据结构\教材内容\二叉树图片\二叉树非递归遍历.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9582" y="2896"/>
            <a:ext cx="2518285" cy="6405028"/>
          </a:xfrm>
          <a:prstGeom prst="rect">
            <a:avLst/>
          </a:prstGeom>
          <a:noFill/>
          <a:ln>
            <a:noFill/>
          </a:ln>
        </p:spPr>
      </p:pic>
      <p:sp>
        <p:nvSpPr>
          <p:cNvPr id="6" name="矩形 5"/>
          <p:cNvSpPr/>
          <p:nvPr/>
        </p:nvSpPr>
        <p:spPr>
          <a:xfrm>
            <a:off x="334566" y="1125538"/>
            <a:ext cx="9145016" cy="5170646"/>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en-US" altLang="zh-CN" sz="2000" kern="100" smtClean="0">
                <a:latin typeface="Times New Roman"/>
              </a:rPr>
              <a:t>p</a:t>
            </a:r>
            <a:r>
              <a:rPr lang="zh-CN" altLang="zh-CN" sz="2000" kern="100">
                <a:latin typeface="Times New Roman"/>
              </a:rPr>
              <a:t>的移动路径为</a:t>
            </a:r>
            <a:r>
              <a:rPr lang="en-US" altLang="zh-CN" sz="2000" kern="100">
                <a:latin typeface="Times New Roman"/>
              </a:rPr>
              <a:t>1-2-3-None-3</a:t>
            </a:r>
            <a:r>
              <a:rPr lang="zh-CN" altLang="zh-CN" sz="2000" kern="100">
                <a:latin typeface="Times New Roman"/>
              </a:rPr>
              <a:t>，当从</a:t>
            </a:r>
            <a:r>
              <a:rPr lang="en-US" altLang="zh-CN" sz="2000" kern="100">
                <a:latin typeface="Times New Roman"/>
              </a:rPr>
              <a:t>3</a:t>
            </a:r>
            <a:r>
              <a:rPr lang="zh-CN" altLang="zh-CN" sz="2000" kern="100">
                <a:latin typeface="Times New Roman"/>
              </a:rPr>
              <a:t>的空左孩子回来时，</a:t>
            </a:r>
            <a:r>
              <a:rPr lang="en-US" altLang="zh-CN" sz="2000" kern="100">
                <a:latin typeface="Times New Roman"/>
              </a:rPr>
              <a:t>3</a:t>
            </a:r>
            <a:r>
              <a:rPr lang="zh-CN" altLang="zh-CN" sz="2000" kern="100">
                <a:latin typeface="Times New Roman"/>
              </a:rPr>
              <a:t>并不能出栈，</a:t>
            </a:r>
            <a:r>
              <a:rPr lang="zh-CN" altLang="zh-CN" sz="2000" kern="100">
                <a:solidFill>
                  <a:srgbClr val="FF0000"/>
                </a:solidFill>
                <a:latin typeface="Times New Roman"/>
              </a:rPr>
              <a:t>只有当它的右子树已经访问完才能出栈访问它；</a:t>
            </a:r>
          </a:p>
          <a:p>
            <a:pPr marL="342900" indent="-342900">
              <a:lnSpc>
                <a:spcPct val="150000"/>
              </a:lnSpc>
              <a:spcAft>
                <a:spcPts val="0"/>
              </a:spcAft>
              <a:buFont typeface="Arial" panose="020B0604020202020204" pitchFamily="34" charset="0"/>
              <a:buChar char="•"/>
            </a:pPr>
            <a:r>
              <a:rPr lang="zh-CN" altLang="zh-CN" sz="2000" kern="100">
                <a:latin typeface="Times New Roman"/>
              </a:rPr>
              <a:t>接下来</a:t>
            </a:r>
            <a:r>
              <a:rPr lang="en-US" altLang="zh-CN" sz="2000" kern="100">
                <a:latin typeface="Times New Roman"/>
              </a:rPr>
              <a:t>p</a:t>
            </a:r>
            <a:r>
              <a:rPr lang="zh-CN" altLang="zh-CN" sz="2000" kern="100">
                <a:latin typeface="Times New Roman"/>
              </a:rPr>
              <a:t>从</a:t>
            </a:r>
            <a:r>
              <a:rPr lang="en-US" altLang="zh-CN" sz="2000" kern="100">
                <a:latin typeface="Times New Roman"/>
              </a:rPr>
              <a:t>3</a:t>
            </a:r>
            <a:r>
              <a:rPr lang="zh-CN" altLang="zh-CN" sz="2000" kern="100">
                <a:latin typeface="Times New Roman"/>
              </a:rPr>
              <a:t>的右孩子</a:t>
            </a:r>
            <a:r>
              <a:rPr lang="en-US" altLang="zh-CN" sz="2000" kern="100">
                <a:latin typeface="Times New Roman"/>
              </a:rPr>
              <a:t>4</a:t>
            </a:r>
            <a:r>
              <a:rPr lang="zh-CN" altLang="zh-CN" sz="2000" kern="100">
                <a:latin typeface="Times New Roman"/>
              </a:rPr>
              <a:t>开始，移动路径</a:t>
            </a:r>
            <a:r>
              <a:rPr lang="en-US" altLang="zh-CN" sz="2000" kern="100">
                <a:latin typeface="Times New Roman"/>
              </a:rPr>
              <a:t>4-None-4</a:t>
            </a:r>
            <a:r>
              <a:rPr lang="zh-CN" altLang="zh-CN" sz="2000" kern="100">
                <a:latin typeface="Times New Roman"/>
              </a:rPr>
              <a:t>，从</a:t>
            </a:r>
            <a:r>
              <a:rPr lang="en-US" altLang="zh-CN" sz="2000" kern="100">
                <a:latin typeface="Times New Roman"/>
              </a:rPr>
              <a:t>4</a:t>
            </a:r>
            <a:r>
              <a:rPr lang="zh-CN" altLang="zh-CN" sz="2000" kern="100">
                <a:latin typeface="Times New Roman"/>
              </a:rPr>
              <a:t>的空左孩子回来时，</a:t>
            </a:r>
            <a:r>
              <a:rPr lang="en-US" altLang="zh-CN" sz="2000" kern="100">
                <a:latin typeface="Times New Roman"/>
              </a:rPr>
              <a:t>4</a:t>
            </a:r>
            <a:r>
              <a:rPr lang="zh-CN" altLang="zh-CN" sz="2000" kern="100">
                <a:latin typeface="Times New Roman"/>
              </a:rPr>
              <a:t>也不能出栈；</a:t>
            </a:r>
          </a:p>
          <a:p>
            <a:pPr marL="342900" indent="-342900">
              <a:lnSpc>
                <a:spcPct val="150000"/>
              </a:lnSpc>
              <a:spcAft>
                <a:spcPts val="0"/>
              </a:spcAft>
              <a:buFont typeface="Arial" panose="020B0604020202020204" pitchFamily="34" charset="0"/>
              <a:buChar char="•"/>
            </a:pPr>
            <a:r>
              <a:rPr lang="zh-CN" altLang="zh-CN" sz="2000" kern="100">
                <a:latin typeface="Times New Roman"/>
              </a:rPr>
              <a:t>接下来</a:t>
            </a:r>
            <a:r>
              <a:rPr lang="en-US" altLang="zh-CN" sz="2000" kern="100">
                <a:latin typeface="Times New Roman"/>
              </a:rPr>
              <a:t>p</a:t>
            </a:r>
            <a:r>
              <a:rPr lang="zh-CN" altLang="zh-CN" sz="2000" kern="100">
                <a:latin typeface="Times New Roman"/>
              </a:rPr>
              <a:t>从</a:t>
            </a:r>
            <a:r>
              <a:rPr lang="en-US" altLang="zh-CN" sz="2000" kern="100">
                <a:latin typeface="Times New Roman"/>
              </a:rPr>
              <a:t>4</a:t>
            </a:r>
            <a:r>
              <a:rPr lang="zh-CN" altLang="zh-CN" sz="2000" kern="100">
                <a:latin typeface="Times New Roman"/>
              </a:rPr>
              <a:t>的右孩子</a:t>
            </a:r>
            <a:r>
              <a:rPr lang="en-US" altLang="zh-CN" sz="2000" kern="100">
                <a:latin typeface="Times New Roman"/>
              </a:rPr>
              <a:t>5</a:t>
            </a:r>
            <a:r>
              <a:rPr lang="zh-CN" altLang="zh-CN" sz="2000" kern="100">
                <a:latin typeface="Times New Roman"/>
              </a:rPr>
              <a:t>开始，移动路径</a:t>
            </a:r>
            <a:r>
              <a:rPr lang="en-US" altLang="zh-CN" sz="2000" kern="100">
                <a:latin typeface="Times New Roman"/>
              </a:rPr>
              <a:t>5-6-7-None-7</a:t>
            </a:r>
            <a:r>
              <a:rPr lang="zh-CN" altLang="zh-CN" sz="2000" kern="100">
                <a:latin typeface="Times New Roman"/>
              </a:rPr>
              <a:t>；</a:t>
            </a:r>
            <a:r>
              <a:rPr lang="en-US" altLang="zh-CN" sz="2000" kern="100">
                <a:latin typeface="Times New Roman"/>
              </a:rPr>
              <a:t>7</a:t>
            </a:r>
            <a:r>
              <a:rPr lang="zh-CN" altLang="zh-CN" sz="2000" kern="100">
                <a:latin typeface="Times New Roman"/>
              </a:rPr>
              <a:t>也不能出栈；</a:t>
            </a:r>
          </a:p>
          <a:p>
            <a:pPr marL="342900" indent="-342900">
              <a:lnSpc>
                <a:spcPct val="150000"/>
              </a:lnSpc>
              <a:spcAft>
                <a:spcPts val="0"/>
              </a:spcAft>
              <a:buFont typeface="Arial" panose="020B0604020202020204" pitchFamily="34" charset="0"/>
              <a:buChar char="•"/>
            </a:pPr>
            <a:r>
              <a:rPr lang="zh-CN" altLang="zh-CN" sz="2000" kern="100">
                <a:latin typeface="Times New Roman"/>
              </a:rPr>
              <a:t>接下来</a:t>
            </a:r>
            <a:r>
              <a:rPr lang="en-US" altLang="zh-CN" sz="2000" kern="100">
                <a:latin typeface="Times New Roman"/>
              </a:rPr>
              <a:t>p</a:t>
            </a:r>
            <a:r>
              <a:rPr lang="zh-CN" altLang="zh-CN" sz="2000" kern="100">
                <a:latin typeface="Times New Roman"/>
              </a:rPr>
              <a:t>从</a:t>
            </a:r>
            <a:r>
              <a:rPr lang="en-US" altLang="zh-CN" sz="2000" kern="100">
                <a:latin typeface="Times New Roman"/>
              </a:rPr>
              <a:t>7</a:t>
            </a:r>
            <a:r>
              <a:rPr lang="zh-CN" altLang="zh-CN" sz="2000" kern="100">
                <a:latin typeface="Times New Roman"/>
              </a:rPr>
              <a:t>的右孩子</a:t>
            </a:r>
            <a:r>
              <a:rPr lang="en-US" altLang="zh-CN" sz="2000" kern="100">
                <a:latin typeface="Times New Roman"/>
              </a:rPr>
              <a:t>8</a:t>
            </a:r>
            <a:r>
              <a:rPr lang="zh-CN" altLang="zh-CN" sz="2000" kern="100">
                <a:latin typeface="Times New Roman"/>
              </a:rPr>
              <a:t>开始，移动路径</a:t>
            </a:r>
            <a:r>
              <a:rPr lang="en-US" altLang="zh-CN" sz="2000" kern="100">
                <a:latin typeface="Times New Roman"/>
              </a:rPr>
              <a:t>8-None-8</a:t>
            </a:r>
            <a:r>
              <a:rPr lang="zh-CN" altLang="zh-CN" sz="2000" kern="100">
                <a:latin typeface="Times New Roman"/>
              </a:rPr>
              <a:t>，此时</a:t>
            </a:r>
            <a:r>
              <a:rPr lang="en-US" altLang="zh-CN" sz="2000" kern="100">
                <a:latin typeface="Times New Roman"/>
              </a:rPr>
              <a:t>8</a:t>
            </a:r>
            <a:r>
              <a:rPr lang="zh-CN" altLang="zh-CN" sz="2000" kern="100">
                <a:latin typeface="Times New Roman"/>
              </a:rPr>
              <a:t>没有右孩子，说明</a:t>
            </a:r>
            <a:r>
              <a:rPr lang="en-US" altLang="zh-CN" sz="2000" kern="100">
                <a:latin typeface="Times New Roman"/>
              </a:rPr>
              <a:t>8</a:t>
            </a:r>
            <a:r>
              <a:rPr lang="zh-CN" altLang="zh-CN" sz="2000" kern="100">
                <a:latin typeface="Times New Roman"/>
              </a:rPr>
              <a:t>可以出栈并访问。</a:t>
            </a:r>
          </a:p>
          <a:p>
            <a:pPr marL="342900" indent="-342900">
              <a:lnSpc>
                <a:spcPct val="150000"/>
              </a:lnSpc>
              <a:spcAft>
                <a:spcPts val="0"/>
              </a:spcAft>
              <a:buFont typeface="Arial" panose="020B0604020202020204" pitchFamily="34" charset="0"/>
              <a:buChar char="•"/>
            </a:pPr>
            <a:r>
              <a:rPr lang="zh-CN" altLang="zh-CN" sz="2000" kern="100">
                <a:latin typeface="Times New Roman"/>
              </a:rPr>
              <a:t>接着依次出栈</a:t>
            </a:r>
            <a:r>
              <a:rPr lang="en-US" altLang="zh-CN" sz="2000" kern="100">
                <a:latin typeface="Times New Roman"/>
              </a:rPr>
              <a:t>7</a:t>
            </a:r>
            <a:r>
              <a:rPr lang="zh-CN" altLang="zh-CN" sz="2000" kern="100">
                <a:latin typeface="Times New Roman"/>
              </a:rPr>
              <a:t>、</a:t>
            </a:r>
            <a:r>
              <a:rPr lang="en-US" altLang="zh-CN" sz="2000" kern="100">
                <a:latin typeface="Times New Roman"/>
              </a:rPr>
              <a:t>6</a:t>
            </a:r>
            <a:r>
              <a:rPr lang="zh-CN" altLang="zh-CN" sz="2000" kern="100">
                <a:latin typeface="Times New Roman"/>
              </a:rPr>
              <a:t>、</a:t>
            </a:r>
            <a:r>
              <a:rPr lang="en-US" altLang="zh-CN" sz="2000" kern="100">
                <a:latin typeface="Times New Roman"/>
              </a:rPr>
              <a:t>5</a:t>
            </a:r>
            <a:r>
              <a:rPr lang="zh-CN" altLang="zh-CN" sz="2000" kern="100">
                <a:latin typeface="Times New Roman"/>
              </a:rPr>
              <a:t>、</a:t>
            </a:r>
            <a:r>
              <a:rPr lang="en-US" altLang="zh-CN" sz="2000" kern="100">
                <a:latin typeface="Times New Roman"/>
              </a:rPr>
              <a:t>4</a:t>
            </a:r>
            <a:r>
              <a:rPr lang="zh-CN" altLang="zh-CN" sz="2000" kern="100">
                <a:latin typeface="Times New Roman"/>
              </a:rPr>
              <a:t>、</a:t>
            </a:r>
            <a:r>
              <a:rPr lang="en-US" altLang="zh-CN" sz="2000" kern="100">
                <a:latin typeface="Times New Roman"/>
              </a:rPr>
              <a:t>3</a:t>
            </a:r>
            <a:r>
              <a:rPr lang="zh-CN" altLang="zh-CN" sz="2000" kern="100">
                <a:latin typeface="Times New Roman"/>
              </a:rPr>
              <a:t>访问（这些结点要么没有右孩子，要么此时右孩子已被访问）。</a:t>
            </a:r>
          </a:p>
          <a:p>
            <a:pPr marL="342900" indent="-342900">
              <a:lnSpc>
                <a:spcPct val="150000"/>
              </a:lnSpc>
              <a:spcAft>
                <a:spcPts val="0"/>
              </a:spcAft>
              <a:buFont typeface="Arial" panose="020B0604020202020204" pitchFamily="34" charset="0"/>
              <a:buChar char="•"/>
            </a:pPr>
            <a:r>
              <a:rPr lang="zh-CN" altLang="zh-CN" sz="2000" kern="100">
                <a:latin typeface="Times New Roman"/>
              </a:rPr>
              <a:t>接着读取栈顶</a:t>
            </a:r>
            <a:r>
              <a:rPr lang="en-US" altLang="zh-CN" sz="2000" kern="100">
                <a:latin typeface="Times New Roman"/>
              </a:rPr>
              <a:t>2</a:t>
            </a:r>
            <a:r>
              <a:rPr lang="zh-CN" altLang="zh-CN" sz="2000" kern="100">
                <a:latin typeface="Times New Roman"/>
              </a:rPr>
              <a:t>，入栈</a:t>
            </a:r>
            <a:r>
              <a:rPr lang="en-US" altLang="zh-CN" sz="2000" kern="100">
                <a:latin typeface="Times New Roman"/>
              </a:rPr>
              <a:t>9</a:t>
            </a:r>
            <a:r>
              <a:rPr lang="zh-CN" altLang="zh-CN" sz="2000" kern="100">
                <a:latin typeface="Times New Roman"/>
              </a:rPr>
              <a:t>，出栈访问</a:t>
            </a:r>
            <a:r>
              <a:rPr lang="en-US" altLang="zh-CN" sz="2000" kern="100">
                <a:latin typeface="Times New Roman"/>
              </a:rPr>
              <a:t>9</a:t>
            </a:r>
            <a:r>
              <a:rPr lang="zh-CN" altLang="zh-CN" sz="2000" kern="100">
                <a:latin typeface="Times New Roman"/>
              </a:rPr>
              <a:t>，出栈</a:t>
            </a:r>
            <a:r>
              <a:rPr lang="en-US" altLang="zh-CN" sz="2000" kern="100">
                <a:latin typeface="Times New Roman"/>
              </a:rPr>
              <a:t>2</a:t>
            </a:r>
            <a:r>
              <a:rPr lang="zh-CN" altLang="zh-CN" sz="2000" kern="100">
                <a:latin typeface="Times New Roman"/>
              </a:rPr>
              <a:t>访问；读取栈顶</a:t>
            </a:r>
            <a:r>
              <a:rPr lang="en-US" altLang="zh-CN" sz="2000" kern="100">
                <a:latin typeface="Times New Roman"/>
              </a:rPr>
              <a:t>1</a:t>
            </a:r>
            <a:r>
              <a:rPr lang="zh-CN" altLang="zh-CN" sz="2000" kern="100">
                <a:latin typeface="Times New Roman"/>
              </a:rPr>
              <a:t>，入栈</a:t>
            </a:r>
            <a:r>
              <a:rPr lang="en-US" altLang="zh-CN" sz="2000" kern="100">
                <a:latin typeface="Times New Roman"/>
              </a:rPr>
              <a:t>0</a:t>
            </a:r>
            <a:r>
              <a:rPr lang="zh-CN" altLang="zh-CN" sz="2000" kern="100">
                <a:latin typeface="Times New Roman"/>
              </a:rPr>
              <a:t>，出栈访问</a:t>
            </a:r>
            <a:r>
              <a:rPr lang="en-US" altLang="zh-CN" sz="2000" kern="100">
                <a:latin typeface="Times New Roman"/>
              </a:rPr>
              <a:t>0</a:t>
            </a:r>
            <a:r>
              <a:rPr lang="zh-CN" altLang="zh-CN" sz="2000" kern="100">
                <a:latin typeface="Times New Roman"/>
              </a:rPr>
              <a:t>，出栈</a:t>
            </a:r>
            <a:r>
              <a:rPr lang="en-US" altLang="zh-CN" sz="2000" kern="100">
                <a:latin typeface="Times New Roman"/>
              </a:rPr>
              <a:t>1</a:t>
            </a:r>
            <a:r>
              <a:rPr lang="zh-CN" altLang="zh-CN" sz="2000" kern="100">
                <a:latin typeface="Times New Roman"/>
              </a:rPr>
              <a:t>访问。此时监测到</a:t>
            </a:r>
            <a:r>
              <a:rPr lang="en-US" altLang="zh-CN" sz="2000" kern="100">
                <a:latin typeface="Times New Roman"/>
              </a:rPr>
              <a:t>1</a:t>
            </a:r>
            <a:r>
              <a:rPr lang="zh-CN" altLang="zh-CN" sz="2000" kern="100">
                <a:latin typeface="Times New Roman"/>
              </a:rPr>
              <a:t>为根结点，整个后序遍历结束。</a:t>
            </a:r>
          </a:p>
        </p:txBody>
      </p:sp>
      <p:sp>
        <p:nvSpPr>
          <p:cNvPr id="7" name="矩形 6"/>
          <p:cNvSpPr/>
          <p:nvPr/>
        </p:nvSpPr>
        <p:spPr>
          <a:xfrm>
            <a:off x="3048000" y="2851919"/>
            <a:ext cx="6092825" cy="1154162"/>
          </a:xfrm>
          <a:prstGeom prst="rect">
            <a:avLst/>
          </a:prstGeom>
          <a:solidFill>
            <a:schemeClr val="tx2">
              <a:lumMod val="20000"/>
              <a:lumOff val="80000"/>
            </a:schemeClr>
          </a:solidFill>
        </p:spPr>
        <p:txBody>
          <a:bodyPr>
            <a:spAutoFit/>
          </a:bodyPr>
          <a:lstStyle/>
          <a:p>
            <a:pPr lvl="0"/>
            <a:r>
              <a:rPr lang="zh-CN" altLang="zh-CN"/>
              <a:t>设活动指针</a:t>
            </a:r>
            <a:r>
              <a:rPr lang="en-US" altLang="zh-CN"/>
              <a:t>p</a:t>
            </a:r>
            <a:r>
              <a:rPr lang="zh-CN" altLang="zh-CN"/>
              <a:t>将在二叉树各结点中移动，初始指向</a:t>
            </a:r>
            <a:r>
              <a:rPr lang="en-US" altLang="zh-CN"/>
              <a:t>root</a:t>
            </a:r>
            <a:r>
              <a:rPr lang="zh-CN" altLang="zh-CN"/>
              <a:t>；</a:t>
            </a:r>
            <a:r>
              <a:rPr lang="en-US" altLang="zh-CN"/>
              <a:t>q</a:t>
            </a:r>
            <a:r>
              <a:rPr lang="zh-CN" altLang="zh-CN"/>
              <a:t>指针指向最近访问的结点，初始为</a:t>
            </a:r>
            <a:r>
              <a:rPr lang="en-US" altLang="zh-CN"/>
              <a:t>None</a:t>
            </a:r>
            <a:r>
              <a:rPr lang="zh-CN" altLang="zh-CN"/>
              <a:t>；</a:t>
            </a:r>
          </a:p>
        </p:txBody>
      </p:sp>
    </p:spTree>
    <p:extLst>
      <p:ext uri="{BB962C8B-B14F-4D97-AF65-F5344CB8AC3E}">
        <p14:creationId xmlns:p14="http://schemas.microsoft.com/office/powerpoint/2010/main" val="2805589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10736814" cy="5377925"/>
          </a:xfrm>
        </p:spPr>
        <p:txBody>
          <a:bodyPr>
            <a:normAutofit fontScale="92500" lnSpcReduction="20000"/>
          </a:bodyPr>
          <a:lstStyle/>
          <a:p>
            <a:pPr marL="0" indent="0"/>
            <a:r>
              <a:rPr lang="en-US" altLang="zh-CN"/>
              <a:t>1</a:t>
            </a:r>
            <a:r>
              <a:rPr lang="zh-CN" altLang="en-US" smtClean="0"/>
              <a:t>、初始化</a:t>
            </a:r>
            <a:r>
              <a:rPr lang="zh-CN" altLang="en-US"/>
              <a:t>一个空栈，设为</a:t>
            </a:r>
            <a:r>
              <a:rPr lang="en-US" altLang="zh-CN"/>
              <a:t>s</a:t>
            </a:r>
            <a:r>
              <a:rPr lang="zh-CN" altLang="en-US"/>
              <a:t>；</a:t>
            </a:r>
          </a:p>
          <a:p>
            <a:pPr marL="0" indent="0"/>
            <a:r>
              <a:rPr lang="en-US" altLang="zh-CN"/>
              <a:t>2</a:t>
            </a:r>
            <a:r>
              <a:rPr lang="zh-CN" altLang="en-US" smtClean="0"/>
              <a:t>、设</a:t>
            </a:r>
            <a:r>
              <a:rPr lang="zh-CN" altLang="en-US"/>
              <a:t>活动指针</a:t>
            </a:r>
            <a:r>
              <a:rPr lang="en-US" altLang="zh-CN"/>
              <a:t>p</a:t>
            </a:r>
            <a:r>
              <a:rPr lang="zh-CN" altLang="en-US"/>
              <a:t>将在二叉树各结点中移动，初始指向</a:t>
            </a:r>
            <a:r>
              <a:rPr lang="en-US" altLang="zh-CN"/>
              <a:t>root</a:t>
            </a:r>
            <a:r>
              <a:rPr lang="zh-CN" altLang="en-US"/>
              <a:t>；</a:t>
            </a:r>
            <a:r>
              <a:rPr lang="en-US" altLang="zh-CN">
                <a:solidFill>
                  <a:srgbClr val="FF0000"/>
                </a:solidFill>
              </a:rPr>
              <a:t>q</a:t>
            </a:r>
            <a:r>
              <a:rPr lang="zh-CN" altLang="en-US">
                <a:solidFill>
                  <a:srgbClr val="FF0000"/>
                </a:solidFill>
              </a:rPr>
              <a:t>指针指向最近访问的结点，初始为</a:t>
            </a:r>
            <a:r>
              <a:rPr lang="en-US" altLang="zh-CN">
                <a:solidFill>
                  <a:srgbClr val="FF0000"/>
                </a:solidFill>
              </a:rPr>
              <a:t>None</a:t>
            </a:r>
            <a:r>
              <a:rPr lang="zh-CN" altLang="en-US">
                <a:solidFill>
                  <a:srgbClr val="FF0000"/>
                </a:solidFill>
              </a:rPr>
              <a:t>；</a:t>
            </a:r>
          </a:p>
          <a:p>
            <a:pPr marL="0" indent="0"/>
            <a:r>
              <a:rPr lang="en-US" altLang="zh-CN"/>
              <a:t>3</a:t>
            </a:r>
            <a:r>
              <a:rPr lang="zh-CN" altLang="en-US" smtClean="0"/>
              <a:t>、当</a:t>
            </a:r>
            <a:r>
              <a:rPr lang="zh-CN" altLang="en-US"/>
              <a:t>栈</a:t>
            </a:r>
            <a:r>
              <a:rPr lang="en-US" altLang="zh-CN"/>
              <a:t>s</a:t>
            </a:r>
            <a:r>
              <a:rPr lang="zh-CN" altLang="en-US"/>
              <a:t>不为空或</a:t>
            </a:r>
            <a:r>
              <a:rPr lang="en-US" altLang="zh-CN"/>
              <a:t>p</a:t>
            </a:r>
            <a:r>
              <a:rPr lang="zh-CN" altLang="en-US"/>
              <a:t>不为空时，</a:t>
            </a:r>
            <a:r>
              <a:rPr lang="zh-CN" altLang="en-US">
                <a:solidFill>
                  <a:srgbClr val="FF0000"/>
                </a:solidFill>
              </a:rPr>
              <a:t>循环</a:t>
            </a:r>
            <a:r>
              <a:rPr lang="zh-CN" altLang="en-US"/>
              <a:t>执行：</a:t>
            </a:r>
          </a:p>
          <a:p>
            <a:pPr marL="512803" lvl="1" indent="0"/>
            <a:r>
              <a:rPr lang="en-US" altLang="zh-CN"/>
              <a:t>A</a:t>
            </a:r>
            <a:r>
              <a:rPr lang="en-US" altLang="zh-CN" smtClean="0"/>
              <a:t>. </a:t>
            </a:r>
            <a:r>
              <a:rPr lang="zh-CN" altLang="en-US" b="1" smtClean="0"/>
              <a:t>当</a:t>
            </a:r>
            <a:r>
              <a:rPr lang="en-US" altLang="zh-CN" b="1"/>
              <a:t>p</a:t>
            </a:r>
            <a:r>
              <a:rPr lang="zh-CN" altLang="en-US" b="1"/>
              <a:t>不为空时，循环执行：</a:t>
            </a:r>
          </a:p>
          <a:p>
            <a:pPr marL="512803" lvl="1" indent="0">
              <a:buNone/>
            </a:pPr>
            <a:r>
              <a:rPr lang="en-US" altLang="zh-CN" smtClean="0"/>
              <a:t>	p</a:t>
            </a:r>
            <a:r>
              <a:rPr lang="zh-CN" altLang="en-US"/>
              <a:t>入栈于</a:t>
            </a:r>
            <a:r>
              <a:rPr lang="en-US" altLang="zh-CN"/>
              <a:t>s</a:t>
            </a:r>
            <a:r>
              <a:rPr lang="zh-CN" altLang="en-US"/>
              <a:t>，</a:t>
            </a:r>
            <a:r>
              <a:rPr lang="en-US" altLang="zh-CN"/>
              <a:t>p</a:t>
            </a:r>
            <a:r>
              <a:rPr lang="zh-CN" altLang="en-US"/>
              <a:t>往其左孩子移动；</a:t>
            </a:r>
          </a:p>
          <a:p>
            <a:pPr marL="512803" lvl="1" indent="0"/>
            <a:r>
              <a:rPr lang="en-US" altLang="zh-CN"/>
              <a:t>B</a:t>
            </a:r>
            <a:r>
              <a:rPr lang="en-US" altLang="zh-CN" smtClean="0"/>
              <a:t>. </a:t>
            </a:r>
            <a:r>
              <a:rPr lang="zh-CN" altLang="en-US" smtClean="0"/>
              <a:t>当</a:t>
            </a:r>
            <a:r>
              <a:rPr lang="zh-CN" altLang="en-US"/>
              <a:t>栈</a:t>
            </a:r>
            <a:r>
              <a:rPr lang="en-US" altLang="zh-CN"/>
              <a:t>s</a:t>
            </a:r>
            <a:r>
              <a:rPr lang="zh-CN" altLang="en-US"/>
              <a:t>非空时执行</a:t>
            </a:r>
            <a:r>
              <a:rPr lang="zh-CN" altLang="en-US">
                <a:solidFill>
                  <a:srgbClr val="FF0000"/>
                </a:solidFill>
              </a:rPr>
              <a:t>循环</a:t>
            </a:r>
            <a:r>
              <a:rPr lang="zh-CN" altLang="en-US"/>
              <a:t>：</a:t>
            </a:r>
          </a:p>
          <a:p>
            <a:pPr marL="512803" lvl="1" indent="0">
              <a:buNone/>
            </a:pPr>
            <a:r>
              <a:rPr lang="en-US" altLang="zh-CN"/>
              <a:t>1</a:t>
            </a:r>
            <a:r>
              <a:rPr lang="zh-CN" altLang="en-US"/>
              <a:t>）读取栈顶</a:t>
            </a:r>
            <a:r>
              <a:rPr lang="en-US" altLang="zh-CN"/>
              <a:t>p</a:t>
            </a:r>
          </a:p>
          <a:p>
            <a:pPr marL="512803" lvl="1" indent="0">
              <a:buNone/>
            </a:pPr>
            <a:r>
              <a:rPr lang="en-US" altLang="zh-CN"/>
              <a:t>2</a:t>
            </a:r>
            <a:r>
              <a:rPr lang="zh-CN" altLang="en-US"/>
              <a:t>）</a:t>
            </a:r>
            <a:r>
              <a:rPr lang="zh-CN" altLang="en-US">
                <a:solidFill>
                  <a:srgbClr val="FF0000"/>
                </a:solidFill>
              </a:rPr>
              <a:t>如果</a:t>
            </a:r>
            <a:r>
              <a:rPr lang="en-US" altLang="zh-CN">
                <a:solidFill>
                  <a:srgbClr val="FF0000"/>
                </a:solidFill>
              </a:rPr>
              <a:t>p</a:t>
            </a:r>
            <a:r>
              <a:rPr lang="zh-CN" altLang="en-US">
                <a:solidFill>
                  <a:srgbClr val="FF0000"/>
                </a:solidFill>
              </a:rPr>
              <a:t>没有右孩子，或者</a:t>
            </a:r>
            <a:r>
              <a:rPr lang="en-US" altLang="zh-CN">
                <a:solidFill>
                  <a:srgbClr val="FF0000"/>
                </a:solidFill>
              </a:rPr>
              <a:t>p</a:t>
            </a:r>
            <a:r>
              <a:rPr lang="zh-CN" altLang="en-US">
                <a:solidFill>
                  <a:srgbClr val="FF0000"/>
                </a:solidFill>
              </a:rPr>
              <a:t>的右孩子是最近访问的结点</a:t>
            </a:r>
            <a:r>
              <a:rPr lang="en-US" altLang="zh-CN">
                <a:solidFill>
                  <a:srgbClr val="FF0000"/>
                </a:solidFill>
              </a:rPr>
              <a:t>q</a:t>
            </a:r>
            <a:r>
              <a:rPr lang="zh-CN" altLang="en-US">
                <a:solidFill>
                  <a:srgbClr val="FF0000"/>
                </a:solidFill>
              </a:rPr>
              <a:t>，则出栈</a:t>
            </a:r>
            <a:r>
              <a:rPr lang="en-US" altLang="zh-CN">
                <a:solidFill>
                  <a:srgbClr val="FF0000"/>
                </a:solidFill>
              </a:rPr>
              <a:t>p</a:t>
            </a:r>
            <a:r>
              <a:rPr lang="zh-CN" altLang="en-US"/>
              <a:t>，访问</a:t>
            </a:r>
            <a:r>
              <a:rPr lang="en-US" altLang="zh-CN"/>
              <a:t>p</a:t>
            </a:r>
            <a:r>
              <a:rPr lang="zh-CN" altLang="en-US"/>
              <a:t>所指结点，更新</a:t>
            </a:r>
            <a:r>
              <a:rPr lang="en-US" altLang="zh-CN"/>
              <a:t>q</a:t>
            </a:r>
            <a:r>
              <a:rPr lang="zh-CN" altLang="en-US"/>
              <a:t>，如果</a:t>
            </a:r>
            <a:r>
              <a:rPr lang="en-US" altLang="zh-CN"/>
              <a:t>p</a:t>
            </a:r>
            <a:r>
              <a:rPr lang="zh-CN" altLang="en-US"/>
              <a:t>是根，则结束；</a:t>
            </a:r>
          </a:p>
          <a:p>
            <a:pPr marL="512803" lvl="1" indent="0"/>
            <a:r>
              <a:rPr lang="zh-CN" altLang="en-US" smtClean="0"/>
              <a:t> 否则</a:t>
            </a:r>
            <a:r>
              <a:rPr lang="zh-CN" altLang="en-US"/>
              <a:t>，</a:t>
            </a:r>
            <a:r>
              <a:rPr lang="en-US" altLang="zh-CN"/>
              <a:t>p</a:t>
            </a:r>
            <a:r>
              <a:rPr lang="zh-CN" altLang="en-US"/>
              <a:t>指到其右孩子，</a:t>
            </a:r>
            <a:r>
              <a:rPr lang="zh-CN" altLang="en-US" smtClean="0"/>
              <a:t>跳出内层循环</a:t>
            </a:r>
            <a:r>
              <a:rPr lang="en-US" altLang="zh-CN"/>
              <a:t>B</a:t>
            </a:r>
            <a:r>
              <a:rPr lang="zh-CN" altLang="en-US" smtClean="0"/>
              <a:t>。</a:t>
            </a:r>
            <a:endParaRPr lang="zh-CN" altLang="en-US"/>
          </a:p>
        </p:txBody>
      </p:sp>
      <p:sp>
        <p:nvSpPr>
          <p:cNvPr id="4" name="标题 2"/>
          <p:cNvSpPr>
            <a:spLocks noGrp="1"/>
          </p:cNvSpPr>
          <p:nvPr>
            <p:ph type="title"/>
          </p:nvPr>
        </p:nvSpPr>
        <p:spPr/>
        <p:txBody>
          <a:bodyPr>
            <a:normAutofit fontScale="90000"/>
          </a:bodyPr>
          <a:lstStyle/>
          <a:p>
            <a:r>
              <a:rPr lang="zh-CN" altLang="en-US" smtClean="0"/>
              <a:t>后序</a:t>
            </a:r>
            <a:r>
              <a:rPr lang="zh-CN" altLang="en-US" dirty="0" smtClean="0"/>
              <a:t>遍历</a:t>
            </a:r>
            <a:r>
              <a:rPr lang="zh-CN" altLang="en-US" dirty="0"/>
              <a:t>操作的非递归</a:t>
            </a:r>
            <a:r>
              <a:rPr lang="zh-CN" altLang="en-US" dirty="0" smtClean="0"/>
              <a:t>实现</a:t>
            </a:r>
            <a:endParaRPr lang="zh-CN" altLang="en-US" dirty="0"/>
          </a:p>
        </p:txBody>
      </p:sp>
    </p:spTree>
    <p:extLst>
      <p:ext uri="{BB962C8B-B14F-4D97-AF65-F5344CB8AC3E}">
        <p14:creationId xmlns:p14="http://schemas.microsoft.com/office/powerpoint/2010/main" val="2616657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7497705" cy="5161901"/>
          </a:xfrm>
        </p:spPr>
        <p:txBody>
          <a:bodyPr>
            <a:normAutofit fontScale="77500" lnSpcReduction="20000"/>
          </a:bodyPr>
          <a:lstStyle/>
          <a:p>
            <a:pPr>
              <a:lnSpc>
                <a:spcPct val="120000"/>
              </a:lnSpc>
            </a:pPr>
            <a:r>
              <a:rPr lang="zh-CN" altLang="en-US"/>
              <a:t>首先访问第</a:t>
            </a:r>
            <a:r>
              <a:rPr lang="en-US" altLang="zh-CN"/>
              <a:t>0</a:t>
            </a:r>
            <a:r>
              <a:rPr lang="zh-CN" altLang="en-US"/>
              <a:t>层的唯一结点根</a:t>
            </a:r>
            <a:r>
              <a:rPr lang="en-US" altLang="zh-CN" smtClean="0"/>
              <a:t>A</a:t>
            </a:r>
          </a:p>
          <a:p>
            <a:pPr>
              <a:lnSpc>
                <a:spcPct val="120000"/>
              </a:lnSpc>
            </a:pPr>
            <a:r>
              <a:rPr lang="zh-CN" altLang="en-US" smtClean="0"/>
              <a:t>然后</a:t>
            </a:r>
            <a:r>
              <a:rPr lang="zh-CN" altLang="en-US"/>
              <a:t>依次访问第</a:t>
            </a:r>
            <a:r>
              <a:rPr lang="en-US" altLang="zh-CN"/>
              <a:t>1</a:t>
            </a:r>
            <a:r>
              <a:rPr lang="zh-CN" altLang="en-US"/>
              <a:t>层上根的非空左右孩子</a:t>
            </a:r>
            <a:r>
              <a:rPr lang="en-US" altLang="zh-CN"/>
              <a:t>B</a:t>
            </a:r>
            <a:r>
              <a:rPr lang="zh-CN" altLang="en-US"/>
              <a:t>、</a:t>
            </a:r>
            <a:r>
              <a:rPr lang="en-US" altLang="zh-CN" smtClean="0"/>
              <a:t>C</a:t>
            </a:r>
          </a:p>
          <a:p>
            <a:pPr>
              <a:lnSpc>
                <a:spcPct val="120000"/>
              </a:lnSpc>
            </a:pPr>
            <a:r>
              <a:rPr lang="zh-CN" altLang="en-US" smtClean="0"/>
              <a:t>接着</a:t>
            </a:r>
            <a:r>
              <a:rPr lang="zh-CN" altLang="en-US"/>
              <a:t>依次访问第</a:t>
            </a:r>
            <a:r>
              <a:rPr lang="en-US" altLang="zh-CN"/>
              <a:t>1</a:t>
            </a:r>
            <a:r>
              <a:rPr lang="zh-CN" altLang="en-US"/>
              <a:t>层结点</a:t>
            </a:r>
            <a:r>
              <a:rPr lang="en-US" altLang="zh-CN"/>
              <a:t>B</a:t>
            </a:r>
            <a:r>
              <a:rPr lang="zh-CN" altLang="en-US"/>
              <a:t>、</a:t>
            </a:r>
            <a:r>
              <a:rPr lang="en-US" altLang="zh-CN"/>
              <a:t>C</a:t>
            </a:r>
            <a:r>
              <a:rPr lang="zh-CN" altLang="en-US"/>
              <a:t>的非空左右孩子第</a:t>
            </a:r>
            <a:r>
              <a:rPr lang="en-US" altLang="zh-CN"/>
              <a:t>2</a:t>
            </a:r>
            <a:r>
              <a:rPr lang="zh-CN" altLang="en-US"/>
              <a:t>层上的</a:t>
            </a:r>
            <a:r>
              <a:rPr lang="en-US" altLang="zh-CN"/>
              <a:t>D</a:t>
            </a:r>
            <a:r>
              <a:rPr lang="zh-CN" altLang="en-US"/>
              <a:t>、</a:t>
            </a:r>
            <a:r>
              <a:rPr lang="en-US" altLang="zh-CN"/>
              <a:t>E</a:t>
            </a:r>
            <a:r>
              <a:rPr lang="zh-CN" altLang="en-US"/>
              <a:t>、</a:t>
            </a:r>
            <a:r>
              <a:rPr lang="en-US" altLang="zh-CN" smtClean="0"/>
              <a:t>F</a:t>
            </a:r>
          </a:p>
          <a:p>
            <a:pPr>
              <a:lnSpc>
                <a:spcPct val="120000"/>
              </a:lnSpc>
            </a:pPr>
            <a:r>
              <a:rPr lang="zh-CN" altLang="en-US" smtClean="0"/>
              <a:t>以此类推</a:t>
            </a:r>
            <a:r>
              <a:rPr lang="zh-CN" altLang="en-US"/>
              <a:t>，即总是在访问完第</a:t>
            </a:r>
            <a:r>
              <a:rPr lang="en-US" altLang="zh-CN"/>
              <a:t>i</a:t>
            </a:r>
            <a:r>
              <a:rPr lang="zh-CN" altLang="en-US"/>
              <a:t>层结点后，按照</a:t>
            </a:r>
            <a:r>
              <a:rPr lang="en-US" altLang="zh-CN"/>
              <a:t>i</a:t>
            </a:r>
            <a:r>
              <a:rPr lang="zh-CN" altLang="en-US"/>
              <a:t>层结点的访问次序依次访问它们的各个非空左右孩子</a:t>
            </a:r>
            <a:r>
              <a:rPr lang="zh-CN" altLang="en-US" smtClean="0"/>
              <a:t>。</a:t>
            </a:r>
            <a:endParaRPr lang="en-US" altLang="zh-CN" smtClean="0"/>
          </a:p>
          <a:p>
            <a:pPr>
              <a:lnSpc>
                <a:spcPct val="120000"/>
              </a:lnSpc>
            </a:pPr>
            <a:r>
              <a:rPr lang="zh-CN" altLang="zh-CN" smtClean="0"/>
              <a:t>使用</a:t>
            </a:r>
            <a:r>
              <a:rPr lang="zh-CN" altLang="zh-CN"/>
              <a:t>队列依次存放二叉树的各个结点。当第</a:t>
            </a:r>
            <a:r>
              <a:rPr lang="en-US" altLang="zh-CN"/>
              <a:t>i</a:t>
            </a:r>
            <a:r>
              <a:rPr lang="zh-CN" altLang="zh-CN"/>
              <a:t>层的结点全部入队，将它们逐个出队并访问，同时将它们的非空左右孩子依次入队，当第</a:t>
            </a:r>
            <a:r>
              <a:rPr lang="en-US" altLang="zh-CN"/>
              <a:t>i</a:t>
            </a:r>
            <a:r>
              <a:rPr lang="zh-CN" altLang="zh-CN"/>
              <a:t>层结点全部出队时，第</a:t>
            </a:r>
            <a:r>
              <a:rPr lang="en-US" altLang="zh-CN"/>
              <a:t>i+1</a:t>
            </a:r>
            <a:r>
              <a:rPr lang="zh-CN" altLang="zh-CN"/>
              <a:t>层从左到右的所有结点已全部入队，这样重复出队、访问和入队，直至队列为</a:t>
            </a:r>
            <a:r>
              <a:rPr lang="zh-CN" altLang="zh-CN" smtClean="0"/>
              <a:t>空</a:t>
            </a:r>
            <a:r>
              <a:rPr lang="zh-CN" altLang="en-US" smtClean="0"/>
              <a:t>。</a:t>
            </a:r>
            <a:endParaRPr lang="zh-CN" altLang="en-US"/>
          </a:p>
        </p:txBody>
      </p:sp>
      <p:sp>
        <p:nvSpPr>
          <p:cNvPr id="3" name="标题 2"/>
          <p:cNvSpPr>
            <a:spLocks noGrp="1"/>
          </p:cNvSpPr>
          <p:nvPr>
            <p:ph type="title"/>
          </p:nvPr>
        </p:nvSpPr>
        <p:spPr/>
        <p:txBody>
          <a:bodyPr>
            <a:normAutofit fontScale="90000"/>
          </a:bodyPr>
          <a:lstStyle/>
          <a:p>
            <a:pPr lvl="0"/>
            <a:r>
              <a:rPr lang="zh-CN" altLang="zh-CN" b="1"/>
              <a:t>层次遍历</a:t>
            </a:r>
            <a:r>
              <a:rPr lang="zh-CN" altLang="zh-CN" b="1" smtClean="0"/>
              <a:t>算法</a:t>
            </a: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7494" y="1269554"/>
            <a:ext cx="3092608" cy="4483846"/>
          </a:xfrm>
          <a:prstGeom prst="rect">
            <a:avLst/>
          </a:prstGeom>
        </p:spPr>
      </p:pic>
    </p:spTree>
    <p:extLst>
      <p:ext uri="{BB962C8B-B14F-4D97-AF65-F5344CB8AC3E}">
        <p14:creationId xmlns:p14="http://schemas.microsoft.com/office/powerpoint/2010/main" val="1413585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4100" b="1"/>
              <a:t>层次遍历算法</a:t>
            </a:r>
          </a:p>
        </p:txBody>
      </p:sp>
      <p:sp>
        <p:nvSpPr>
          <p:cNvPr id="4" name="Rectangle 1"/>
          <p:cNvSpPr>
            <a:spLocks noChangeArrowheads="1"/>
          </p:cNvSpPr>
          <p:nvPr/>
        </p:nvSpPr>
        <p:spPr bwMode="auto">
          <a:xfrm>
            <a:off x="1270670" y="1250971"/>
            <a:ext cx="9911631" cy="4524315"/>
          </a:xfrm>
          <a:prstGeom prst="rect">
            <a:avLst/>
          </a:prstGeom>
          <a:solidFill>
            <a:schemeClr val="tx2">
              <a:lumMod val="20000"/>
              <a:lumOff val="80000"/>
            </a:schemeClr>
          </a:solidFill>
          <a:ln w="9525">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level_traversal(</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q = CircularQueue()</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q.append(</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while not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q.empty():</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q.serve()</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(p.data, </a:t>
            </a:r>
            <a:r>
              <a:rPr kumimoji="0" lang="zh-CN" altLang="zh-CN" sz="2400" b="0" i="0" u="none" strike="noStrike" cap="none" normalizeH="0" baseline="0" smtClean="0">
                <a:ln>
                  <a:noFill/>
                </a:ln>
                <a:solidFill>
                  <a:srgbClr val="660099"/>
                </a:solidFill>
                <a:effectLst/>
                <a:latin typeface="Consolas" pitchFamily="49" charset="0"/>
                <a:ea typeface="宋体" pitchFamily="2" charset="-122"/>
                <a:cs typeface="宋体" pitchFamily="2" charset="-122"/>
              </a:rPr>
              <a:t>end</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p.left: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q.append(p.left)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p.right: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q.append(p.right)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000080"/>
                </a:solidFill>
                <a:effectLst/>
                <a:latin typeface="Consolas" pitchFamily="49" charset="0"/>
                <a:ea typeface="宋体" pitchFamily="2" charset="-122"/>
                <a:cs typeface="宋体" pitchFamily="2" charset="-122"/>
              </a:rPr>
              <a:t>print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5672620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二叉树的创建</a:t>
            </a:r>
            <a:endParaRPr lang="zh-CN" altLang="en-US" dirty="0"/>
          </a:p>
        </p:txBody>
      </p:sp>
    </p:spTree>
    <p:extLst>
      <p:ext uri="{BB962C8B-B14F-4D97-AF65-F5344CB8AC3E}">
        <p14:creationId xmlns:p14="http://schemas.microsoft.com/office/powerpoint/2010/main" val="1776135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6345577" cy="5305917"/>
          </a:xfrm>
        </p:spPr>
        <p:txBody>
          <a:bodyPr>
            <a:normAutofit fontScale="77500" lnSpcReduction="20000"/>
          </a:bodyPr>
          <a:lstStyle/>
          <a:p>
            <a:pPr>
              <a:lnSpc>
                <a:spcPct val="120000"/>
              </a:lnSpc>
            </a:pPr>
            <a:r>
              <a:rPr lang="zh-CN" altLang="zh-CN" smtClean="0"/>
              <a:t>画</a:t>
            </a:r>
            <a:r>
              <a:rPr lang="zh-CN" altLang="zh-CN"/>
              <a:t>出</a:t>
            </a:r>
            <a:r>
              <a:rPr lang="zh-CN" altLang="zh-CN" smtClean="0"/>
              <a:t>二叉树的</a:t>
            </a:r>
            <a:r>
              <a:rPr lang="zh-CN" altLang="zh-CN"/>
              <a:t>扩充二叉树，即将原二叉树所有结点全部补全为有两个孩子</a:t>
            </a:r>
            <a:r>
              <a:rPr lang="zh-CN" altLang="zh-CN" smtClean="0"/>
              <a:t>，</a:t>
            </a:r>
            <a:endParaRPr lang="en-US" altLang="zh-CN" smtClean="0"/>
          </a:p>
          <a:p>
            <a:pPr>
              <a:lnSpc>
                <a:spcPct val="120000"/>
              </a:lnSpc>
            </a:pPr>
            <a:r>
              <a:rPr lang="zh-CN" altLang="en-US"/>
              <a:t>对</a:t>
            </a:r>
            <a:r>
              <a:rPr lang="zh-CN" altLang="zh-CN" smtClean="0"/>
              <a:t>扩充</a:t>
            </a:r>
            <a:r>
              <a:rPr lang="zh-CN" altLang="zh-CN"/>
              <a:t>二叉树进行先序遍历</a:t>
            </a:r>
            <a:r>
              <a:rPr lang="zh-CN" altLang="zh-CN" smtClean="0"/>
              <a:t>，</a:t>
            </a:r>
            <a:r>
              <a:rPr lang="zh-CN" altLang="en-US" smtClean="0"/>
              <a:t>得到</a:t>
            </a:r>
            <a:r>
              <a:rPr lang="en-US" altLang="zh-CN" smtClean="0"/>
              <a:t>451</a:t>
            </a:r>
            <a:r>
              <a:rPr lang="en-US" altLang="zh-CN"/>
              <a:t>##2##6#7##</a:t>
            </a:r>
            <a:r>
              <a:rPr lang="zh-CN" altLang="zh-CN" smtClean="0"/>
              <a:t>，</a:t>
            </a:r>
            <a:endParaRPr lang="en-US" altLang="zh-CN" smtClean="0"/>
          </a:p>
          <a:p>
            <a:pPr>
              <a:lnSpc>
                <a:spcPct val="120000"/>
              </a:lnSpc>
            </a:pPr>
            <a:r>
              <a:rPr lang="zh-CN" altLang="zh-CN" smtClean="0"/>
              <a:t>假设</a:t>
            </a:r>
            <a:r>
              <a:rPr lang="en-US" altLang="zh-CN"/>
              <a:t>recursive_creat1</a:t>
            </a:r>
            <a:r>
              <a:rPr lang="zh-CN" altLang="zh-CN"/>
              <a:t>方法通过带</a:t>
            </a:r>
            <a:r>
              <a:rPr lang="en-US" altLang="zh-CN"/>
              <a:t>#</a:t>
            </a:r>
            <a:r>
              <a:rPr lang="zh-CN" altLang="zh-CN"/>
              <a:t>的先序序列列表创建一棵新二叉树，并返回该二叉树的根结点指针</a:t>
            </a:r>
            <a:r>
              <a:rPr lang="zh-CN" altLang="zh-CN" smtClean="0"/>
              <a:t>。</a:t>
            </a:r>
            <a:r>
              <a:rPr lang="zh-CN" altLang="zh-CN"/>
              <a:t>算法递归定义：</a:t>
            </a:r>
          </a:p>
          <a:p>
            <a:pPr lvl="1">
              <a:lnSpc>
                <a:spcPct val="120000"/>
              </a:lnSpc>
            </a:pPr>
            <a:r>
              <a:rPr lang="zh-CN" altLang="zh-CN" smtClean="0"/>
              <a:t>如果</a:t>
            </a:r>
            <a:r>
              <a:rPr lang="zh-CN" altLang="zh-CN"/>
              <a:t>序列首元素为</a:t>
            </a:r>
            <a:r>
              <a:rPr lang="en-US" altLang="zh-CN"/>
              <a:t>#</a:t>
            </a:r>
            <a:r>
              <a:rPr lang="zh-CN" altLang="zh-CN"/>
              <a:t>，说明该二叉树为空，返回空指针；</a:t>
            </a:r>
          </a:p>
          <a:p>
            <a:pPr lvl="1">
              <a:lnSpc>
                <a:spcPct val="120000"/>
              </a:lnSpc>
            </a:pPr>
            <a:r>
              <a:rPr lang="zh-CN" altLang="zh-CN"/>
              <a:t>否则以首元素值创建根结点</a:t>
            </a:r>
            <a:r>
              <a:rPr lang="en-US" altLang="zh-CN"/>
              <a:t>newroot</a:t>
            </a:r>
            <a:r>
              <a:rPr lang="zh-CN" altLang="zh-CN"/>
              <a:t>，且以后续元素构成的序列依次生成根的左子树</a:t>
            </a:r>
            <a:r>
              <a:rPr lang="en-US" altLang="zh-CN"/>
              <a:t>newroot.left</a:t>
            </a:r>
            <a:r>
              <a:rPr lang="zh-CN" altLang="zh-CN"/>
              <a:t>和根的右子树</a:t>
            </a:r>
            <a:r>
              <a:rPr lang="en-US" altLang="zh-CN"/>
              <a:t>newroot.right</a:t>
            </a:r>
            <a:r>
              <a:rPr lang="zh-CN" altLang="zh-CN" smtClean="0"/>
              <a:t>。</a:t>
            </a:r>
            <a:endParaRPr lang="zh-CN" altLang="en-US" dirty="0"/>
          </a:p>
        </p:txBody>
      </p:sp>
      <p:sp>
        <p:nvSpPr>
          <p:cNvPr id="3" name="标题 2"/>
          <p:cNvSpPr>
            <a:spLocks noGrp="1"/>
          </p:cNvSpPr>
          <p:nvPr>
            <p:ph type="title"/>
          </p:nvPr>
        </p:nvSpPr>
        <p:spPr/>
        <p:txBody>
          <a:bodyPr>
            <a:normAutofit fontScale="90000"/>
          </a:bodyPr>
          <a:lstStyle/>
          <a:p>
            <a:r>
              <a:rPr lang="zh-CN" altLang="en-US" smtClean="0"/>
              <a:t>通过扩充二叉树的先序序列创建二叉树</a:t>
            </a:r>
            <a:endParaRPr lang="zh-CN" altLang="en-US"/>
          </a:p>
        </p:txBody>
      </p:sp>
      <p:pic>
        <p:nvPicPr>
          <p:cNvPr id="4" name="图片 3"/>
          <p:cNvPicPr>
            <a:picLocks noChangeAspect="1"/>
          </p:cNvPicPr>
          <p:nvPr/>
        </p:nvPicPr>
        <p:blipFill>
          <a:blip r:embed="rId2"/>
          <a:stretch>
            <a:fillRect/>
          </a:stretch>
        </p:blipFill>
        <p:spPr>
          <a:xfrm>
            <a:off x="8059446" y="906012"/>
            <a:ext cx="3723809" cy="2523809"/>
          </a:xfrm>
          <a:prstGeom prst="rect">
            <a:avLst/>
          </a:prstGeom>
        </p:spPr>
      </p:pic>
      <p:pic>
        <p:nvPicPr>
          <p:cNvPr id="5" name="图片 4"/>
          <p:cNvPicPr>
            <a:picLocks noChangeAspect="1"/>
          </p:cNvPicPr>
          <p:nvPr/>
        </p:nvPicPr>
        <p:blipFill>
          <a:blip r:embed="rId3"/>
          <a:stretch>
            <a:fillRect/>
          </a:stretch>
        </p:blipFill>
        <p:spPr>
          <a:xfrm>
            <a:off x="7398593" y="3645818"/>
            <a:ext cx="4791820" cy="3043914"/>
          </a:xfrm>
          <a:prstGeom prst="rect">
            <a:avLst/>
          </a:prstGeom>
        </p:spPr>
      </p:pic>
    </p:spTree>
    <p:extLst>
      <p:ext uri="{BB962C8B-B14F-4D97-AF65-F5344CB8AC3E}">
        <p14:creationId xmlns:p14="http://schemas.microsoft.com/office/powerpoint/2010/main" val="549637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创建算法</a:t>
            </a:r>
            <a:endParaRPr lang="zh-CN" altLang="en-US" dirty="0"/>
          </a:p>
        </p:txBody>
      </p:sp>
      <p:sp>
        <p:nvSpPr>
          <p:cNvPr id="4" name="Rectangle 1"/>
          <p:cNvSpPr>
            <a:spLocks noChangeArrowheads="1"/>
          </p:cNvSpPr>
          <p:nvPr/>
        </p:nvSpPr>
        <p:spPr bwMode="auto">
          <a:xfrm>
            <a:off x="1437378" y="2349674"/>
            <a:ext cx="9217024"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recursive_create1(</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pre):</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data = pre[</a:t>
            </a:r>
            <a:r>
              <a:rPr kumimoji="0" lang="zh-CN" altLang="zh-CN" sz="20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pre.pop(</a:t>
            </a:r>
            <a:r>
              <a:rPr kumimoji="0" lang="zh-CN" altLang="zh-CN" sz="20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data == </a:t>
            </a:r>
            <a:r>
              <a:rPr kumimoji="0" lang="zh-CN" altLang="zh-CN" sz="20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new_root =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    else</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new_root = BinaryNode(data)</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new_root.left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.recursive_create1(pre)</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new_root.right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.recursive_create1(pre)</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new_root</a:t>
            </a: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 name="Rectangle 2"/>
          <p:cNvSpPr>
            <a:spLocks noChangeArrowheads="1"/>
          </p:cNvSpPr>
          <p:nvPr/>
        </p:nvSpPr>
        <p:spPr bwMode="auto">
          <a:xfrm>
            <a:off x="1342678" y="1341212"/>
            <a:ext cx="7325904"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create1(</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pre):</a:t>
            </a:r>
            <a:b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0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0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.recursive_create1(pre)</a:t>
            </a:r>
            <a:endParaRPr kumimoji="0" lang="zh-CN" altLang="zh-CN" sz="3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57030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mtClean="0"/>
              <a:t>如先序和中序</a:t>
            </a:r>
            <a:endParaRPr lang="zh-CN" altLang="en-US"/>
          </a:p>
        </p:txBody>
      </p:sp>
      <p:sp>
        <p:nvSpPr>
          <p:cNvPr id="3" name="标题 2"/>
          <p:cNvSpPr>
            <a:spLocks noGrp="1"/>
          </p:cNvSpPr>
          <p:nvPr>
            <p:ph type="title"/>
          </p:nvPr>
        </p:nvSpPr>
        <p:spPr/>
        <p:txBody>
          <a:bodyPr>
            <a:normAutofit fontScale="90000"/>
          </a:bodyPr>
          <a:lstStyle/>
          <a:p>
            <a:r>
              <a:rPr lang="zh-CN" altLang="en-US" smtClean="0"/>
              <a:t>通过两个序列创建二叉树</a:t>
            </a:r>
            <a:endParaRPr lang="zh-CN" altLang="en-US"/>
          </a:p>
        </p:txBody>
      </p:sp>
    </p:spTree>
    <p:extLst>
      <p:ext uri="{BB962C8B-B14F-4D97-AF65-F5344CB8AC3E}">
        <p14:creationId xmlns:p14="http://schemas.microsoft.com/office/powerpoint/2010/main" val="3318659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b="1">
                <a:ea typeface="楷体_GB2312" pitchFamily="49" charset="-122"/>
              </a:rPr>
              <a:t>树的基本概念</a:t>
            </a:r>
            <a:endParaRPr lang="zh-CN" altLang="en-US" sz="3200"/>
          </a:p>
        </p:txBody>
      </p:sp>
      <p:sp>
        <p:nvSpPr>
          <p:cNvPr id="2" name="灯片编号占位符 1"/>
          <p:cNvSpPr>
            <a:spLocks noGrp="1"/>
          </p:cNvSpPr>
          <p:nvPr>
            <p:ph type="sldNum" sz="quarter" idx="13"/>
          </p:nvPr>
        </p:nvSpPr>
        <p:spPr/>
        <p:txBody>
          <a:bodyPr/>
          <a:lstStyle/>
          <a:p>
            <a:fld id="{4E74B28E-D899-4E33-89B3-E1DBC4EE95B8}" type="slidenum">
              <a:rPr lang="zh-CN" altLang="en-US" smtClean="0"/>
              <a:t>9</a:t>
            </a:fld>
            <a:endParaRPr lang="zh-CN" altLang="en-US"/>
          </a:p>
        </p:txBody>
      </p:sp>
      <p:sp>
        <p:nvSpPr>
          <p:cNvPr id="3" name="矩形 2"/>
          <p:cNvSpPr/>
          <p:nvPr/>
        </p:nvSpPr>
        <p:spPr>
          <a:xfrm>
            <a:off x="632608" y="1053530"/>
            <a:ext cx="5606613" cy="5262979"/>
          </a:xfrm>
          <a:prstGeom prst="rect">
            <a:avLst/>
          </a:prstGeom>
        </p:spPr>
        <p:txBody>
          <a:bodyPr wrap="square">
            <a:spAutoFit/>
          </a:bodyPr>
          <a:lstStyle/>
          <a:p>
            <a:pPr algn="just">
              <a:spcAft>
                <a:spcPts val="0"/>
              </a:spcAft>
            </a:pPr>
            <a:r>
              <a:rPr lang="zh-CN" altLang="en-US" sz="2800" b="1" dirty="0">
                <a:solidFill>
                  <a:srgbClr val="FF0000"/>
                </a:solidFill>
                <a:latin typeface="Comic Sans MS" pitchFamily="66" charset="0"/>
                <a:ea typeface="楷体_GB2312" pitchFamily="49" charset="-122"/>
              </a:rPr>
              <a:t>孩子结点：</a:t>
            </a:r>
            <a:r>
              <a:rPr lang="zh-CN" altLang="en-US" sz="2800" b="1" dirty="0">
                <a:solidFill>
                  <a:srgbClr val="00007D"/>
                </a:solidFill>
                <a:latin typeface="Comic Sans MS" pitchFamily="66" charset="0"/>
                <a:ea typeface="楷体_GB2312" pitchFamily="49" charset="-122"/>
              </a:rPr>
              <a:t>树中任何一个结点的子树的根结点被称为这一结点的孩子结点（也被称为“后继结点”）</a:t>
            </a:r>
            <a:r>
              <a:rPr lang="zh-CN" altLang="en-US" sz="2800" b="1" dirty="0" smtClean="0">
                <a:solidFill>
                  <a:srgbClr val="00007D"/>
                </a:solidFill>
                <a:latin typeface="Comic Sans MS" pitchFamily="66" charset="0"/>
                <a:ea typeface="楷体_GB2312" pitchFamily="49" charset="-122"/>
              </a:rPr>
              <a:t>。对于</a:t>
            </a:r>
            <a:r>
              <a:rPr lang="zh-CN" altLang="en-US" sz="2800" b="1" dirty="0">
                <a:solidFill>
                  <a:srgbClr val="00007D"/>
                </a:solidFill>
                <a:latin typeface="Comic Sans MS" pitchFamily="66" charset="0"/>
                <a:ea typeface="楷体_GB2312" pitchFamily="49" charset="-122"/>
              </a:rPr>
              <a:t>根结点</a:t>
            </a:r>
            <a:r>
              <a:rPr lang="en-US" altLang="zh-CN" sz="2800" b="1" dirty="0">
                <a:solidFill>
                  <a:srgbClr val="00007D"/>
                </a:solidFill>
                <a:latin typeface="Comic Sans MS" pitchFamily="66" charset="0"/>
                <a:ea typeface="楷体_GB2312" pitchFamily="49" charset="-122"/>
              </a:rPr>
              <a:t>A</a:t>
            </a:r>
            <a:r>
              <a:rPr lang="zh-CN" altLang="en-US" sz="2800" b="1" dirty="0">
                <a:solidFill>
                  <a:srgbClr val="00007D"/>
                </a:solidFill>
                <a:latin typeface="Comic Sans MS" pitchFamily="66" charset="0"/>
                <a:ea typeface="楷体_GB2312" pitchFamily="49" charset="-122"/>
              </a:rPr>
              <a:t>，结点</a:t>
            </a:r>
            <a:r>
              <a:rPr lang="en-US" altLang="zh-CN" sz="2800" b="1" dirty="0">
                <a:solidFill>
                  <a:srgbClr val="00007D"/>
                </a:solidFill>
                <a:latin typeface="Comic Sans MS" pitchFamily="66" charset="0"/>
                <a:ea typeface="楷体_GB2312" pitchFamily="49" charset="-122"/>
              </a:rPr>
              <a:t>B</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C</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D</a:t>
            </a:r>
            <a:r>
              <a:rPr lang="zh-CN" altLang="en-US" sz="2800" b="1">
                <a:solidFill>
                  <a:srgbClr val="00007D"/>
                </a:solidFill>
                <a:latin typeface="Comic Sans MS" pitchFamily="66" charset="0"/>
                <a:ea typeface="楷体_GB2312" pitchFamily="49" charset="-122"/>
              </a:rPr>
              <a:t>、</a:t>
            </a:r>
            <a:r>
              <a:rPr lang="en-US" altLang="zh-CN" sz="2800" b="1" smtClean="0">
                <a:solidFill>
                  <a:srgbClr val="00007D"/>
                </a:solidFill>
                <a:latin typeface="Comic Sans MS" pitchFamily="66" charset="0"/>
                <a:ea typeface="楷体_GB2312" pitchFamily="49" charset="-122"/>
              </a:rPr>
              <a:t>E</a:t>
            </a:r>
            <a:r>
              <a:rPr lang="zh-CN" altLang="en-US" sz="2800" b="1" smtClean="0">
                <a:solidFill>
                  <a:srgbClr val="00007D"/>
                </a:solidFill>
                <a:latin typeface="Comic Sans MS" pitchFamily="66" charset="0"/>
                <a:ea typeface="楷体_GB2312" pitchFamily="49" charset="-122"/>
              </a:rPr>
              <a:t>均</a:t>
            </a:r>
            <a:r>
              <a:rPr lang="zh-CN" altLang="en-US" sz="2800" b="1" dirty="0">
                <a:solidFill>
                  <a:srgbClr val="00007D"/>
                </a:solidFill>
                <a:latin typeface="Comic Sans MS" pitchFamily="66" charset="0"/>
                <a:ea typeface="楷体_GB2312" pitchFamily="49" charset="-122"/>
              </a:rPr>
              <a:t>为其孩子结点。</a:t>
            </a:r>
          </a:p>
          <a:p>
            <a:pPr algn="just">
              <a:spcAft>
                <a:spcPts val="0"/>
              </a:spcAft>
            </a:pPr>
            <a:r>
              <a:rPr lang="zh-CN" altLang="en-US" sz="2800" b="1" dirty="0">
                <a:solidFill>
                  <a:srgbClr val="FF0000"/>
                </a:solidFill>
                <a:latin typeface="Comic Sans MS" pitchFamily="66" charset="0"/>
                <a:ea typeface="楷体_GB2312" pitchFamily="49" charset="-122"/>
              </a:rPr>
              <a:t>双亲结点：</a:t>
            </a:r>
            <a:r>
              <a:rPr lang="zh-CN" altLang="en-US" sz="2800" b="1" dirty="0">
                <a:solidFill>
                  <a:srgbClr val="00007D"/>
                </a:solidFill>
                <a:latin typeface="Comic Sans MS" pitchFamily="66" charset="0"/>
                <a:ea typeface="楷体_GB2312" pitchFamily="49" charset="-122"/>
              </a:rPr>
              <a:t>对于树中任何一个结点而言，若其具有孩子结点</a:t>
            </a:r>
            <a:r>
              <a:rPr lang="zh-CN" altLang="en-US" sz="2800" b="1">
                <a:solidFill>
                  <a:srgbClr val="00007D"/>
                </a:solidFill>
                <a:latin typeface="Comic Sans MS" pitchFamily="66" charset="0"/>
                <a:ea typeface="楷体_GB2312" pitchFamily="49" charset="-122"/>
              </a:rPr>
              <a:t>，</a:t>
            </a:r>
            <a:r>
              <a:rPr lang="zh-CN" altLang="en-US" sz="2800" b="1" smtClean="0">
                <a:solidFill>
                  <a:srgbClr val="00007D"/>
                </a:solidFill>
                <a:latin typeface="Comic Sans MS" pitchFamily="66" charset="0"/>
                <a:ea typeface="楷体_GB2312" pitchFamily="49" charset="-122"/>
              </a:rPr>
              <a:t>那么该结点就被称为</a:t>
            </a:r>
            <a:r>
              <a:rPr lang="zh-CN" altLang="en-US" sz="2800" b="1" dirty="0">
                <a:solidFill>
                  <a:srgbClr val="00007D"/>
                </a:solidFill>
                <a:latin typeface="Comic Sans MS" pitchFamily="66" charset="0"/>
                <a:ea typeface="楷体_GB2312" pitchFamily="49" charset="-122"/>
              </a:rPr>
              <a:t>其孩子结点的双亲结点</a:t>
            </a:r>
            <a:r>
              <a:rPr lang="zh-CN" altLang="en-US" sz="2800" b="1" dirty="0" smtClean="0">
                <a:solidFill>
                  <a:srgbClr val="00007D"/>
                </a:solidFill>
                <a:latin typeface="Comic Sans MS" pitchFamily="66" charset="0"/>
                <a:ea typeface="楷体_GB2312" pitchFamily="49" charset="-122"/>
              </a:rPr>
              <a:t>。对于</a:t>
            </a:r>
            <a:r>
              <a:rPr lang="zh-CN" altLang="en-US" sz="2800" b="1" dirty="0">
                <a:solidFill>
                  <a:srgbClr val="00007D"/>
                </a:solidFill>
                <a:latin typeface="Comic Sans MS" pitchFamily="66" charset="0"/>
                <a:ea typeface="楷体_GB2312" pitchFamily="49" charset="-122"/>
              </a:rPr>
              <a:t>结点</a:t>
            </a:r>
            <a:r>
              <a:rPr lang="en-US" altLang="zh-CN" sz="2800" b="1" dirty="0">
                <a:solidFill>
                  <a:srgbClr val="00007D"/>
                </a:solidFill>
                <a:latin typeface="Comic Sans MS" pitchFamily="66" charset="0"/>
                <a:ea typeface="楷体_GB2312" pitchFamily="49" charset="-122"/>
              </a:rPr>
              <a:t>B</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C</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D</a:t>
            </a:r>
            <a:r>
              <a:rPr lang="zh-CN" altLang="en-US" sz="2800" b="1">
                <a:solidFill>
                  <a:srgbClr val="00007D"/>
                </a:solidFill>
                <a:latin typeface="Comic Sans MS" pitchFamily="66" charset="0"/>
                <a:ea typeface="楷体_GB2312" pitchFamily="49" charset="-122"/>
              </a:rPr>
              <a:t>、</a:t>
            </a:r>
            <a:r>
              <a:rPr lang="en-US" altLang="zh-CN" sz="2800" b="1" smtClean="0">
                <a:solidFill>
                  <a:srgbClr val="00007D"/>
                </a:solidFill>
                <a:latin typeface="Comic Sans MS" pitchFamily="66" charset="0"/>
                <a:ea typeface="楷体_GB2312" pitchFamily="49" charset="-122"/>
              </a:rPr>
              <a:t>E</a:t>
            </a:r>
            <a:r>
              <a:rPr lang="zh-CN" altLang="en-US" sz="2800" b="1" smtClean="0">
                <a:solidFill>
                  <a:srgbClr val="00007D"/>
                </a:solidFill>
                <a:latin typeface="Comic Sans MS" pitchFamily="66" charset="0"/>
                <a:ea typeface="楷体_GB2312" pitchFamily="49" charset="-122"/>
              </a:rPr>
              <a:t>中</a:t>
            </a:r>
            <a:r>
              <a:rPr lang="zh-CN" altLang="en-US" sz="2800" b="1" dirty="0">
                <a:solidFill>
                  <a:srgbClr val="00007D"/>
                </a:solidFill>
                <a:latin typeface="Comic Sans MS" pitchFamily="66" charset="0"/>
                <a:ea typeface="楷体_GB2312" pitchFamily="49" charset="-122"/>
              </a:rPr>
              <a:t>的任意一个结点，均为结点</a:t>
            </a:r>
            <a:r>
              <a:rPr lang="en-US" altLang="zh-CN" sz="2800" b="1" dirty="0">
                <a:solidFill>
                  <a:srgbClr val="00007D"/>
                </a:solidFill>
                <a:latin typeface="Comic Sans MS" pitchFamily="66" charset="0"/>
                <a:ea typeface="楷体_GB2312" pitchFamily="49" charset="-122"/>
              </a:rPr>
              <a:t>A</a:t>
            </a:r>
            <a:r>
              <a:rPr lang="zh-CN" altLang="en-US" sz="2800" b="1" dirty="0">
                <a:solidFill>
                  <a:srgbClr val="00007D"/>
                </a:solidFill>
                <a:latin typeface="Comic Sans MS" pitchFamily="66" charset="0"/>
                <a:ea typeface="楷体_GB2312" pitchFamily="49" charset="-122"/>
              </a:rPr>
              <a:t>的孩子结点，因此我们把结点</a:t>
            </a:r>
            <a:r>
              <a:rPr lang="en-US" altLang="zh-CN" sz="2800" b="1" dirty="0">
                <a:solidFill>
                  <a:srgbClr val="00007D"/>
                </a:solidFill>
                <a:latin typeface="Comic Sans MS" pitchFamily="66" charset="0"/>
                <a:ea typeface="楷体_GB2312" pitchFamily="49" charset="-122"/>
              </a:rPr>
              <a:t>A</a:t>
            </a:r>
            <a:r>
              <a:rPr lang="zh-CN" altLang="en-US" sz="2800" b="1" dirty="0">
                <a:solidFill>
                  <a:srgbClr val="00007D"/>
                </a:solidFill>
                <a:latin typeface="Comic Sans MS" pitchFamily="66" charset="0"/>
                <a:ea typeface="楷体_GB2312" pitchFamily="49" charset="-122"/>
              </a:rPr>
              <a:t>称为结点</a:t>
            </a:r>
            <a:r>
              <a:rPr lang="en-US" altLang="zh-CN" sz="2800" b="1" dirty="0">
                <a:solidFill>
                  <a:srgbClr val="00007D"/>
                </a:solidFill>
                <a:latin typeface="Comic Sans MS" pitchFamily="66" charset="0"/>
                <a:ea typeface="楷体_GB2312" pitchFamily="49" charset="-122"/>
              </a:rPr>
              <a:t>B</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C</a:t>
            </a:r>
            <a:r>
              <a:rPr lang="zh-CN" altLang="en-US" sz="2800" b="1" dirty="0">
                <a:solidFill>
                  <a:srgbClr val="00007D"/>
                </a:solidFill>
                <a:latin typeface="Comic Sans MS" pitchFamily="66" charset="0"/>
                <a:ea typeface="楷体_GB2312" pitchFamily="49" charset="-122"/>
              </a:rPr>
              <a:t>、</a:t>
            </a:r>
            <a:r>
              <a:rPr lang="en-US" altLang="zh-CN" sz="2800" b="1" dirty="0">
                <a:solidFill>
                  <a:srgbClr val="00007D"/>
                </a:solidFill>
                <a:latin typeface="Comic Sans MS" pitchFamily="66" charset="0"/>
                <a:ea typeface="楷体_GB2312" pitchFamily="49" charset="-122"/>
              </a:rPr>
              <a:t>D</a:t>
            </a:r>
            <a:r>
              <a:rPr lang="zh-CN" altLang="en-US" sz="2800" b="1">
                <a:solidFill>
                  <a:srgbClr val="00007D"/>
                </a:solidFill>
                <a:latin typeface="Comic Sans MS" pitchFamily="66" charset="0"/>
                <a:ea typeface="楷体_GB2312" pitchFamily="49" charset="-122"/>
              </a:rPr>
              <a:t>、</a:t>
            </a:r>
            <a:r>
              <a:rPr lang="en-US" altLang="zh-CN" sz="2800" b="1" smtClean="0">
                <a:solidFill>
                  <a:srgbClr val="00007D"/>
                </a:solidFill>
                <a:latin typeface="Comic Sans MS" pitchFamily="66" charset="0"/>
                <a:ea typeface="楷体_GB2312" pitchFamily="49" charset="-122"/>
              </a:rPr>
              <a:t>E</a:t>
            </a:r>
            <a:r>
              <a:rPr lang="zh-CN" altLang="en-US" sz="2800" b="1" smtClean="0">
                <a:solidFill>
                  <a:srgbClr val="00007D"/>
                </a:solidFill>
                <a:latin typeface="Comic Sans MS" pitchFamily="66" charset="0"/>
                <a:ea typeface="楷体_GB2312" pitchFamily="49" charset="-122"/>
              </a:rPr>
              <a:t>的</a:t>
            </a:r>
            <a:r>
              <a:rPr lang="zh-CN" altLang="en-US" sz="2800" b="1" dirty="0">
                <a:solidFill>
                  <a:srgbClr val="00007D"/>
                </a:solidFill>
                <a:latin typeface="Comic Sans MS" pitchFamily="66" charset="0"/>
                <a:ea typeface="楷体_GB2312" pitchFamily="49" charset="-122"/>
              </a:rPr>
              <a:t>双亲结点。</a:t>
            </a:r>
            <a:endParaRPr lang="zh-CN" altLang="en-US" sz="2800" dirty="0"/>
          </a:p>
        </p:txBody>
      </p:sp>
      <p:pic>
        <p:nvPicPr>
          <p:cNvPr id="7" name="图片 6"/>
          <p:cNvPicPr/>
          <p:nvPr/>
        </p:nvPicPr>
        <p:blipFill>
          <a:blip r:embed="rId2"/>
          <a:stretch>
            <a:fillRect/>
          </a:stretch>
        </p:blipFill>
        <p:spPr>
          <a:xfrm>
            <a:off x="6239222" y="1413570"/>
            <a:ext cx="5328592" cy="4336577"/>
          </a:xfrm>
          <a:prstGeom prst="rect">
            <a:avLst/>
          </a:prstGeom>
        </p:spPr>
      </p:pic>
    </p:spTree>
    <p:extLst>
      <p:ext uri="{BB962C8B-B14F-4D97-AF65-F5344CB8AC3E}">
        <p14:creationId xmlns:p14="http://schemas.microsoft.com/office/powerpoint/2010/main" val="1158396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it-IT" altLang="zh-CN"/>
              <a:t>['A','B','C',None,'D',None,'E',None,None,None,None,None,None,'F']</a:t>
            </a:r>
            <a:r>
              <a:rPr lang="zh-CN" altLang="it-IT"/>
              <a:t>。 </a:t>
            </a:r>
          </a:p>
          <a:p>
            <a:endParaRPr lang="zh-CN" altLang="en-US"/>
          </a:p>
        </p:txBody>
      </p:sp>
      <p:sp>
        <p:nvSpPr>
          <p:cNvPr id="3" name="标题 2"/>
          <p:cNvSpPr>
            <a:spLocks noGrp="1"/>
          </p:cNvSpPr>
          <p:nvPr>
            <p:ph type="title"/>
          </p:nvPr>
        </p:nvSpPr>
        <p:spPr/>
        <p:txBody>
          <a:bodyPr>
            <a:normAutofit fontScale="90000"/>
          </a:bodyPr>
          <a:lstStyle/>
          <a:p>
            <a:r>
              <a:rPr lang="zh-CN" altLang="en-US"/>
              <a:t>通过顺序结构创建二叉树（链表结构）</a:t>
            </a:r>
          </a:p>
        </p:txBody>
      </p:sp>
      <p:pic>
        <p:nvPicPr>
          <p:cNvPr id="4" name="图片 3"/>
          <p:cNvPicPr/>
          <p:nvPr/>
        </p:nvPicPr>
        <p:blipFill>
          <a:blip r:embed="rId2"/>
          <a:stretch>
            <a:fillRect/>
          </a:stretch>
        </p:blipFill>
        <p:spPr>
          <a:xfrm>
            <a:off x="5680260" y="1773610"/>
            <a:ext cx="5268922" cy="3173382"/>
          </a:xfrm>
          <a:prstGeom prst="rect">
            <a:avLst/>
          </a:prstGeom>
        </p:spPr>
      </p:pic>
      <p:sp>
        <p:nvSpPr>
          <p:cNvPr id="5" name="Line 13"/>
          <p:cNvSpPr>
            <a:spLocks noChangeShapeType="1"/>
          </p:cNvSpPr>
          <p:nvPr/>
        </p:nvSpPr>
        <p:spPr bwMode="auto">
          <a:xfrm>
            <a:off x="507934" y="5408131"/>
            <a:ext cx="1127613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14"/>
          <p:cNvSpPr>
            <a:spLocks noChangeShapeType="1"/>
          </p:cNvSpPr>
          <p:nvPr/>
        </p:nvSpPr>
        <p:spPr bwMode="auto">
          <a:xfrm>
            <a:off x="507934" y="6094090"/>
            <a:ext cx="1127613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15"/>
          <p:cNvSpPr>
            <a:spLocks noChangeShapeType="1"/>
          </p:cNvSpPr>
          <p:nvPr/>
        </p:nvSpPr>
        <p:spPr bwMode="auto">
          <a:xfrm>
            <a:off x="1219041"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8" name="Text Box 18"/>
          <p:cNvSpPr txBox="1">
            <a:spLocks noChangeArrowheads="1"/>
          </p:cNvSpPr>
          <p:nvPr/>
        </p:nvSpPr>
        <p:spPr bwMode="auto">
          <a:xfrm>
            <a:off x="406346" y="5408144"/>
            <a:ext cx="11377719"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en-US" altLang="zh-CN" dirty="0"/>
              <a:t> </a:t>
            </a:r>
            <a:r>
              <a:rPr lang="en-US" altLang="zh-CN" sz="3600" dirty="0">
                <a:solidFill>
                  <a:srgbClr val="990033"/>
                </a:solidFill>
              </a:rPr>
              <a:t>A  </a:t>
            </a:r>
            <a:r>
              <a:rPr lang="en-US" altLang="zh-CN" sz="3600" dirty="0" smtClean="0">
                <a:solidFill>
                  <a:srgbClr val="990033"/>
                </a:solidFill>
              </a:rPr>
              <a:t>  </a:t>
            </a:r>
            <a:r>
              <a:rPr lang="en-US" altLang="zh-CN" sz="3600" smtClean="0">
                <a:solidFill>
                  <a:srgbClr val="990033"/>
                </a:solidFill>
              </a:rPr>
              <a:t>B    C            D             E                                               F                                  </a:t>
            </a:r>
            <a:endParaRPr lang="en-US" altLang="zh-CN" sz="3600" dirty="0">
              <a:solidFill>
                <a:srgbClr val="990033"/>
              </a:solidFill>
            </a:endParaRPr>
          </a:p>
        </p:txBody>
      </p:sp>
      <p:sp>
        <p:nvSpPr>
          <p:cNvPr id="9" name="Line 19"/>
          <p:cNvSpPr>
            <a:spLocks noChangeShapeType="1"/>
          </p:cNvSpPr>
          <p:nvPr/>
        </p:nvSpPr>
        <p:spPr bwMode="auto">
          <a:xfrm>
            <a:off x="2031736"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22"/>
          <p:cNvSpPr>
            <a:spLocks noChangeShapeType="1"/>
          </p:cNvSpPr>
          <p:nvPr/>
        </p:nvSpPr>
        <p:spPr bwMode="auto">
          <a:xfrm>
            <a:off x="2844430"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24"/>
          <p:cNvSpPr>
            <a:spLocks noChangeShapeType="1"/>
          </p:cNvSpPr>
          <p:nvPr/>
        </p:nvSpPr>
        <p:spPr bwMode="auto">
          <a:xfrm>
            <a:off x="3657124"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 name="Line 27"/>
          <p:cNvSpPr>
            <a:spLocks noChangeShapeType="1"/>
          </p:cNvSpPr>
          <p:nvPr/>
        </p:nvSpPr>
        <p:spPr bwMode="auto">
          <a:xfrm>
            <a:off x="4469818"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 name="Line 28"/>
          <p:cNvSpPr>
            <a:spLocks noChangeShapeType="1"/>
          </p:cNvSpPr>
          <p:nvPr/>
        </p:nvSpPr>
        <p:spPr bwMode="auto">
          <a:xfrm>
            <a:off x="5384099"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 name="Line 29"/>
          <p:cNvSpPr>
            <a:spLocks noChangeShapeType="1"/>
          </p:cNvSpPr>
          <p:nvPr/>
        </p:nvSpPr>
        <p:spPr bwMode="auto">
          <a:xfrm>
            <a:off x="6298380"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5" name="Line 30"/>
          <p:cNvSpPr>
            <a:spLocks noChangeShapeType="1"/>
          </p:cNvSpPr>
          <p:nvPr/>
        </p:nvSpPr>
        <p:spPr bwMode="auto">
          <a:xfrm>
            <a:off x="7111074"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6" name="Line 31"/>
          <p:cNvSpPr>
            <a:spLocks noChangeShapeType="1"/>
          </p:cNvSpPr>
          <p:nvPr/>
        </p:nvSpPr>
        <p:spPr bwMode="auto">
          <a:xfrm>
            <a:off x="7923768"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Line 33"/>
          <p:cNvSpPr>
            <a:spLocks noChangeShapeType="1"/>
          </p:cNvSpPr>
          <p:nvPr/>
        </p:nvSpPr>
        <p:spPr bwMode="auto">
          <a:xfrm>
            <a:off x="8634876"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Line 34"/>
          <p:cNvSpPr>
            <a:spLocks noChangeShapeType="1"/>
          </p:cNvSpPr>
          <p:nvPr/>
        </p:nvSpPr>
        <p:spPr bwMode="auto">
          <a:xfrm>
            <a:off x="9447570"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9" name="Line 36"/>
          <p:cNvSpPr>
            <a:spLocks noChangeShapeType="1"/>
          </p:cNvSpPr>
          <p:nvPr/>
        </p:nvSpPr>
        <p:spPr bwMode="auto">
          <a:xfrm>
            <a:off x="10260264"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0" name="Line 37"/>
          <p:cNvSpPr>
            <a:spLocks noChangeShapeType="1"/>
          </p:cNvSpPr>
          <p:nvPr/>
        </p:nvSpPr>
        <p:spPr bwMode="auto">
          <a:xfrm>
            <a:off x="10971372"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 name="Line 41"/>
          <p:cNvSpPr>
            <a:spLocks noChangeShapeType="1"/>
          </p:cNvSpPr>
          <p:nvPr/>
        </p:nvSpPr>
        <p:spPr bwMode="auto">
          <a:xfrm>
            <a:off x="11784066"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2" name="Line 42"/>
          <p:cNvSpPr>
            <a:spLocks noChangeShapeType="1"/>
          </p:cNvSpPr>
          <p:nvPr/>
        </p:nvSpPr>
        <p:spPr bwMode="auto">
          <a:xfrm>
            <a:off x="507934" y="5408131"/>
            <a:ext cx="0" cy="68595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3" name="Text Box 43"/>
          <p:cNvSpPr txBox="1">
            <a:spLocks noChangeArrowheads="1"/>
          </p:cNvSpPr>
          <p:nvPr/>
        </p:nvSpPr>
        <p:spPr bwMode="auto">
          <a:xfrm>
            <a:off x="406355" y="4798402"/>
            <a:ext cx="11438374" cy="64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marL="742950" indent="-285750">
              <a:defRPr sz="2400">
                <a:solidFill>
                  <a:schemeClr val="tx1"/>
                </a:solidFill>
                <a:latin typeface="Times New Roman" pitchFamily="18" charset="0"/>
                <a:ea typeface="宋体" pitchFamily="2" charset="-122"/>
              </a:defRPr>
            </a:lvl2pPr>
            <a:lvl3pPr marL="1143000" indent="-228600">
              <a:defRPr sz="2400">
                <a:solidFill>
                  <a:schemeClr val="tx1"/>
                </a:solidFill>
                <a:latin typeface="Times New Roman" pitchFamily="18" charset="0"/>
                <a:ea typeface="宋体" pitchFamily="2" charset="-122"/>
              </a:defRPr>
            </a:lvl3pPr>
            <a:lvl4pPr marL="1600200" indent="-228600">
              <a:defRPr sz="2400">
                <a:solidFill>
                  <a:schemeClr val="tx1"/>
                </a:solidFill>
                <a:latin typeface="Times New Roman" pitchFamily="18" charset="0"/>
                <a:ea typeface="宋体" pitchFamily="2" charset="-122"/>
              </a:defRPr>
            </a:lvl4pPr>
            <a:lvl5pPr marL="2057400" indent="-22860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hangingPunct="1"/>
            <a:r>
              <a:rPr lang="en-US" altLang="zh-CN" dirty="0"/>
              <a:t> </a:t>
            </a:r>
            <a:r>
              <a:rPr lang="en-US" altLang="zh-CN" sz="3600" dirty="0"/>
              <a:t>0   </a:t>
            </a:r>
            <a:r>
              <a:rPr lang="en-US" altLang="zh-CN" sz="3600" dirty="0" smtClean="0"/>
              <a:t>   1     2     </a:t>
            </a:r>
            <a:r>
              <a:rPr lang="en-US" altLang="zh-CN" sz="3600" dirty="0"/>
              <a:t>3  </a:t>
            </a:r>
            <a:r>
              <a:rPr lang="en-US" altLang="zh-CN" sz="3600" dirty="0" smtClean="0"/>
              <a:t>   </a:t>
            </a:r>
            <a:r>
              <a:rPr lang="en-US" altLang="zh-CN" sz="3600" dirty="0"/>
              <a:t>4    </a:t>
            </a:r>
            <a:r>
              <a:rPr lang="en-US" altLang="zh-CN" sz="3600" dirty="0" smtClean="0"/>
              <a:t>   5     6     7     8     9   10   </a:t>
            </a:r>
            <a:r>
              <a:rPr lang="en-US" altLang="zh-CN" sz="3600" dirty="0"/>
              <a:t>11 </a:t>
            </a:r>
            <a:r>
              <a:rPr lang="en-US" altLang="zh-CN" sz="3600" dirty="0" smtClean="0"/>
              <a:t>   12   13</a:t>
            </a:r>
            <a:endParaRPr lang="en-US" altLang="zh-CN" sz="3600" dirty="0"/>
          </a:p>
        </p:txBody>
      </p:sp>
    </p:spTree>
    <p:extLst>
      <p:ext uri="{BB962C8B-B14F-4D97-AF65-F5344CB8AC3E}">
        <p14:creationId xmlns:p14="http://schemas.microsoft.com/office/powerpoint/2010/main" val="2079357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a:t>假设递归函数</a:t>
            </a:r>
            <a:r>
              <a:rPr lang="en-US" altLang="zh-CN"/>
              <a:t>recursive_create3</a:t>
            </a:r>
            <a:r>
              <a:rPr lang="zh-CN" altLang="en-US"/>
              <a:t>从</a:t>
            </a:r>
            <a:r>
              <a:rPr lang="en-US" altLang="zh-CN"/>
              <a:t>lst</a:t>
            </a:r>
            <a:r>
              <a:rPr lang="zh-CN" altLang="en-US"/>
              <a:t>的</a:t>
            </a:r>
            <a:r>
              <a:rPr lang="en-US" altLang="zh-CN"/>
              <a:t>i</a:t>
            </a:r>
            <a:r>
              <a:rPr lang="zh-CN" altLang="en-US"/>
              <a:t>号位置开始创建二叉树二叉链表。</a:t>
            </a:r>
          </a:p>
          <a:p>
            <a:r>
              <a:rPr lang="zh-CN" altLang="en-US"/>
              <a:t>如果</a:t>
            </a:r>
            <a:r>
              <a:rPr lang="en-US" altLang="zh-CN"/>
              <a:t>i</a:t>
            </a:r>
            <a:r>
              <a:rPr lang="zh-CN" altLang="en-US"/>
              <a:t>超出</a:t>
            </a:r>
            <a:r>
              <a:rPr lang="en-US" altLang="zh-CN"/>
              <a:t>lst</a:t>
            </a:r>
            <a:r>
              <a:rPr lang="zh-CN" altLang="en-US"/>
              <a:t>的下标范围，则二叉树为空；</a:t>
            </a:r>
          </a:p>
          <a:p>
            <a:r>
              <a:rPr lang="zh-CN" altLang="en-US" smtClean="0"/>
              <a:t>否则：</a:t>
            </a:r>
            <a:endParaRPr lang="en-US" altLang="zh-CN" smtClean="0"/>
          </a:p>
          <a:p>
            <a:pPr lvl="1"/>
            <a:r>
              <a:rPr lang="zh-CN" altLang="en-US" smtClean="0"/>
              <a:t>如果</a:t>
            </a:r>
            <a:r>
              <a:rPr lang="en-US" altLang="zh-CN"/>
              <a:t>lst</a:t>
            </a:r>
            <a:r>
              <a:rPr lang="zh-CN" altLang="en-US"/>
              <a:t>的</a:t>
            </a:r>
            <a:r>
              <a:rPr lang="en-US" altLang="zh-CN"/>
              <a:t>i</a:t>
            </a:r>
            <a:r>
              <a:rPr lang="zh-CN" altLang="en-US"/>
              <a:t>号位置为</a:t>
            </a:r>
            <a:r>
              <a:rPr lang="en-US" altLang="zh-CN"/>
              <a:t>None</a:t>
            </a:r>
            <a:r>
              <a:rPr lang="zh-CN" altLang="en-US"/>
              <a:t>，则二叉树为空</a:t>
            </a:r>
            <a:r>
              <a:rPr lang="zh-CN" altLang="en-US" smtClean="0"/>
              <a:t>；</a:t>
            </a:r>
            <a:r>
              <a:rPr lang="zh-CN" altLang="en-US"/>
              <a:t>否则依次完成</a:t>
            </a:r>
            <a:r>
              <a:rPr lang="zh-CN" altLang="en-US" smtClean="0"/>
              <a:t>：</a:t>
            </a:r>
            <a:endParaRPr lang="zh-CN" altLang="en-US"/>
          </a:p>
          <a:p>
            <a:pPr lvl="1"/>
            <a:r>
              <a:rPr lang="zh-CN" altLang="en-US" smtClean="0"/>
              <a:t>通过</a:t>
            </a:r>
            <a:r>
              <a:rPr lang="en-US" altLang="zh-CN"/>
              <a:t>lst[i]</a:t>
            </a:r>
            <a:r>
              <a:rPr lang="zh-CN" altLang="en-US"/>
              <a:t>的值生成根结点</a:t>
            </a:r>
            <a:r>
              <a:rPr lang="en-US" altLang="zh-CN"/>
              <a:t>new_root</a:t>
            </a:r>
            <a:r>
              <a:rPr lang="zh-CN" altLang="en-US"/>
              <a:t>；</a:t>
            </a:r>
          </a:p>
          <a:p>
            <a:pPr lvl="1"/>
            <a:r>
              <a:rPr lang="zh-CN" altLang="en-US"/>
              <a:t>从</a:t>
            </a:r>
            <a:r>
              <a:rPr lang="en-US" altLang="zh-CN"/>
              <a:t>lst</a:t>
            </a:r>
            <a:r>
              <a:rPr lang="zh-CN" altLang="en-US"/>
              <a:t>的</a:t>
            </a:r>
            <a:r>
              <a:rPr lang="en-US" altLang="zh-CN"/>
              <a:t>2i+1</a:t>
            </a:r>
            <a:r>
              <a:rPr lang="zh-CN" altLang="en-US"/>
              <a:t>号位置创建</a:t>
            </a:r>
            <a:r>
              <a:rPr lang="en-US" altLang="zh-CN"/>
              <a:t>new_root</a:t>
            </a:r>
            <a:r>
              <a:rPr lang="zh-CN" altLang="en-US"/>
              <a:t>的左子树的二叉链表，从</a:t>
            </a:r>
            <a:r>
              <a:rPr lang="en-US" altLang="zh-CN"/>
              <a:t>lst</a:t>
            </a:r>
            <a:r>
              <a:rPr lang="zh-CN" altLang="en-US"/>
              <a:t>的</a:t>
            </a:r>
            <a:r>
              <a:rPr lang="en-US" altLang="zh-CN"/>
              <a:t>2i+2</a:t>
            </a:r>
            <a:r>
              <a:rPr lang="zh-CN" altLang="en-US"/>
              <a:t>号位置开始创建</a:t>
            </a:r>
            <a:r>
              <a:rPr lang="en-US" altLang="zh-CN"/>
              <a:t>new_root</a:t>
            </a:r>
            <a:r>
              <a:rPr lang="zh-CN" altLang="en-US"/>
              <a:t>的右子树的二叉链表。</a:t>
            </a:r>
          </a:p>
          <a:p>
            <a:pPr lvl="1"/>
            <a:r>
              <a:rPr lang="zh-CN" altLang="en-US"/>
              <a:t>返回生成二叉树的根，即</a:t>
            </a:r>
            <a:r>
              <a:rPr lang="en-US" altLang="zh-CN"/>
              <a:t>new_root</a:t>
            </a:r>
            <a:r>
              <a:rPr lang="zh-CN" altLang="en-US"/>
              <a:t>。</a:t>
            </a:r>
          </a:p>
          <a:p>
            <a:endParaRPr lang="zh-CN" altLang="en-US"/>
          </a:p>
        </p:txBody>
      </p:sp>
      <p:sp>
        <p:nvSpPr>
          <p:cNvPr id="3" name="标题 2"/>
          <p:cNvSpPr>
            <a:spLocks noGrp="1"/>
          </p:cNvSpPr>
          <p:nvPr>
            <p:ph type="title"/>
          </p:nvPr>
        </p:nvSpPr>
        <p:spPr/>
        <p:txBody>
          <a:bodyPr>
            <a:normAutofit fontScale="90000"/>
          </a:bodyPr>
          <a:lstStyle/>
          <a:p>
            <a:r>
              <a:rPr lang="zh-CN" altLang="en-US" smtClean="0"/>
              <a:t>通过顺序结构创建二叉树（链表结构）</a:t>
            </a:r>
            <a:endParaRPr lang="zh-CN" altLang="en-US"/>
          </a:p>
        </p:txBody>
      </p:sp>
    </p:spTree>
    <p:extLst>
      <p:ext uri="{BB962C8B-B14F-4D97-AF65-F5344CB8AC3E}">
        <p14:creationId xmlns:p14="http://schemas.microsoft.com/office/powerpoint/2010/main" val="328062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通过顺序结构创建二叉树（链表结构）</a:t>
            </a:r>
            <a:endParaRPr lang="zh-CN" altLang="en-US"/>
          </a:p>
        </p:txBody>
      </p:sp>
      <p:sp>
        <p:nvSpPr>
          <p:cNvPr id="4" name="Rectangle 1"/>
          <p:cNvSpPr>
            <a:spLocks noChangeArrowheads="1"/>
          </p:cNvSpPr>
          <p:nvPr/>
        </p:nvSpPr>
        <p:spPr bwMode="auto">
          <a:xfrm>
            <a:off x="622598" y="1062174"/>
            <a:ext cx="11351791"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create3(</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lst):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.recursive_create3(lst,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recursive_create3(</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lst, i):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从数组的</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i</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号位置开始创建二叉树</a:t>
            </a:r>
            <a:b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i &lt; </a:t>
            </a:r>
            <a:r>
              <a:rPr kumimoji="0" lang="zh-CN" altLang="zh-CN" sz="2400" b="0" i="0" u="none" strike="noStrike" cap="none" normalizeH="0" baseline="0" smtClean="0">
                <a:ln>
                  <a:noFill/>
                </a:ln>
                <a:solidFill>
                  <a:srgbClr val="000080"/>
                </a:solidFill>
                <a:effectLst/>
                <a:latin typeface="Consolas" pitchFamily="49" charset="0"/>
                <a:ea typeface="宋体" pitchFamily="2" charset="-122"/>
                <a:cs typeface="宋体" pitchFamily="2" charset="-122"/>
              </a:rPr>
              <a:t>len</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(lst):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i</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号位置没有超出列表长度</a:t>
            </a:r>
            <a:b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lst[i]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is None</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该位置为</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None</a:t>
            </a:r>
            <a:b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b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None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返回空</a:t>
            </a:r>
            <a:b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new_root = BinaryNode(lst[i])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生成数组</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i</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号元素对应的结点</a:t>
            </a:r>
            <a:b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new_root.left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.recursive_create3(lst,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1</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从数组</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2i+1</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号位置开始创建左子树</a:t>
            </a:r>
            <a:b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new_root.right =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.recursive_create3(lst,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2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i +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2</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 </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从数组</a:t>
            </a:r>
            <a:r>
              <a:rPr kumimoji="0" lang="zh-CN" altLang="zh-CN" sz="2400" b="0" i="1" u="none" strike="noStrike" cap="none" normalizeH="0" baseline="0" smtClean="0">
                <a:ln>
                  <a:noFill/>
                </a:ln>
                <a:solidFill>
                  <a:srgbClr val="808080"/>
                </a:solidFill>
                <a:effectLst/>
                <a:latin typeface="Consolas" pitchFamily="49" charset="0"/>
                <a:ea typeface="宋体" pitchFamily="2" charset="-122"/>
                <a:cs typeface="宋体" pitchFamily="2" charset="-122"/>
              </a:rPr>
              <a:t>2i+2</a:t>
            </a: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号位置开始创建右子树</a:t>
            </a:r>
            <a:b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400" b="0" i="1" u="none" strike="noStrike" cap="none" normalizeH="0" baseline="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new_root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return None</a:t>
            </a: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091820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3765" y="1148213"/>
            <a:ext cx="5625497" cy="4868199"/>
          </a:xfrm>
        </p:spPr>
        <p:txBody>
          <a:bodyPr>
            <a:normAutofit fontScale="85000" lnSpcReduction="10000"/>
          </a:bodyPr>
          <a:lstStyle/>
          <a:p>
            <a:r>
              <a:rPr lang="zh-CN" altLang="zh-CN"/>
              <a:t>读入后缀表达式</a:t>
            </a:r>
            <a:r>
              <a:rPr lang="en-US" altLang="zh-CN"/>
              <a:t>”abc*-d</a:t>
            </a:r>
            <a:r>
              <a:rPr lang="en-US" altLang="zh-CN" smtClean="0"/>
              <a:t>/”</a:t>
            </a:r>
          </a:p>
          <a:p>
            <a:r>
              <a:rPr lang="zh-CN" altLang="zh-CN" smtClean="0"/>
              <a:t>依次</a:t>
            </a:r>
            <a:r>
              <a:rPr lang="zh-CN" altLang="zh-CN"/>
              <a:t>读入后缀表达式，如果读入的是操作数，则生成对应结点并</a:t>
            </a:r>
            <a:r>
              <a:rPr lang="zh-CN" altLang="zh-CN">
                <a:solidFill>
                  <a:srgbClr val="FF0000"/>
                </a:solidFill>
              </a:rPr>
              <a:t>放入栈</a:t>
            </a:r>
            <a:r>
              <a:rPr lang="zh-CN" altLang="zh-CN"/>
              <a:t>中</a:t>
            </a:r>
            <a:r>
              <a:rPr lang="zh-CN" altLang="zh-CN" smtClean="0"/>
              <a:t>；</a:t>
            </a:r>
            <a:endParaRPr lang="en-US" altLang="zh-CN" smtClean="0"/>
          </a:p>
          <a:p>
            <a:r>
              <a:rPr lang="zh-CN" altLang="zh-CN" smtClean="0"/>
              <a:t>如果</a:t>
            </a:r>
            <a:r>
              <a:rPr lang="zh-CN" altLang="zh-CN"/>
              <a:t>读入的是运算符，则生成对应结点，设为</a:t>
            </a:r>
            <a:r>
              <a:rPr lang="en-US" altLang="zh-CN"/>
              <a:t>p</a:t>
            </a:r>
            <a:r>
              <a:rPr lang="zh-CN" altLang="zh-CN"/>
              <a:t>，并且依次从栈中读出两个结点分别作为</a:t>
            </a:r>
            <a:r>
              <a:rPr lang="en-US" altLang="zh-CN"/>
              <a:t>p</a:t>
            </a:r>
            <a:r>
              <a:rPr lang="zh-CN" altLang="zh-CN"/>
              <a:t>的右孩子和左孩子，并将</a:t>
            </a:r>
            <a:r>
              <a:rPr lang="en-US" altLang="zh-CN"/>
              <a:t>p</a:t>
            </a:r>
            <a:r>
              <a:rPr lang="zh-CN" altLang="zh-CN"/>
              <a:t>入栈</a:t>
            </a:r>
            <a:r>
              <a:rPr lang="zh-CN" altLang="zh-CN" smtClean="0"/>
              <a:t>；</a:t>
            </a:r>
            <a:endParaRPr lang="en-US" altLang="zh-CN" smtClean="0"/>
          </a:p>
          <a:p>
            <a:r>
              <a:rPr lang="zh-CN" altLang="zh-CN" smtClean="0"/>
              <a:t>直至后缀</a:t>
            </a:r>
            <a:r>
              <a:rPr lang="zh-CN" altLang="zh-CN"/>
              <a:t>表达式中的符号全部读完</a:t>
            </a:r>
            <a:r>
              <a:rPr lang="zh-CN" altLang="zh-CN" smtClean="0"/>
              <a:t>，栈</a:t>
            </a:r>
            <a:r>
              <a:rPr lang="zh-CN" altLang="zh-CN"/>
              <a:t>中的唯一元素即为根结点</a:t>
            </a:r>
            <a:r>
              <a:rPr lang="zh-CN" altLang="zh-CN" smtClean="0"/>
              <a:t>。</a:t>
            </a:r>
            <a:endParaRPr lang="en-US" altLang="zh-CN" smtClean="0"/>
          </a:p>
          <a:p>
            <a:r>
              <a:rPr lang="zh-CN" altLang="zh-CN" smtClean="0"/>
              <a:t>非</a:t>
            </a:r>
            <a:r>
              <a:rPr lang="zh-CN" altLang="zh-CN"/>
              <a:t>递归算法。</a:t>
            </a:r>
            <a:endParaRPr lang="zh-CN" altLang="en-US"/>
          </a:p>
        </p:txBody>
      </p:sp>
      <p:sp>
        <p:nvSpPr>
          <p:cNvPr id="3" name="标题 2"/>
          <p:cNvSpPr>
            <a:spLocks noGrp="1"/>
          </p:cNvSpPr>
          <p:nvPr>
            <p:ph type="title"/>
          </p:nvPr>
        </p:nvSpPr>
        <p:spPr/>
        <p:txBody>
          <a:bodyPr>
            <a:normAutofit fontScale="90000"/>
          </a:bodyPr>
          <a:lstStyle/>
          <a:p>
            <a:r>
              <a:rPr lang="zh-CN" altLang="en-US" smtClean="0"/>
              <a:t>从</a:t>
            </a:r>
            <a:r>
              <a:rPr lang="zh-CN" altLang="en-US"/>
              <a:t>后缀表达式创建一棵表达式二叉树</a:t>
            </a:r>
          </a:p>
        </p:txBody>
      </p:sp>
      <p:pic>
        <p:nvPicPr>
          <p:cNvPr id="4" name="图片 3"/>
          <p:cNvPicPr>
            <a:picLocks noChangeAspect="1"/>
          </p:cNvPicPr>
          <p:nvPr/>
        </p:nvPicPr>
        <p:blipFill>
          <a:blip r:embed="rId2"/>
          <a:stretch>
            <a:fillRect/>
          </a:stretch>
        </p:blipFill>
        <p:spPr>
          <a:xfrm>
            <a:off x="6599262" y="1557586"/>
            <a:ext cx="4469273" cy="4393412"/>
          </a:xfrm>
          <a:prstGeom prst="rect">
            <a:avLst/>
          </a:prstGeom>
        </p:spPr>
      </p:pic>
    </p:spTree>
    <p:extLst>
      <p:ext uri="{BB962C8B-B14F-4D97-AF65-F5344CB8AC3E}">
        <p14:creationId xmlns:p14="http://schemas.microsoft.com/office/powerpoint/2010/main" val="238329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a:t>从后缀表达式创建一棵表达式二叉树</a:t>
            </a:r>
          </a:p>
        </p:txBody>
      </p:sp>
      <p:sp>
        <p:nvSpPr>
          <p:cNvPr id="4" name="Rectangle 1"/>
          <p:cNvSpPr>
            <a:spLocks noChangeArrowheads="1"/>
          </p:cNvSpPr>
          <p:nvPr/>
        </p:nvSpPr>
        <p:spPr bwMode="auto">
          <a:xfrm>
            <a:off x="1414686" y="993718"/>
            <a:ext cx="8496944" cy="58169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create_expression(</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postfix):</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optr = [</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808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 = ArrayStack()</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808080"/>
                </a:solidFill>
                <a:effectLst/>
                <a:latin typeface="Consolas" pitchFamily="49" charset="0"/>
                <a:ea typeface="宋体" pitchFamily="2" charset="-122"/>
                <a:cs typeface="宋体" pitchFamily="2" charset="-122"/>
              </a:rPr>
              <a:t>p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None</a:t>
            </a:r>
            <a:b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b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    for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token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in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postfix:</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if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token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not in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optr:</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s.push(BinaryNode(token))</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else</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BinaryNode(token)</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p.right = s.pop()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p.left = s.pop()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s.push(p)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p = s.pop()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.root = 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63702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堆与优先队列</a:t>
            </a:r>
          </a:p>
        </p:txBody>
      </p:sp>
    </p:spTree>
    <p:extLst>
      <p:ext uri="{BB962C8B-B14F-4D97-AF65-F5344CB8AC3E}">
        <p14:creationId xmlns:p14="http://schemas.microsoft.com/office/powerpoint/2010/main" val="341096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占位符 26"/>
          <p:cNvSpPr>
            <a:spLocks noGrp="1"/>
          </p:cNvSpPr>
          <p:nvPr>
            <p:ph type="body" sz="quarter" idx="10"/>
          </p:nvPr>
        </p:nvSpPr>
        <p:spPr>
          <a:xfrm>
            <a:off x="973765" y="1148213"/>
            <a:ext cx="10736814" cy="3145677"/>
          </a:xfrm>
        </p:spPr>
        <p:txBody>
          <a:bodyPr>
            <a:normAutofit/>
          </a:bodyPr>
          <a:lstStyle/>
          <a:p>
            <a:r>
              <a:rPr kumimoji="1" lang="zh-CN" altLang="en-US" sz="2800">
                <a:latin typeface="Times New Roman" pitchFamily="18" charset="0"/>
                <a:ea typeface="楷体_GB2312" pitchFamily="49" charset="-122"/>
              </a:rPr>
              <a:t>堆是满足下列性质的序列</a:t>
            </a:r>
            <a:r>
              <a:rPr kumimoji="1" lang="en-US" altLang="zh-CN" sz="2800">
                <a:latin typeface="Times New Roman" pitchFamily="18" charset="0"/>
                <a:ea typeface="楷体_GB2312" pitchFamily="49" charset="-122"/>
              </a:rPr>
              <a:t>{r</a:t>
            </a:r>
            <a:r>
              <a:rPr kumimoji="1" lang="en-US" altLang="zh-CN" sz="2800" baseline="-25000">
                <a:latin typeface="Times New Roman" pitchFamily="18" charset="0"/>
                <a:ea typeface="楷体_GB2312" pitchFamily="49" charset="-122"/>
              </a:rPr>
              <a:t>1</a:t>
            </a:r>
            <a:r>
              <a:rPr kumimoji="1" lang="en-US" altLang="zh-CN" sz="2800">
                <a:latin typeface="Times New Roman" pitchFamily="18" charset="0"/>
                <a:ea typeface="楷体_GB2312" pitchFamily="49" charset="-122"/>
              </a:rPr>
              <a:t>, …</a:t>
            </a:r>
            <a:r>
              <a:rPr kumimoji="1" lang="zh-CN" altLang="en-US" sz="2800">
                <a:latin typeface="楷体_GB2312" pitchFamily="49" charset="-122"/>
                <a:ea typeface="楷体_GB2312" pitchFamily="49" charset="-122"/>
              </a:rPr>
              <a:t>，</a:t>
            </a:r>
            <a:r>
              <a:rPr kumimoji="1" lang="en-US" altLang="zh-CN" sz="2800">
                <a:latin typeface="Times New Roman" pitchFamily="18" charset="0"/>
                <a:ea typeface="楷体_GB2312" pitchFamily="49" charset="-122"/>
              </a:rPr>
              <a:t>r</a:t>
            </a:r>
            <a:r>
              <a:rPr kumimoji="1" lang="en-US" altLang="zh-CN" sz="2800" baseline="-25000">
                <a:latin typeface="Times New Roman" pitchFamily="18" charset="0"/>
                <a:ea typeface="楷体_GB2312" pitchFamily="49" charset="-122"/>
              </a:rPr>
              <a:t>n</a:t>
            </a:r>
            <a:r>
              <a:rPr kumimoji="1" lang="en-US" altLang="zh-CN" sz="2800">
                <a:latin typeface="Times New Roman" pitchFamily="18" charset="0"/>
                <a:ea typeface="楷体_GB2312" pitchFamily="49" charset="-122"/>
              </a:rPr>
              <a:t>}</a:t>
            </a:r>
            <a:r>
              <a:rPr kumimoji="1" lang="zh-CN" altLang="en-US" sz="2800">
                <a:latin typeface="Times New Roman" pitchFamily="18" charset="0"/>
                <a:ea typeface="楷体_GB2312" pitchFamily="49" charset="-122"/>
              </a:rPr>
              <a:t>：</a:t>
            </a:r>
          </a:p>
          <a:p>
            <a:pPr>
              <a:spcBef>
                <a:spcPct val="25000"/>
              </a:spcBef>
            </a:pPr>
            <a:r>
              <a:rPr kumimoji="1" lang="zh-CN" altLang="en-US" sz="2800">
                <a:latin typeface="Times New Roman" pitchFamily="18" charset="0"/>
                <a:ea typeface="楷体_GB2312" pitchFamily="49" charset="-122"/>
              </a:rPr>
              <a:t>可将</a:t>
            </a:r>
            <a:r>
              <a:rPr kumimoji="1" lang="zh-CN" altLang="en-US" sz="2800" smtClean="0">
                <a:latin typeface="Times New Roman" pitchFamily="18" charset="0"/>
                <a:ea typeface="楷体_GB2312" pitchFamily="49" charset="-122"/>
              </a:rPr>
              <a:t>该堆视</a:t>
            </a:r>
            <a:r>
              <a:rPr kumimoji="1" lang="zh-CN" altLang="en-US" sz="2800">
                <a:latin typeface="Times New Roman" pitchFamily="18" charset="0"/>
                <a:ea typeface="楷体_GB2312" pitchFamily="49" charset="-122"/>
              </a:rPr>
              <a:t>作完全二叉树，</a:t>
            </a:r>
          </a:p>
          <a:p>
            <a:pPr>
              <a:spcBef>
                <a:spcPct val="25000"/>
              </a:spcBef>
            </a:pPr>
            <a:r>
              <a:rPr kumimoji="1" lang="zh-CN" altLang="en-US" sz="2800">
                <a:latin typeface="Times New Roman" pitchFamily="18" charset="0"/>
                <a:ea typeface="楷体_GB2312" pitchFamily="49" charset="-122"/>
              </a:rPr>
              <a:t>则 </a:t>
            </a:r>
            <a:r>
              <a:rPr kumimoji="1" lang="en-US" altLang="zh-CN" sz="2800">
                <a:latin typeface="Times New Roman" pitchFamily="18" charset="0"/>
                <a:ea typeface="楷体_GB2312" pitchFamily="49" charset="-122"/>
              </a:rPr>
              <a:t>r</a:t>
            </a:r>
            <a:r>
              <a:rPr kumimoji="1" lang="en-US" altLang="zh-CN" sz="2800" baseline="-25000">
                <a:latin typeface="Times New Roman" pitchFamily="18" charset="0"/>
                <a:ea typeface="楷体_GB2312" pitchFamily="49" charset="-122"/>
              </a:rPr>
              <a:t>2i</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是 </a:t>
            </a:r>
            <a:r>
              <a:rPr kumimoji="1" lang="en-US" altLang="zh-CN" sz="2800">
                <a:latin typeface="Times New Roman" pitchFamily="18" charset="0"/>
                <a:ea typeface="楷体_GB2312" pitchFamily="49" charset="-122"/>
              </a:rPr>
              <a:t>r</a:t>
            </a:r>
            <a:r>
              <a:rPr kumimoji="1" lang="en-US" altLang="zh-CN" sz="2800" baseline="-25000">
                <a:latin typeface="Times New Roman" pitchFamily="18" charset="0"/>
                <a:ea typeface="楷体_GB2312" pitchFamily="49" charset="-122"/>
              </a:rPr>
              <a:t>i</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的左孩子； </a:t>
            </a:r>
            <a:r>
              <a:rPr kumimoji="1" lang="en-US" altLang="zh-CN" sz="2800">
                <a:latin typeface="Times New Roman" pitchFamily="18" charset="0"/>
                <a:ea typeface="楷体_GB2312" pitchFamily="49" charset="-122"/>
              </a:rPr>
              <a:t>r</a:t>
            </a:r>
            <a:r>
              <a:rPr kumimoji="1" lang="en-US" altLang="zh-CN" sz="2800" baseline="-25000">
                <a:latin typeface="Times New Roman" pitchFamily="18" charset="0"/>
                <a:ea typeface="楷体_GB2312" pitchFamily="49" charset="-122"/>
              </a:rPr>
              <a:t>2i+1</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是 </a:t>
            </a:r>
            <a:r>
              <a:rPr kumimoji="1" lang="en-US" altLang="zh-CN" sz="2800">
                <a:latin typeface="Times New Roman" pitchFamily="18" charset="0"/>
                <a:ea typeface="楷体_GB2312" pitchFamily="49" charset="-122"/>
              </a:rPr>
              <a:t>r</a:t>
            </a:r>
            <a:r>
              <a:rPr kumimoji="1" lang="en-US" altLang="zh-CN" sz="2800" baseline="-25000">
                <a:latin typeface="Times New Roman" pitchFamily="18" charset="0"/>
                <a:ea typeface="楷体_GB2312" pitchFamily="49" charset="-122"/>
              </a:rPr>
              <a:t>i</a:t>
            </a: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的右孩子。</a:t>
            </a:r>
          </a:p>
          <a:p>
            <a:pPr>
              <a:spcBef>
                <a:spcPct val="25000"/>
              </a:spcBef>
            </a:pPr>
            <a:r>
              <a:rPr kumimoji="1" lang="zh-CN" altLang="en-US" sz="2800">
                <a:latin typeface="Times New Roman" pitchFamily="18" charset="0"/>
                <a:ea typeface="楷体_GB2312" pitchFamily="49" charset="-122"/>
              </a:rPr>
              <a:t>所以，</a:t>
            </a:r>
            <a:r>
              <a:rPr kumimoji="1" lang="zh-CN" altLang="en-US" sz="2800">
                <a:solidFill>
                  <a:srgbClr val="FF3300"/>
                </a:solidFill>
                <a:latin typeface="Times New Roman" pitchFamily="18" charset="0"/>
                <a:ea typeface="楷体_GB2312" pitchFamily="49" charset="-122"/>
              </a:rPr>
              <a:t>堆的含义表明：</a:t>
            </a:r>
            <a:r>
              <a:rPr kumimoji="1" lang="zh-CN" altLang="en-US" sz="2800">
                <a:latin typeface="Times New Roman" pitchFamily="18" charset="0"/>
                <a:ea typeface="楷体_GB2312" pitchFamily="49" charset="-122"/>
              </a:rPr>
              <a:t>完全二叉树中所有非终端结点的值均不大于（或不小于）其左、右孩子结点的值。</a:t>
            </a:r>
          </a:p>
          <a:p>
            <a:endParaRPr lang="zh-CN" altLang="en-US" sz="2800"/>
          </a:p>
        </p:txBody>
      </p:sp>
      <p:sp>
        <p:nvSpPr>
          <p:cNvPr id="26" name="标题 25"/>
          <p:cNvSpPr>
            <a:spLocks noGrp="1"/>
          </p:cNvSpPr>
          <p:nvPr>
            <p:ph type="title"/>
          </p:nvPr>
        </p:nvSpPr>
        <p:spPr/>
        <p:txBody>
          <a:bodyPr>
            <a:normAutofit fontScale="90000"/>
          </a:bodyPr>
          <a:lstStyle/>
          <a:p>
            <a:r>
              <a:rPr lang="zh-CN" altLang="en-US" smtClean="0"/>
              <a:t>堆的定义</a:t>
            </a:r>
            <a:endParaRPr lang="zh-CN" altLang="en-US"/>
          </a:p>
        </p:txBody>
      </p:sp>
      <p:sp>
        <p:nvSpPr>
          <p:cNvPr id="28" name="Text Box 7"/>
          <p:cNvSpPr txBox="1">
            <a:spLocks noChangeArrowheads="1"/>
          </p:cNvSpPr>
          <p:nvPr/>
        </p:nvSpPr>
        <p:spPr bwMode="auto">
          <a:xfrm>
            <a:off x="5571469" y="4357786"/>
            <a:ext cx="646331" cy="646331"/>
          </a:xfrm>
          <a:prstGeom prst="rect">
            <a:avLst/>
          </a:prstGeom>
          <a:noFill/>
          <a:ln w="9525">
            <a:noFill/>
            <a:miter lim="800000"/>
            <a:headEnd/>
            <a:tailEnd/>
          </a:ln>
        </p:spPr>
        <p:txBody>
          <a:bodyPr wrap="none">
            <a:spAutoFit/>
          </a:bodyPr>
          <a:lstStyle/>
          <a:p>
            <a:r>
              <a:rPr kumimoji="1" lang="zh-CN" altLang="en-US" sz="3600" b="1" dirty="0">
                <a:solidFill>
                  <a:srgbClr val="000099"/>
                </a:solidFill>
                <a:latin typeface="Times New Roman" pitchFamily="18" charset="0"/>
              </a:rPr>
              <a:t>或</a:t>
            </a:r>
            <a:endParaRPr kumimoji="1" lang="zh-CN" altLang="en-US" sz="3600" dirty="0">
              <a:solidFill>
                <a:srgbClr val="000099"/>
              </a:solidFill>
              <a:latin typeface="Times New Roman" pitchFamily="18" charset="0"/>
            </a:endParaRPr>
          </a:p>
        </p:txBody>
      </p:sp>
      <p:graphicFrame>
        <p:nvGraphicFramePr>
          <p:cNvPr id="29" name="Object 22"/>
          <p:cNvGraphicFramePr>
            <a:graphicFrameLocks noChangeAspect="1"/>
          </p:cNvGraphicFramePr>
          <p:nvPr>
            <p:extLst>
              <p:ext uri="{D42A27DB-BD31-4B8C-83A1-F6EECF244321}">
                <p14:modId xmlns:p14="http://schemas.microsoft.com/office/powerpoint/2010/main" val="39617007"/>
              </p:ext>
            </p:extLst>
          </p:nvPr>
        </p:nvGraphicFramePr>
        <p:xfrm>
          <a:off x="1030687" y="4132361"/>
          <a:ext cx="2208212" cy="1412875"/>
        </p:xfrm>
        <a:graphic>
          <a:graphicData uri="http://schemas.openxmlformats.org/presentationml/2006/ole">
            <mc:AlternateContent xmlns:mc="http://schemas.openxmlformats.org/markup-compatibility/2006">
              <mc:Choice xmlns:v="urn:schemas-microsoft-com:vml" Requires="v">
                <p:oleObj spid="_x0000_s8241" name="公式" r:id="rId3" imgW="583920" imgH="482400" progId="Equation.3">
                  <p:embed/>
                </p:oleObj>
              </mc:Choice>
              <mc:Fallback>
                <p:oleObj name="公式" r:id="rId3" imgW="583920" imgH="482400" progId="Equation.3">
                  <p:embed/>
                  <p:pic>
                    <p:nvPicPr>
                      <p:cNvPr id="0" name=""/>
                      <p:cNvPicPr>
                        <a:picLocks noChangeAspect="1" noChangeArrowheads="1"/>
                      </p:cNvPicPr>
                      <p:nvPr/>
                    </p:nvPicPr>
                    <p:blipFill>
                      <a:blip r:embed="rId4"/>
                      <a:srcRect/>
                      <a:stretch>
                        <a:fillRect/>
                      </a:stretch>
                    </p:blipFill>
                    <p:spPr bwMode="auto">
                      <a:xfrm>
                        <a:off x="1030687" y="4132361"/>
                        <a:ext cx="2208212" cy="1412875"/>
                      </a:xfrm>
                      <a:prstGeom prst="rect">
                        <a:avLst/>
                      </a:prstGeom>
                      <a:noFill/>
                      <a:extLst/>
                    </p:spPr>
                  </p:pic>
                </p:oleObj>
              </mc:Fallback>
            </mc:AlternateContent>
          </a:graphicData>
        </a:graphic>
      </p:graphicFrame>
      <p:graphicFrame>
        <p:nvGraphicFramePr>
          <p:cNvPr id="30" name="Object 23"/>
          <p:cNvGraphicFramePr>
            <a:graphicFrameLocks noChangeAspect="1"/>
          </p:cNvGraphicFramePr>
          <p:nvPr>
            <p:extLst>
              <p:ext uri="{D42A27DB-BD31-4B8C-83A1-F6EECF244321}">
                <p14:modId xmlns:p14="http://schemas.microsoft.com/office/powerpoint/2010/main" val="3503029960"/>
              </p:ext>
            </p:extLst>
          </p:nvPr>
        </p:nvGraphicFramePr>
        <p:xfrm>
          <a:off x="6674250" y="4194266"/>
          <a:ext cx="1885951" cy="1223962"/>
        </p:xfrm>
        <a:graphic>
          <a:graphicData uri="http://schemas.openxmlformats.org/presentationml/2006/ole">
            <mc:AlternateContent xmlns:mc="http://schemas.openxmlformats.org/markup-compatibility/2006">
              <mc:Choice xmlns:v="urn:schemas-microsoft-com:vml" Requires="v">
                <p:oleObj spid="_x0000_s8242" name="公式" r:id="rId5" imgW="583920" imgH="482400" progId="Equation.3">
                  <p:embed/>
                </p:oleObj>
              </mc:Choice>
              <mc:Fallback>
                <p:oleObj name="公式" r:id="rId5" imgW="583920" imgH="482400" progId="Equation.3">
                  <p:embed/>
                  <p:pic>
                    <p:nvPicPr>
                      <p:cNvPr id="0" name=""/>
                      <p:cNvPicPr>
                        <a:picLocks noChangeAspect="1" noChangeArrowheads="1"/>
                      </p:cNvPicPr>
                      <p:nvPr/>
                    </p:nvPicPr>
                    <p:blipFill>
                      <a:blip r:embed="rId6"/>
                      <a:srcRect/>
                      <a:stretch>
                        <a:fillRect/>
                      </a:stretch>
                    </p:blipFill>
                    <p:spPr bwMode="auto">
                      <a:xfrm>
                        <a:off x="6674250" y="4194266"/>
                        <a:ext cx="1885951" cy="1223962"/>
                      </a:xfrm>
                      <a:prstGeom prst="rect">
                        <a:avLst/>
                      </a:prstGeom>
                      <a:noFill/>
                      <a:extLst/>
                    </p:spPr>
                  </p:pic>
                </p:oleObj>
              </mc:Fallback>
            </mc:AlternateContent>
          </a:graphicData>
        </a:graphic>
      </p:graphicFrame>
      <p:sp>
        <p:nvSpPr>
          <p:cNvPr id="31" name="Text Box 23"/>
          <p:cNvSpPr txBox="1">
            <a:spLocks noChangeArrowheads="1"/>
          </p:cNvSpPr>
          <p:nvPr/>
        </p:nvSpPr>
        <p:spPr bwMode="auto">
          <a:xfrm>
            <a:off x="3255829" y="4419700"/>
            <a:ext cx="1693092" cy="584775"/>
          </a:xfrm>
          <a:prstGeom prst="rect">
            <a:avLst/>
          </a:prstGeom>
          <a:noFill/>
          <a:ln w="9525">
            <a:noFill/>
            <a:miter lim="800000"/>
            <a:headEnd/>
            <a:tailEnd/>
          </a:ln>
        </p:spPr>
        <p:txBody>
          <a:bodyPr wrap="none">
            <a:spAutoFit/>
          </a:bodyPr>
          <a:lstStyle/>
          <a:p>
            <a:r>
              <a:rPr kumimoji="1" lang="en-US" altLang="zh-CN" sz="3200">
                <a:solidFill>
                  <a:schemeClr val="accent2"/>
                </a:solidFill>
                <a:latin typeface="Times New Roman" pitchFamily="18" charset="0"/>
                <a:ea typeface="楷体_GB2312" pitchFamily="49" charset="-122"/>
              </a:rPr>
              <a:t>(</a:t>
            </a:r>
            <a:r>
              <a:rPr kumimoji="1" lang="zh-CN" altLang="en-US" sz="3200" b="1">
                <a:solidFill>
                  <a:schemeClr val="accent2"/>
                </a:solidFill>
                <a:latin typeface="Times New Roman" pitchFamily="18" charset="0"/>
                <a:ea typeface="楷体_GB2312" pitchFamily="49" charset="-122"/>
              </a:rPr>
              <a:t>小顶堆</a:t>
            </a:r>
            <a:r>
              <a:rPr kumimoji="1" lang="en-US" altLang="zh-CN" sz="3200">
                <a:solidFill>
                  <a:schemeClr val="accent2"/>
                </a:solidFill>
                <a:latin typeface="Times New Roman" pitchFamily="18" charset="0"/>
                <a:ea typeface="楷体_GB2312" pitchFamily="49" charset="-122"/>
              </a:rPr>
              <a:t>)</a:t>
            </a:r>
            <a:endParaRPr kumimoji="1" lang="en-US" altLang="zh-CN" sz="3200">
              <a:latin typeface="Times New Roman" pitchFamily="18" charset="0"/>
              <a:ea typeface="楷体_GB2312" pitchFamily="49" charset="-122"/>
            </a:endParaRPr>
          </a:p>
        </p:txBody>
      </p:sp>
      <p:sp>
        <p:nvSpPr>
          <p:cNvPr id="32" name="Text Box 24"/>
          <p:cNvSpPr txBox="1">
            <a:spLocks noChangeArrowheads="1"/>
          </p:cNvSpPr>
          <p:nvPr/>
        </p:nvSpPr>
        <p:spPr bwMode="auto">
          <a:xfrm>
            <a:off x="8666029" y="4419700"/>
            <a:ext cx="1693092" cy="584775"/>
          </a:xfrm>
          <a:prstGeom prst="rect">
            <a:avLst/>
          </a:prstGeom>
          <a:noFill/>
          <a:ln w="9525">
            <a:noFill/>
            <a:miter lim="800000"/>
            <a:headEnd/>
            <a:tailEnd/>
          </a:ln>
        </p:spPr>
        <p:txBody>
          <a:bodyPr wrap="none">
            <a:spAutoFit/>
          </a:bodyPr>
          <a:lstStyle/>
          <a:p>
            <a:r>
              <a:rPr kumimoji="1" lang="en-US" altLang="zh-CN" sz="3200">
                <a:solidFill>
                  <a:schemeClr val="accent2"/>
                </a:solidFill>
                <a:latin typeface="Times New Roman" pitchFamily="18" charset="0"/>
                <a:ea typeface="楷体_GB2312" pitchFamily="49" charset="-122"/>
              </a:rPr>
              <a:t>(</a:t>
            </a:r>
            <a:r>
              <a:rPr kumimoji="1" lang="zh-CN" altLang="en-US" sz="3200" b="1">
                <a:solidFill>
                  <a:schemeClr val="accent2"/>
                </a:solidFill>
                <a:latin typeface="Times New Roman" pitchFamily="18" charset="0"/>
                <a:ea typeface="楷体_GB2312" pitchFamily="49" charset="-122"/>
              </a:rPr>
              <a:t>大顶堆</a:t>
            </a:r>
            <a:r>
              <a:rPr kumimoji="1" lang="en-US" altLang="zh-CN" sz="3200">
                <a:solidFill>
                  <a:schemeClr val="accent2"/>
                </a:solidFill>
                <a:latin typeface="Times New Roman" pitchFamily="18" charset="0"/>
                <a:ea typeface="楷体_GB2312" pitchFamily="49" charset="-122"/>
              </a:rPr>
              <a:t>)</a:t>
            </a:r>
            <a:endParaRPr kumimoji="1" lang="en-US" altLang="zh-CN" sz="3200">
              <a:latin typeface="Times New Roman" pitchFamily="18" charset="0"/>
              <a:ea typeface="楷体_GB2312" pitchFamily="49" charset="-122"/>
            </a:endParaRPr>
          </a:p>
        </p:txBody>
      </p:sp>
    </p:spTree>
    <p:extLst>
      <p:ext uri="{BB962C8B-B14F-4D97-AF65-F5344CB8AC3E}">
        <p14:creationId xmlns:p14="http://schemas.microsoft.com/office/powerpoint/2010/main" val="74803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1" grpId="0" autoUpdateAnimBg="0"/>
      <p:bldP spid="32"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50833" y="1053530"/>
            <a:ext cx="10736814" cy="985437"/>
          </a:xfrm>
        </p:spPr>
        <p:txBody>
          <a:bodyPr/>
          <a:lstStyle/>
          <a:p>
            <a:r>
              <a:rPr lang="zh-CN" altLang="en-US" smtClean="0"/>
              <a:t>可用堆实现优先队列</a:t>
            </a:r>
            <a:endParaRPr lang="zh-CN" altLang="en-US"/>
          </a:p>
        </p:txBody>
      </p:sp>
      <p:sp>
        <p:nvSpPr>
          <p:cNvPr id="3" name="标题 2"/>
          <p:cNvSpPr>
            <a:spLocks noGrp="1"/>
          </p:cNvSpPr>
          <p:nvPr>
            <p:ph type="title"/>
          </p:nvPr>
        </p:nvSpPr>
        <p:spPr/>
        <p:txBody>
          <a:bodyPr>
            <a:normAutofit fontScale="90000"/>
          </a:bodyPr>
          <a:lstStyle/>
          <a:p>
            <a:r>
              <a:rPr lang="zh-CN" altLang="en-US" smtClean="0"/>
              <a:t>小顶堆</a:t>
            </a:r>
            <a:endParaRPr lang="zh-CN" altLang="en-US"/>
          </a:p>
        </p:txBody>
      </p:sp>
      <p:grpSp>
        <p:nvGrpSpPr>
          <p:cNvPr id="4" name="Group 32"/>
          <p:cNvGrpSpPr>
            <a:grpSpLocks/>
          </p:cNvGrpSpPr>
          <p:nvPr/>
        </p:nvGrpSpPr>
        <p:grpSpPr bwMode="auto">
          <a:xfrm>
            <a:off x="2877584" y="2497378"/>
            <a:ext cx="8590429" cy="3120593"/>
            <a:chOff x="748" y="1968"/>
            <a:chExt cx="5012" cy="1702"/>
          </a:xfrm>
        </p:grpSpPr>
        <p:sp>
          <p:nvSpPr>
            <p:cNvPr id="5" name="Oval 1032"/>
            <p:cNvSpPr>
              <a:spLocks noChangeArrowheads="1"/>
            </p:cNvSpPr>
            <p:nvPr/>
          </p:nvSpPr>
          <p:spPr bwMode="auto">
            <a:xfrm>
              <a:off x="3236" y="196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8784"/>
                  </a:solidFill>
                  <a:latin typeface="Times New Roman" pitchFamily="18" charset="0"/>
                </a:rPr>
                <a:t>12</a:t>
              </a:r>
              <a:endParaRPr kumimoji="1" lang="en-US" altLang="zh-CN" sz="2400">
                <a:latin typeface="Times New Roman" pitchFamily="18" charset="0"/>
              </a:endParaRPr>
            </a:p>
          </p:txBody>
        </p:sp>
        <p:sp>
          <p:nvSpPr>
            <p:cNvPr id="6" name="Oval 1033"/>
            <p:cNvSpPr>
              <a:spLocks noChangeArrowheads="1"/>
            </p:cNvSpPr>
            <p:nvPr/>
          </p:nvSpPr>
          <p:spPr bwMode="auto">
            <a:xfrm>
              <a:off x="1940" y="244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36</a:t>
              </a:r>
              <a:endParaRPr kumimoji="1" lang="en-US" altLang="zh-CN" sz="3200" b="1">
                <a:latin typeface="Times New Roman" pitchFamily="18" charset="0"/>
              </a:endParaRPr>
            </a:p>
          </p:txBody>
        </p:sp>
        <p:sp>
          <p:nvSpPr>
            <p:cNvPr id="7" name="Oval 1034"/>
            <p:cNvSpPr>
              <a:spLocks noChangeArrowheads="1"/>
            </p:cNvSpPr>
            <p:nvPr/>
          </p:nvSpPr>
          <p:spPr bwMode="auto">
            <a:xfrm>
              <a:off x="4628" y="244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8784"/>
                  </a:solidFill>
                  <a:latin typeface="Times New Roman" pitchFamily="18" charset="0"/>
                </a:rPr>
                <a:t>27</a:t>
              </a:r>
              <a:endParaRPr kumimoji="1" lang="en-US" altLang="zh-CN" sz="2400">
                <a:latin typeface="Times New Roman" pitchFamily="18" charset="0"/>
              </a:endParaRPr>
            </a:p>
          </p:txBody>
        </p:sp>
        <p:sp>
          <p:nvSpPr>
            <p:cNvPr id="8" name="Oval 1035"/>
            <p:cNvSpPr>
              <a:spLocks noChangeArrowheads="1"/>
            </p:cNvSpPr>
            <p:nvPr/>
          </p:nvSpPr>
          <p:spPr bwMode="auto">
            <a:xfrm>
              <a:off x="1076" y="292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65</a:t>
              </a:r>
              <a:endParaRPr kumimoji="1" lang="en-US" altLang="zh-CN" sz="2400">
                <a:latin typeface="Times New Roman" pitchFamily="18" charset="0"/>
              </a:endParaRPr>
            </a:p>
          </p:txBody>
        </p:sp>
        <p:sp>
          <p:nvSpPr>
            <p:cNvPr id="9" name="Oval 1036"/>
            <p:cNvSpPr>
              <a:spLocks noChangeArrowheads="1"/>
            </p:cNvSpPr>
            <p:nvPr/>
          </p:nvSpPr>
          <p:spPr bwMode="auto">
            <a:xfrm>
              <a:off x="3188" y="340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49</a:t>
              </a:r>
              <a:endParaRPr kumimoji="1" lang="en-US" altLang="zh-CN" sz="2400">
                <a:latin typeface="Times New Roman" pitchFamily="18" charset="0"/>
              </a:endParaRPr>
            </a:p>
          </p:txBody>
        </p:sp>
        <p:sp>
          <p:nvSpPr>
            <p:cNvPr id="10" name="Oval 1037"/>
            <p:cNvSpPr>
              <a:spLocks noChangeArrowheads="1"/>
            </p:cNvSpPr>
            <p:nvPr/>
          </p:nvSpPr>
          <p:spPr bwMode="auto">
            <a:xfrm>
              <a:off x="748" y="3430"/>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a:solidFill>
                    <a:srgbClr val="009999"/>
                  </a:solidFill>
                  <a:latin typeface="Times New Roman" pitchFamily="18" charset="0"/>
                </a:rPr>
                <a:t>81</a:t>
              </a:r>
              <a:endParaRPr kumimoji="1" lang="en-US" altLang="zh-CN" sz="2400">
                <a:latin typeface="Times New Roman" pitchFamily="18" charset="0"/>
              </a:endParaRPr>
            </a:p>
          </p:txBody>
        </p:sp>
        <p:sp>
          <p:nvSpPr>
            <p:cNvPr id="11" name="Oval 1038"/>
            <p:cNvSpPr>
              <a:spLocks noChangeArrowheads="1"/>
            </p:cNvSpPr>
            <p:nvPr/>
          </p:nvSpPr>
          <p:spPr bwMode="auto">
            <a:xfrm>
              <a:off x="1460" y="340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73</a:t>
              </a:r>
              <a:endParaRPr kumimoji="1" lang="en-US" altLang="zh-CN" sz="2400">
                <a:latin typeface="Times New Roman" pitchFamily="18" charset="0"/>
              </a:endParaRPr>
            </a:p>
          </p:txBody>
        </p:sp>
        <p:sp>
          <p:nvSpPr>
            <p:cNvPr id="12" name="Oval 1039"/>
            <p:cNvSpPr>
              <a:spLocks noChangeArrowheads="1"/>
            </p:cNvSpPr>
            <p:nvPr/>
          </p:nvSpPr>
          <p:spPr bwMode="auto">
            <a:xfrm>
              <a:off x="2324" y="340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55</a:t>
              </a:r>
              <a:endParaRPr kumimoji="1" lang="en-US" altLang="zh-CN" sz="2400">
                <a:latin typeface="Times New Roman" pitchFamily="18" charset="0"/>
              </a:endParaRPr>
            </a:p>
          </p:txBody>
        </p:sp>
        <p:sp>
          <p:nvSpPr>
            <p:cNvPr id="13" name="Oval 1040"/>
            <p:cNvSpPr>
              <a:spLocks noChangeArrowheads="1"/>
            </p:cNvSpPr>
            <p:nvPr/>
          </p:nvSpPr>
          <p:spPr bwMode="auto">
            <a:xfrm>
              <a:off x="2756" y="292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40</a:t>
              </a:r>
            </a:p>
          </p:txBody>
        </p:sp>
        <p:sp>
          <p:nvSpPr>
            <p:cNvPr id="14" name="Oval 1041"/>
            <p:cNvSpPr>
              <a:spLocks noChangeArrowheads="1"/>
            </p:cNvSpPr>
            <p:nvPr/>
          </p:nvSpPr>
          <p:spPr bwMode="auto">
            <a:xfrm>
              <a:off x="3908" y="2928"/>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8784"/>
                  </a:solidFill>
                  <a:latin typeface="Times New Roman" pitchFamily="18" charset="0"/>
                </a:rPr>
                <a:t>34</a:t>
              </a:r>
              <a:endParaRPr kumimoji="1" lang="en-US" altLang="zh-CN" sz="2400">
                <a:latin typeface="Times New Roman" pitchFamily="18" charset="0"/>
              </a:endParaRPr>
            </a:p>
          </p:txBody>
        </p:sp>
        <p:sp>
          <p:nvSpPr>
            <p:cNvPr id="15" name="Oval 1042"/>
            <p:cNvSpPr>
              <a:spLocks noChangeArrowheads="1"/>
            </p:cNvSpPr>
            <p:nvPr/>
          </p:nvSpPr>
          <p:spPr bwMode="auto">
            <a:xfrm>
              <a:off x="5328" y="2931"/>
              <a:ext cx="432" cy="240"/>
            </a:xfrm>
            <a:prstGeom prst="ellipse">
              <a:avLst/>
            </a:prstGeom>
            <a:solidFill>
              <a:srgbClr val="CCFFCC"/>
            </a:solidFill>
            <a:ln w="12700">
              <a:solidFill>
                <a:srgbClr val="003300"/>
              </a:solidFill>
              <a:round/>
              <a:headEnd/>
              <a:tailEnd/>
            </a:ln>
          </p:spPr>
          <p:txBody>
            <a:bodyPr wrap="none" anchor="ctr"/>
            <a:lstStyle/>
            <a:p>
              <a:pPr algn="ctr"/>
              <a:r>
                <a:rPr kumimoji="1" lang="en-US" altLang="zh-CN" sz="3200" b="1">
                  <a:solidFill>
                    <a:srgbClr val="009999"/>
                  </a:solidFill>
                  <a:latin typeface="Times New Roman" pitchFamily="18" charset="0"/>
                </a:rPr>
                <a:t>98</a:t>
              </a:r>
            </a:p>
          </p:txBody>
        </p:sp>
        <p:sp>
          <p:nvSpPr>
            <p:cNvPr id="16" name="Line 1043"/>
            <p:cNvSpPr>
              <a:spLocks noChangeShapeType="1"/>
            </p:cNvSpPr>
            <p:nvPr/>
          </p:nvSpPr>
          <p:spPr bwMode="auto">
            <a:xfrm flipH="1">
              <a:off x="2132" y="2160"/>
              <a:ext cx="1152" cy="288"/>
            </a:xfrm>
            <a:prstGeom prst="line">
              <a:avLst/>
            </a:prstGeom>
            <a:noFill/>
            <a:ln w="9525">
              <a:solidFill>
                <a:schemeClr val="tx1"/>
              </a:solidFill>
              <a:round/>
              <a:headEnd/>
              <a:tailEnd/>
            </a:ln>
          </p:spPr>
          <p:txBody>
            <a:bodyPr wrap="none" anchor="ctr"/>
            <a:lstStyle/>
            <a:p>
              <a:endParaRPr lang="zh-CN" altLang="en-US"/>
            </a:p>
          </p:txBody>
        </p:sp>
        <p:sp>
          <p:nvSpPr>
            <p:cNvPr id="17" name="Line 1044"/>
            <p:cNvSpPr>
              <a:spLocks noChangeShapeType="1"/>
            </p:cNvSpPr>
            <p:nvPr/>
          </p:nvSpPr>
          <p:spPr bwMode="auto">
            <a:xfrm>
              <a:off x="3620" y="2160"/>
              <a:ext cx="1200" cy="288"/>
            </a:xfrm>
            <a:prstGeom prst="line">
              <a:avLst/>
            </a:prstGeom>
            <a:noFill/>
            <a:ln w="9525">
              <a:solidFill>
                <a:schemeClr val="tx1"/>
              </a:solidFill>
              <a:round/>
              <a:headEnd/>
              <a:tailEnd/>
            </a:ln>
          </p:spPr>
          <p:txBody>
            <a:bodyPr wrap="none" anchor="ctr"/>
            <a:lstStyle/>
            <a:p>
              <a:endParaRPr lang="zh-CN" altLang="en-US"/>
            </a:p>
          </p:txBody>
        </p:sp>
        <p:sp>
          <p:nvSpPr>
            <p:cNvPr id="18" name="Line 1045"/>
            <p:cNvSpPr>
              <a:spLocks noChangeShapeType="1"/>
            </p:cNvSpPr>
            <p:nvPr/>
          </p:nvSpPr>
          <p:spPr bwMode="auto">
            <a:xfrm flipH="1">
              <a:off x="1268" y="2592"/>
              <a:ext cx="672" cy="336"/>
            </a:xfrm>
            <a:prstGeom prst="line">
              <a:avLst/>
            </a:prstGeom>
            <a:noFill/>
            <a:ln w="9525">
              <a:solidFill>
                <a:schemeClr val="tx1"/>
              </a:solidFill>
              <a:round/>
              <a:headEnd/>
              <a:tailEnd/>
            </a:ln>
          </p:spPr>
          <p:txBody>
            <a:bodyPr wrap="none" anchor="ctr"/>
            <a:lstStyle/>
            <a:p>
              <a:endParaRPr lang="zh-CN" altLang="en-US"/>
            </a:p>
          </p:txBody>
        </p:sp>
        <p:sp>
          <p:nvSpPr>
            <p:cNvPr id="19" name="Line 1046"/>
            <p:cNvSpPr>
              <a:spLocks noChangeShapeType="1"/>
            </p:cNvSpPr>
            <p:nvPr/>
          </p:nvSpPr>
          <p:spPr bwMode="auto">
            <a:xfrm>
              <a:off x="2372" y="2592"/>
              <a:ext cx="576" cy="336"/>
            </a:xfrm>
            <a:prstGeom prst="line">
              <a:avLst/>
            </a:prstGeom>
            <a:noFill/>
            <a:ln w="9525">
              <a:solidFill>
                <a:schemeClr val="tx1"/>
              </a:solidFill>
              <a:round/>
              <a:headEnd/>
              <a:tailEnd/>
            </a:ln>
          </p:spPr>
          <p:txBody>
            <a:bodyPr wrap="none" anchor="ctr"/>
            <a:lstStyle/>
            <a:p>
              <a:endParaRPr lang="zh-CN" altLang="en-US"/>
            </a:p>
          </p:txBody>
        </p:sp>
        <p:sp>
          <p:nvSpPr>
            <p:cNvPr id="20" name="Line 1047"/>
            <p:cNvSpPr>
              <a:spLocks noChangeShapeType="1"/>
            </p:cNvSpPr>
            <p:nvPr/>
          </p:nvSpPr>
          <p:spPr bwMode="auto">
            <a:xfrm flipH="1">
              <a:off x="4100" y="2592"/>
              <a:ext cx="528" cy="336"/>
            </a:xfrm>
            <a:prstGeom prst="line">
              <a:avLst/>
            </a:prstGeom>
            <a:noFill/>
            <a:ln w="9525">
              <a:solidFill>
                <a:schemeClr val="tx1"/>
              </a:solidFill>
              <a:round/>
              <a:headEnd/>
              <a:tailEnd/>
            </a:ln>
          </p:spPr>
          <p:txBody>
            <a:bodyPr wrap="none" anchor="ctr"/>
            <a:lstStyle/>
            <a:p>
              <a:endParaRPr lang="zh-CN" altLang="en-US"/>
            </a:p>
          </p:txBody>
        </p:sp>
        <p:sp>
          <p:nvSpPr>
            <p:cNvPr id="21" name="Line 1048"/>
            <p:cNvSpPr>
              <a:spLocks noChangeShapeType="1"/>
            </p:cNvSpPr>
            <p:nvPr/>
          </p:nvSpPr>
          <p:spPr bwMode="auto">
            <a:xfrm>
              <a:off x="5060" y="2592"/>
              <a:ext cx="360" cy="339"/>
            </a:xfrm>
            <a:prstGeom prst="line">
              <a:avLst/>
            </a:prstGeom>
            <a:noFill/>
            <a:ln w="9525">
              <a:solidFill>
                <a:schemeClr val="tx1"/>
              </a:solidFill>
              <a:round/>
              <a:headEnd/>
              <a:tailEnd/>
            </a:ln>
          </p:spPr>
          <p:txBody>
            <a:bodyPr wrap="none" anchor="ctr"/>
            <a:lstStyle/>
            <a:p>
              <a:endParaRPr lang="zh-CN" altLang="en-US"/>
            </a:p>
          </p:txBody>
        </p:sp>
        <p:sp>
          <p:nvSpPr>
            <p:cNvPr id="22" name="Line 1049"/>
            <p:cNvSpPr>
              <a:spLocks noChangeShapeType="1"/>
            </p:cNvSpPr>
            <p:nvPr/>
          </p:nvSpPr>
          <p:spPr bwMode="auto">
            <a:xfrm flipH="1">
              <a:off x="1020" y="3158"/>
              <a:ext cx="182" cy="245"/>
            </a:xfrm>
            <a:prstGeom prst="line">
              <a:avLst/>
            </a:prstGeom>
            <a:noFill/>
            <a:ln w="9525">
              <a:solidFill>
                <a:schemeClr val="tx1"/>
              </a:solidFill>
              <a:round/>
              <a:headEnd/>
              <a:tailEnd/>
            </a:ln>
          </p:spPr>
          <p:txBody>
            <a:bodyPr wrap="none" anchor="ctr"/>
            <a:lstStyle/>
            <a:p>
              <a:endParaRPr lang="zh-CN" altLang="en-US"/>
            </a:p>
          </p:txBody>
        </p:sp>
        <p:sp>
          <p:nvSpPr>
            <p:cNvPr id="23" name="Line 1050"/>
            <p:cNvSpPr>
              <a:spLocks noChangeShapeType="1"/>
            </p:cNvSpPr>
            <p:nvPr/>
          </p:nvSpPr>
          <p:spPr bwMode="auto">
            <a:xfrm>
              <a:off x="1429" y="3158"/>
              <a:ext cx="223" cy="250"/>
            </a:xfrm>
            <a:prstGeom prst="line">
              <a:avLst/>
            </a:prstGeom>
            <a:noFill/>
            <a:ln w="9525">
              <a:solidFill>
                <a:schemeClr val="tx1"/>
              </a:solidFill>
              <a:round/>
              <a:headEnd/>
              <a:tailEnd/>
            </a:ln>
          </p:spPr>
          <p:txBody>
            <a:bodyPr wrap="none" anchor="ctr"/>
            <a:lstStyle/>
            <a:p>
              <a:endParaRPr lang="zh-CN" altLang="en-US"/>
            </a:p>
          </p:txBody>
        </p:sp>
        <p:sp>
          <p:nvSpPr>
            <p:cNvPr id="24" name="Line 1051"/>
            <p:cNvSpPr>
              <a:spLocks noChangeShapeType="1"/>
            </p:cNvSpPr>
            <p:nvPr/>
          </p:nvSpPr>
          <p:spPr bwMode="auto">
            <a:xfrm flipH="1">
              <a:off x="2516" y="3072"/>
              <a:ext cx="240" cy="336"/>
            </a:xfrm>
            <a:prstGeom prst="line">
              <a:avLst/>
            </a:prstGeom>
            <a:noFill/>
            <a:ln w="9525">
              <a:solidFill>
                <a:schemeClr val="tx1"/>
              </a:solidFill>
              <a:round/>
              <a:headEnd/>
              <a:tailEnd/>
            </a:ln>
          </p:spPr>
          <p:txBody>
            <a:bodyPr wrap="none" anchor="ctr"/>
            <a:lstStyle/>
            <a:p>
              <a:endParaRPr lang="zh-CN" altLang="en-US"/>
            </a:p>
          </p:txBody>
        </p:sp>
        <p:sp>
          <p:nvSpPr>
            <p:cNvPr id="25" name="Line 1052"/>
            <p:cNvSpPr>
              <a:spLocks noChangeShapeType="1"/>
            </p:cNvSpPr>
            <p:nvPr/>
          </p:nvSpPr>
          <p:spPr bwMode="auto">
            <a:xfrm>
              <a:off x="3188" y="3072"/>
              <a:ext cx="240" cy="336"/>
            </a:xfrm>
            <a:prstGeom prst="line">
              <a:avLst/>
            </a:prstGeom>
            <a:noFill/>
            <a:ln w="9525">
              <a:solidFill>
                <a:schemeClr val="tx1"/>
              </a:solidFill>
              <a:round/>
              <a:headEnd/>
              <a:tailEnd/>
            </a:ln>
          </p:spPr>
          <p:txBody>
            <a:bodyPr wrap="none" anchor="ctr"/>
            <a:lstStyle/>
            <a:p>
              <a:endParaRPr lang="zh-CN" altLang="en-US"/>
            </a:p>
          </p:txBody>
        </p:sp>
      </p:grpSp>
    </p:spTree>
    <p:extLst>
      <p:ext uri="{BB962C8B-B14F-4D97-AF65-F5344CB8AC3E}">
        <p14:creationId xmlns:p14="http://schemas.microsoft.com/office/powerpoint/2010/main" val="208813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en-US" altLang="zh-CN"/>
              <a:t>ADT BinaryHeap</a:t>
            </a:r>
            <a:r>
              <a:rPr lang="zh-CN" altLang="en-US"/>
              <a:t>的操作定义如下： </a:t>
            </a:r>
            <a:endParaRPr lang="en-US" altLang="zh-CN" smtClean="0"/>
          </a:p>
          <a:p>
            <a:r>
              <a:rPr lang="en-US" altLang="zh-CN" smtClean="0"/>
              <a:t>init</a:t>
            </a:r>
            <a:r>
              <a:rPr lang="zh-CN" altLang="en-US" smtClean="0"/>
              <a:t>：</a:t>
            </a:r>
            <a:r>
              <a:rPr lang="zh-CN" altLang="en-US"/>
              <a:t>创建一个空二叉堆对象； </a:t>
            </a:r>
            <a:endParaRPr lang="en-US" altLang="zh-CN" smtClean="0"/>
          </a:p>
          <a:p>
            <a:r>
              <a:rPr lang="en-US" altLang="zh-CN" smtClean="0">
                <a:solidFill>
                  <a:srgbClr val="FF0000"/>
                </a:solidFill>
              </a:rPr>
              <a:t>insert(k</a:t>
            </a:r>
            <a:r>
              <a:rPr lang="en-US" altLang="zh-CN">
                <a:solidFill>
                  <a:srgbClr val="FF0000"/>
                </a:solidFill>
              </a:rPr>
              <a:t>)</a:t>
            </a:r>
            <a:r>
              <a:rPr lang="zh-CN" altLang="en-US"/>
              <a:t>：将新</a:t>
            </a:r>
            <a:r>
              <a:rPr lang="en-US" altLang="zh-CN" smtClean="0"/>
              <a:t>k</a:t>
            </a:r>
            <a:r>
              <a:rPr lang="zh-CN" altLang="en-US" smtClean="0"/>
              <a:t>加入</a:t>
            </a:r>
            <a:r>
              <a:rPr lang="zh-CN" altLang="en-US"/>
              <a:t>到堆中； </a:t>
            </a:r>
            <a:endParaRPr lang="en-US" altLang="zh-CN" smtClean="0"/>
          </a:p>
          <a:p>
            <a:r>
              <a:rPr lang="en-US" altLang="zh-CN" smtClean="0"/>
              <a:t>findMin</a:t>
            </a:r>
            <a:r>
              <a:rPr lang="en-US" altLang="zh-CN"/>
              <a:t>()</a:t>
            </a:r>
            <a:r>
              <a:rPr lang="zh-CN" altLang="en-US"/>
              <a:t>：返回堆中的最小项，最小项仍保留 在堆中； </a:t>
            </a:r>
            <a:endParaRPr lang="en-US" altLang="zh-CN" smtClean="0"/>
          </a:p>
          <a:p>
            <a:r>
              <a:rPr lang="en-US" altLang="zh-CN" smtClean="0">
                <a:solidFill>
                  <a:srgbClr val="FF0000"/>
                </a:solidFill>
              </a:rPr>
              <a:t>delMin</a:t>
            </a:r>
            <a:r>
              <a:rPr lang="en-US" altLang="zh-CN">
                <a:solidFill>
                  <a:srgbClr val="FF0000"/>
                </a:solidFill>
              </a:rPr>
              <a:t>()</a:t>
            </a:r>
            <a:r>
              <a:rPr lang="zh-CN" altLang="en-US"/>
              <a:t>：返回堆中的最小项，同时从堆中删 除； </a:t>
            </a:r>
            <a:endParaRPr lang="en-US" altLang="zh-CN" smtClean="0"/>
          </a:p>
          <a:p>
            <a:r>
              <a:rPr lang="en-US" altLang="zh-CN" smtClean="0"/>
              <a:t>isEmpty</a:t>
            </a:r>
            <a:r>
              <a:rPr lang="en-US" altLang="zh-CN"/>
              <a:t>()</a:t>
            </a:r>
            <a:r>
              <a:rPr lang="zh-CN" altLang="en-US"/>
              <a:t>：返回堆是否为空； </a:t>
            </a:r>
            <a:endParaRPr lang="en-US" altLang="zh-CN" smtClean="0"/>
          </a:p>
          <a:p>
            <a:r>
              <a:rPr lang="en-US" altLang="zh-CN" smtClean="0"/>
              <a:t>size</a:t>
            </a:r>
            <a:r>
              <a:rPr lang="en-US" altLang="zh-CN"/>
              <a:t>()</a:t>
            </a:r>
            <a:r>
              <a:rPr lang="zh-CN" altLang="en-US"/>
              <a:t>：返回堆中</a:t>
            </a:r>
            <a:r>
              <a:rPr lang="en-US" altLang="zh-CN"/>
              <a:t>key</a:t>
            </a:r>
            <a:r>
              <a:rPr lang="zh-CN" altLang="en-US"/>
              <a:t>的个数； </a:t>
            </a:r>
            <a:endParaRPr lang="en-US" altLang="zh-CN" smtClean="0"/>
          </a:p>
          <a:p>
            <a:r>
              <a:rPr lang="en-US" altLang="zh-CN" smtClean="0">
                <a:solidFill>
                  <a:srgbClr val="FF0000"/>
                </a:solidFill>
              </a:rPr>
              <a:t>buildHeap(list</a:t>
            </a:r>
            <a:r>
              <a:rPr lang="en-US" altLang="zh-CN">
                <a:solidFill>
                  <a:srgbClr val="FF0000"/>
                </a:solidFill>
              </a:rPr>
              <a:t>)</a:t>
            </a:r>
            <a:r>
              <a:rPr lang="zh-CN" altLang="en-US"/>
              <a:t>：从一</a:t>
            </a:r>
            <a:r>
              <a:rPr lang="zh-CN" altLang="en-US" smtClean="0"/>
              <a:t>个</a:t>
            </a:r>
            <a:r>
              <a:rPr lang="en-US" altLang="zh-CN" smtClean="0"/>
              <a:t>list</a:t>
            </a:r>
            <a:r>
              <a:rPr lang="zh-CN" altLang="en-US" smtClean="0"/>
              <a:t>列表</a:t>
            </a:r>
            <a:r>
              <a:rPr lang="zh-CN" altLang="en-US"/>
              <a:t>创建新堆</a:t>
            </a:r>
          </a:p>
        </p:txBody>
      </p:sp>
      <p:sp>
        <p:nvSpPr>
          <p:cNvPr id="3" name="标题 2"/>
          <p:cNvSpPr>
            <a:spLocks noGrp="1"/>
          </p:cNvSpPr>
          <p:nvPr>
            <p:ph type="title"/>
          </p:nvPr>
        </p:nvSpPr>
        <p:spPr/>
        <p:txBody>
          <a:bodyPr>
            <a:normAutofit fontScale="90000"/>
          </a:bodyPr>
          <a:lstStyle/>
          <a:p>
            <a:r>
              <a:rPr lang="zh-CN" altLang="en-US" smtClean="0"/>
              <a:t>二叉堆</a:t>
            </a:r>
            <a:r>
              <a:rPr lang="en-US" altLang="zh-CN" smtClean="0"/>
              <a:t>ADT</a:t>
            </a:r>
            <a:r>
              <a:rPr lang="zh-CN" altLang="en-US" smtClean="0"/>
              <a:t>定义</a:t>
            </a:r>
            <a:endParaRPr lang="zh-CN" altLang="en-US"/>
          </a:p>
        </p:txBody>
      </p:sp>
    </p:spTree>
    <p:extLst>
      <p:ext uri="{BB962C8B-B14F-4D97-AF65-F5344CB8AC3E}">
        <p14:creationId xmlns:p14="http://schemas.microsoft.com/office/powerpoint/2010/main" val="615135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smtClean="0"/>
              <a:t>二叉堆优先队列的实现</a:t>
            </a:r>
            <a:endParaRPr lang="zh-CN" altLang="en-US"/>
          </a:p>
        </p:txBody>
      </p:sp>
      <p:sp>
        <p:nvSpPr>
          <p:cNvPr id="4" name="Rectangle 1"/>
          <p:cNvSpPr>
            <a:spLocks noChangeArrowheads="1"/>
          </p:cNvSpPr>
          <p:nvPr/>
        </p:nvSpPr>
        <p:spPr bwMode="auto">
          <a:xfrm>
            <a:off x="1825171" y="1743414"/>
            <a:ext cx="7200800"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class </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BinHeap:</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1" i="0" u="none" strike="noStrike" cap="none" normalizeH="0" baseline="0" smtClean="0">
                <a:ln>
                  <a:noFill/>
                </a:ln>
                <a:solidFill>
                  <a:srgbClr val="000080"/>
                </a:solidFill>
                <a:effectLst/>
                <a:latin typeface="Consolas" pitchFamily="49" charset="0"/>
                <a:ea typeface="宋体" pitchFamily="2" charset="-122"/>
                <a:cs typeface="宋体" pitchFamily="2" charset="-122"/>
              </a:rPr>
              <a:t>def </a:t>
            </a:r>
            <a:r>
              <a:rPr kumimoji="0" lang="zh-CN" altLang="zh-CN" sz="2400" b="0" i="0" u="none" strike="noStrike" cap="none" normalizeH="0" baseline="0" smtClean="0">
                <a:ln>
                  <a:noFill/>
                </a:ln>
                <a:solidFill>
                  <a:srgbClr val="B200B2"/>
                </a:solidFill>
                <a:effectLst/>
                <a:latin typeface="Consolas" pitchFamily="49" charset="0"/>
                <a:ea typeface="宋体" pitchFamily="2" charset="-122"/>
                <a:cs typeface="宋体" pitchFamily="2" charset="-122"/>
              </a:rPr>
              <a:t>__init__</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.heapList = []</a:t>
            </a:r>
            <a:b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b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        </a:t>
            </a:r>
            <a:r>
              <a:rPr kumimoji="0" lang="zh-CN" altLang="zh-CN" sz="2400" b="0" i="0" u="none" strike="noStrike" cap="none" normalizeH="0" baseline="0" smtClean="0">
                <a:ln>
                  <a:noFill/>
                </a:ln>
                <a:solidFill>
                  <a:srgbClr val="94558D"/>
                </a:solidFill>
                <a:effectLst/>
                <a:latin typeface="Consolas" pitchFamily="49" charset="0"/>
                <a:ea typeface="宋体" pitchFamily="2" charset="-122"/>
                <a:cs typeface="宋体" pitchFamily="2" charset="-122"/>
              </a:rPr>
              <a:t>self</a:t>
            </a:r>
            <a:r>
              <a:rPr kumimoji="0" lang="zh-CN" altLang="zh-CN" sz="2400" b="0" i="0" u="none" strike="noStrike" cap="none" normalizeH="0" baseline="0" smtClean="0">
                <a:ln>
                  <a:noFill/>
                </a:ln>
                <a:solidFill>
                  <a:srgbClr val="000000"/>
                </a:solidFill>
                <a:effectLst/>
                <a:latin typeface="Consolas" pitchFamily="49" charset="0"/>
                <a:ea typeface="宋体" pitchFamily="2" charset="-122"/>
                <a:cs typeface="宋体" pitchFamily="2" charset="-122"/>
              </a:rPr>
              <a:t>.currentSize = </a:t>
            </a:r>
            <a: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t>0</a:t>
            </a:r>
            <a:br>
              <a:rPr kumimoji="0" lang="zh-CN" altLang="zh-CN" sz="2400" b="0" i="0" u="none" strike="noStrike" cap="none" normalizeH="0" baseline="0" smtClean="0">
                <a:ln>
                  <a:noFill/>
                </a:ln>
                <a:solidFill>
                  <a:srgbClr val="0000FF"/>
                </a:solidFill>
                <a:effectLst/>
                <a:latin typeface="Consolas" pitchFamily="49" charset="0"/>
                <a:ea typeface="宋体" pitchFamily="2" charset="-122"/>
                <a:cs typeface="宋体" pitchFamily="2" charset="-122"/>
              </a:rPr>
            </a:br>
            <a:endParaRPr kumimoji="0" lang="zh-CN" altLang="zh-CN" sz="36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679503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张玉华汉字的世界任你纵横2019.1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28395</TotalTime>
  <Words>11633</Words>
  <Application>Microsoft Office PowerPoint</Application>
  <PresentationFormat>自定义</PresentationFormat>
  <Paragraphs>1323</Paragraphs>
  <Slides>224</Slides>
  <Notes>1</Notes>
  <HiddenSlides>0</HiddenSlides>
  <MMClips>0</MMClips>
  <ScaleCrop>false</ScaleCrop>
  <HeadingPairs>
    <vt:vector size="8" baseType="variant">
      <vt:variant>
        <vt:lpstr>主题</vt:lpstr>
      </vt:variant>
      <vt:variant>
        <vt:i4>3</vt:i4>
      </vt:variant>
      <vt:variant>
        <vt:lpstr>链接</vt:lpstr>
      </vt:variant>
      <vt:variant>
        <vt:i4>2</vt:i4>
      </vt:variant>
      <vt:variant>
        <vt:lpstr>嵌入 OLE 服务器</vt:lpstr>
      </vt:variant>
      <vt:variant>
        <vt:i4>4</vt:i4>
      </vt:variant>
      <vt:variant>
        <vt:lpstr>幻灯片标题</vt:lpstr>
      </vt:variant>
      <vt:variant>
        <vt:i4>224</vt:i4>
      </vt:variant>
    </vt:vector>
  </HeadingPairs>
  <TitlesOfParts>
    <vt:vector size="233" baseType="lpstr">
      <vt:lpstr>1_张玉华汉字的世界任你纵横2019.11.7</vt:lpstr>
      <vt:lpstr>自定义设计方案</vt:lpstr>
      <vt:lpstr>1_自定义设计方案</vt:lpstr>
      <vt:lpstr>E:\教学\0python数据结构教材选择\20200203\查找图片\不同形状的二叉查找树.vsdx\Drawing\~页-1\圆形.86</vt:lpstr>
      <vt:lpstr>E:\教学\0python数据结构教材选择\20200203\查找图片\二叉查找树.vsdx\Drawing\~页-1\圆形.171</vt:lpstr>
      <vt:lpstr>Visio</vt:lpstr>
      <vt:lpstr>BMP 图像</vt:lpstr>
      <vt:lpstr>公式</vt:lpstr>
      <vt:lpstr>Equation</vt:lpstr>
      <vt:lpstr>树与二叉树</vt:lpstr>
      <vt:lpstr>相关内容</vt:lpstr>
      <vt:lpstr>相关内容</vt:lpstr>
      <vt:lpstr>相关内容</vt:lpstr>
      <vt:lpstr>树的基本概念</vt:lpstr>
      <vt:lpstr>树的基本概念</vt:lpstr>
      <vt:lpstr>树的基本概念</vt:lpstr>
      <vt:lpstr>树的基本概念</vt:lpstr>
      <vt:lpstr>树的基本概念</vt:lpstr>
      <vt:lpstr>树的基本概念</vt:lpstr>
      <vt:lpstr>树的基本概念</vt:lpstr>
      <vt:lpstr>有根树和自由树</vt:lpstr>
      <vt:lpstr>有序树和无序树</vt:lpstr>
      <vt:lpstr>完全k叉树</vt:lpstr>
      <vt:lpstr>森林</vt:lpstr>
      <vt:lpstr>树的抽象数据类型</vt:lpstr>
      <vt:lpstr>树的性质</vt:lpstr>
      <vt:lpstr>树的性质</vt:lpstr>
      <vt:lpstr>树的性质</vt:lpstr>
      <vt:lpstr>树的性质</vt:lpstr>
      <vt:lpstr>二叉树的定义</vt:lpstr>
      <vt:lpstr>Definition of Binary Tree</vt:lpstr>
      <vt:lpstr>二叉树的定义</vt:lpstr>
      <vt:lpstr>二叉树的定义</vt:lpstr>
      <vt:lpstr>二叉树的定义及相关术语</vt:lpstr>
      <vt:lpstr>二叉树的定义及相关术语</vt:lpstr>
      <vt:lpstr>二叉树的五种形态 Five Base Status </vt:lpstr>
      <vt:lpstr>二叉树的基本形态</vt:lpstr>
      <vt:lpstr>接触过的二叉树</vt:lpstr>
      <vt:lpstr>表达式二叉树</vt:lpstr>
      <vt:lpstr>严格二叉树</vt:lpstr>
      <vt:lpstr>扩充二叉树</vt:lpstr>
      <vt:lpstr>满二叉树</vt:lpstr>
      <vt:lpstr>完全二叉树</vt:lpstr>
      <vt:lpstr>单支二叉树</vt:lpstr>
      <vt:lpstr>二叉树的性质</vt:lpstr>
      <vt:lpstr>二叉树的性质</vt:lpstr>
      <vt:lpstr>二叉树的性质</vt:lpstr>
      <vt:lpstr>二叉树的性质</vt:lpstr>
      <vt:lpstr>二叉树的性质</vt:lpstr>
      <vt:lpstr>二叉树的性质</vt:lpstr>
      <vt:lpstr>二叉树的抽象数据类型</vt:lpstr>
      <vt:lpstr>二叉树的存储</vt:lpstr>
      <vt:lpstr>二叉树嵌套列表实现</vt:lpstr>
      <vt:lpstr>二叉树嵌套列表实现</vt:lpstr>
      <vt:lpstr>二叉树的顺序存储</vt:lpstr>
      <vt:lpstr>二叉树的顺序存储</vt:lpstr>
      <vt:lpstr>二叉树的顺序存储</vt:lpstr>
      <vt:lpstr>二叉树顺序存储</vt:lpstr>
      <vt:lpstr>二叉树的顺序存储</vt:lpstr>
      <vt:lpstr>二叉树的存储结构—二叉链表</vt:lpstr>
      <vt:lpstr>二叉链表定义</vt:lpstr>
      <vt:lpstr>二叉树的存储结构—三叉链表</vt:lpstr>
      <vt:lpstr>二叉树结点类</vt:lpstr>
      <vt:lpstr>二叉树类</vt:lpstr>
      <vt:lpstr>二叉树的操作</vt:lpstr>
      <vt:lpstr>二叉树的遍历</vt:lpstr>
      <vt:lpstr>递归遍历</vt:lpstr>
      <vt:lpstr>先序遍历</vt:lpstr>
      <vt:lpstr>中序遍历</vt:lpstr>
      <vt:lpstr>后序遍历</vt:lpstr>
      <vt:lpstr>表达式二叉树的遍历</vt:lpstr>
      <vt:lpstr>遍历算法</vt:lpstr>
      <vt:lpstr>遍历算法修改</vt:lpstr>
      <vt:lpstr>通过两个序列创建二叉树</vt:lpstr>
      <vt:lpstr>通过两个序列创建二叉树</vt:lpstr>
      <vt:lpstr>创建二叉树算法1</vt:lpstr>
      <vt:lpstr>创建二叉树算法1</vt:lpstr>
      <vt:lpstr>通过两个序列创建二叉树</vt:lpstr>
      <vt:lpstr>递归算法举例</vt:lpstr>
      <vt:lpstr>例1：计算二叉树的结点总数</vt:lpstr>
      <vt:lpstr>例2：计算二叉树中度为1的结点总数</vt:lpstr>
      <vt:lpstr>例2：计算二叉树中度为1的结点总数</vt:lpstr>
      <vt:lpstr>例3：判断二叉树是否严格二叉树</vt:lpstr>
      <vt:lpstr>例3：判断二叉树是否严格二叉树</vt:lpstr>
      <vt:lpstr>例4：判断两棵二叉树是否相同</vt:lpstr>
      <vt:lpstr>例4：判断两棵二叉树是否相同</vt:lpstr>
      <vt:lpstr>二叉树的非递归遍历</vt:lpstr>
      <vt:lpstr>中序遍历操作的非递归实现</vt:lpstr>
      <vt:lpstr>中序遍历操作的非递归实现</vt:lpstr>
      <vt:lpstr>先序遍历操作的非递归实现</vt:lpstr>
      <vt:lpstr>后序遍历操作的非递归实现</vt:lpstr>
      <vt:lpstr>后序遍历操作的非递归实现</vt:lpstr>
      <vt:lpstr>层次遍历算法</vt:lpstr>
      <vt:lpstr>层次遍历算法</vt:lpstr>
      <vt:lpstr>二叉树的创建</vt:lpstr>
      <vt:lpstr>通过扩充二叉树的先序序列创建二叉树</vt:lpstr>
      <vt:lpstr>创建算法</vt:lpstr>
      <vt:lpstr>通过两个序列创建二叉树</vt:lpstr>
      <vt:lpstr>通过顺序结构创建二叉树（链表结构）</vt:lpstr>
      <vt:lpstr>通过顺序结构创建二叉树（链表结构）</vt:lpstr>
      <vt:lpstr>通过顺序结构创建二叉树（链表结构）</vt:lpstr>
      <vt:lpstr>从后缀表达式创建一棵表达式二叉树</vt:lpstr>
      <vt:lpstr>从后缀表达式创建一棵表达式二叉树</vt:lpstr>
      <vt:lpstr>堆与优先队列</vt:lpstr>
      <vt:lpstr>堆的定义</vt:lpstr>
      <vt:lpstr>小顶堆</vt:lpstr>
      <vt:lpstr>二叉堆ADT定义</vt:lpstr>
      <vt:lpstr>二叉堆优先队列的实现</vt:lpstr>
      <vt:lpstr>插入一个元素（入队）</vt:lpstr>
      <vt:lpstr>删除最小者（出队）</vt:lpstr>
      <vt:lpstr>堆排序</vt:lpstr>
      <vt:lpstr>PowerPoint 演示文稿</vt:lpstr>
      <vt:lpstr>PowerPoint 演示文稿</vt:lpstr>
      <vt:lpstr>PowerPoint 演示文稿</vt:lpstr>
      <vt:lpstr>PowerPoint 演示文稿</vt:lpstr>
      <vt:lpstr>堆排序算法</vt:lpstr>
      <vt:lpstr>哈夫曼树</vt:lpstr>
      <vt:lpstr>路径长度 (Path Length) </vt:lpstr>
      <vt:lpstr>路径长度 (Path Length) </vt:lpstr>
      <vt:lpstr>路径长度 (Path Length) </vt:lpstr>
      <vt:lpstr>带权路径长度 (Weighted Path Length, WPL)</vt:lpstr>
      <vt:lpstr>带权路径长度 (Weighted Path Length, WPL)</vt:lpstr>
      <vt:lpstr>具有不同带权路径长度的扩充二叉树</vt:lpstr>
      <vt:lpstr>哈夫曼树（Huffman树）</vt:lpstr>
      <vt:lpstr>权值愈大，离根愈近</vt:lpstr>
      <vt:lpstr>Huffman树的构造算法</vt:lpstr>
      <vt:lpstr>PowerPoint 演示文稿</vt:lpstr>
      <vt:lpstr>哈夫曼树的结点</vt:lpstr>
      <vt:lpstr>哈夫曼树类</vt:lpstr>
      <vt:lpstr>哈夫曼树构造算法</vt:lpstr>
      <vt:lpstr>Huffman编码</vt:lpstr>
      <vt:lpstr>PowerPoint 演示文稿</vt:lpstr>
      <vt:lpstr>PowerPoint 演示文稿</vt:lpstr>
      <vt:lpstr>前缀编码</vt:lpstr>
      <vt:lpstr>PowerPoint 演示文稿</vt:lpstr>
      <vt:lpstr>求哈夫曼编码</vt:lpstr>
      <vt:lpstr>哈夫曼树、树与二叉查找树</vt:lpstr>
      <vt:lpstr>相关内容</vt:lpstr>
      <vt:lpstr>哈夫曼树</vt:lpstr>
      <vt:lpstr>路径长度 (Path Length) </vt:lpstr>
      <vt:lpstr>路径长度 (Path Length) </vt:lpstr>
      <vt:lpstr>路径长度 (Path Length) </vt:lpstr>
      <vt:lpstr>带权路径长度 (Weighted Path Length, WPL)</vt:lpstr>
      <vt:lpstr>带权路径长度 (Weighted Path Length, WPL)</vt:lpstr>
      <vt:lpstr>具有不同带权路径长度的扩充二叉树</vt:lpstr>
      <vt:lpstr>哈夫曼树（Huffman树）</vt:lpstr>
      <vt:lpstr>权值愈大，离根愈近</vt:lpstr>
      <vt:lpstr>Huffman树的构造算法</vt:lpstr>
      <vt:lpstr>PowerPoint 演示文稿</vt:lpstr>
      <vt:lpstr>哈夫曼树的结点</vt:lpstr>
      <vt:lpstr>哈夫曼树类</vt:lpstr>
      <vt:lpstr>哈夫曼树构造算法</vt:lpstr>
      <vt:lpstr>Huffman编码</vt:lpstr>
      <vt:lpstr>PowerPoint 演示文稿</vt:lpstr>
      <vt:lpstr>PowerPoint 演示文稿</vt:lpstr>
      <vt:lpstr>前缀编码</vt:lpstr>
      <vt:lpstr>PowerPoint 演示文稿</vt:lpstr>
      <vt:lpstr>求哈夫曼编码</vt:lpstr>
      <vt:lpstr>树的存储</vt:lpstr>
      <vt:lpstr>双亲表示法</vt:lpstr>
      <vt:lpstr>孩子链表表示法</vt:lpstr>
      <vt:lpstr>左孩子右兄弟链表表示法</vt:lpstr>
      <vt:lpstr>树与二叉树的转换</vt:lpstr>
      <vt:lpstr>树转换为二叉树</vt:lpstr>
      <vt:lpstr>二叉树转换为树</vt:lpstr>
      <vt:lpstr>树的遍历</vt:lpstr>
      <vt:lpstr>1、先序遍历(preorder traversal)</vt:lpstr>
      <vt:lpstr>2、后序遍历（postorder traversal）</vt:lpstr>
      <vt:lpstr>层次遍历(level order traversal)</vt:lpstr>
      <vt:lpstr>树的孩子兄弟链表类</vt:lpstr>
      <vt:lpstr>树结点类型定义</vt:lpstr>
      <vt:lpstr>树的孩子兄弟链表类</vt:lpstr>
      <vt:lpstr>树的创建方法</vt:lpstr>
      <vt:lpstr>创建算法</vt:lpstr>
      <vt:lpstr>树的高度计数</vt:lpstr>
      <vt:lpstr>树的高度计数</vt:lpstr>
      <vt:lpstr>其它算法</vt:lpstr>
      <vt:lpstr>二叉查找树及查找</vt:lpstr>
      <vt:lpstr>二叉查找树的概念和性质</vt:lpstr>
      <vt:lpstr>二叉查找树</vt:lpstr>
      <vt:lpstr>二叉查找树的性质</vt:lpstr>
      <vt:lpstr>二叉查找树类定义框架</vt:lpstr>
      <vt:lpstr>二叉链表实现</vt:lpstr>
      <vt:lpstr>查找算法</vt:lpstr>
      <vt:lpstr>查找算法</vt:lpstr>
      <vt:lpstr>二叉查找树的形状</vt:lpstr>
      <vt:lpstr>二叉查找树的形状</vt:lpstr>
      <vt:lpstr>二叉查找树下查找的性能分析</vt:lpstr>
      <vt:lpstr>插入算法</vt:lpstr>
      <vt:lpstr>插入算法</vt:lpstr>
      <vt:lpstr>插入算法</vt:lpstr>
      <vt:lpstr>利用插入算法创建二叉查找树</vt:lpstr>
      <vt:lpstr>利用插入算法创建二叉查找树</vt:lpstr>
      <vt:lpstr>删除算法</vt:lpstr>
      <vt:lpstr>删除算法</vt:lpstr>
      <vt:lpstr>结点的删除</vt:lpstr>
      <vt:lpstr>1、删除叶子</vt:lpstr>
      <vt:lpstr>2、删除只有左孩子的度为1的结点</vt:lpstr>
      <vt:lpstr>3、删除只有右孩子的度为1的结点</vt:lpstr>
      <vt:lpstr>4、删除度为2的结点</vt:lpstr>
      <vt:lpstr>删除度为2的结点</vt:lpstr>
      <vt:lpstr>删除度为2的结点</vt:lpstr>
      <vt:lpstr>删除指定结点的算法</vt:lpstr>
      <vt:lpstr>删除指定结点的算法</vt:lpstr>
      <vt:lpstr>删除指定结点的算法</vt:lpstr>
      <vt:lpstr>删除指定结点的算法</vt:lpstr>
      <vt:lpstr>删除指定结点的算法</vt:lpstr>
      <vt:lpstr>删除算法的性能</vt:lpstr>
      <vt:lpstr>平衡二叉树（AVL树）</vt:lpstr>
      <vt:lpstr>AVL树定义</vt:lpstr>
      <vt:lpstr>结点的平衡因子</vt:lpstr>
      <vt:lpstr>平衡二叉树的构造</vt:lpstr>
      <vt:lpstr>示例</vt:lpstr>
      <vt:lpstr>LL型，在左孩子的左子树上插入</vt:lpstr>
      <vt:lpstr>LL示例</vt:lpstr>
      <vt:lpstr>RR型，在右孩子的右子树上插入</vt:lpstr>
      <vt:lpstr>RR示例</vt:lpstr>
      <vt:lpstr>LR型，在左孩子的右子树上插入</vt:lpstr>
      <vt:lpstr>LR型，在左孩子的右子树上插入</vt:lpstr>
      <vt:lpstr>LR型，在左孩子的右子树上插入</vt:lpstr>
      <vt:lpstr>LR示例</vt:lpstr>
      <vt:lpstr>RL型，在右孩子的左子树上插入</vt:lpstr>
      <vt:lpstr>RL型，在右孩子的左子树上插入</vt:lpstr>
      <vt:lpstr>RL型，在右孩子的左子树上插入</vt:lpstr>
      <vt:lpstr>RL示例</vt:lpstr>
      <vt:lpstr>AVL树构造示例</vt:lpstr>
      <vt:lpstr>AVL树构造示例</vt:lpstr>
      <vt:lpstr>AVL树构造示例</vt:lpstr>
      <vt:lpstr>AVL树结点数的最大高度</vt:lpstr>
      <vt:lpstr>不同结构查找表下算法性能比较</vt:lpstr>
      <vt:lpstr>二叉链表下算法设计</vt:lpstr>
      <vt:lpstr>二叉查找树下算法设计</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算法概述</dc:title>
  <dc:creator>Windows User</dc:creator>
  <cp:lastModifiedBy>zhangyh</cp:lastModifiedBy>
  <cp:revision>890</cp:revision>
  <dcterms:created xsi:type="dcterms:W3CDTF">2020-02-21T12:53:37Z</dcterms:created>
  <dcterms:modified xsi:type="dcterms:W3CDTF">2020-06-10T04:02:06Z</dcterms:modified>
</cp:coreProperties>
</file>